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2.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3.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4.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6.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7.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8.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9.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10.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11.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12.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13.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14.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15.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16.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17.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18.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19.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20.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theme/theme21.xml" ContentType="application/vnd.openxmlformats-officedocument.theme+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theme/theme22.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23.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24.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25.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theme/theme26.xml" ContentType="application/vnd.openxmlformats-officedocument.theme+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27.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28.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29.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30.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31.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theme/theme32.xml" ContentType="application/vnd.openxmlformats-officedocument.theme+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xml" ContentType="application/vnd.openxmlformats-officedocument.drawingml.chart+xml"/>
  <Override PartName="/ppt/notesSlides/notesSlide15.xml" ContentType="application/vnd.openxmlformats-officedocument.presentationml.notesSlide+xml"/>
  <Override PartName="/ppt/charts/chart2.xml" ContentType="application/vnd.openxmlformats-officedocument.drawingml.chart+xml"/>
  <Override PartName="/ppt/notesSlides/notesSlide16.xml" ContentType="application/vnd.openxmlformats-officedocument.presentationml.notesSlide+xml"/>
  <Override PartName="/ppt/charts/chart3.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notesSlides/notesSlide19.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notesSlides/notesSlide20.xml" ContentType="application/vnd.openxmlformats-officedocument.presentationml.notesSlide+xml"/>
  <Override PartName="/ppt/charts/chart8.xml" ContentType="application/vnd.openxmlformats-officedocument.drawingml.chart+xml"/>
  <Override PartName="/ppt/notesSlides/notesSlide21.xml" ContentType="application/vnd.openxmlformats-officedocument.presentationml.notesSlide+xml"/>
  <Override PartName="/ppt/charts/chart9.xml" ContentType="application/vnd.openxmlformats-officedocument.drawingml.chart+xml"/>
  <Override PartName="/ppt/notesSlides/notesSlide22.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notesSlides/notesSlide23.xml" ContentType="application/vnd.openxmlformats-officedocument.presentationml.notesSlide+xml"/>
  <Override PartName="/ppt/charts/chart12.xml" ContentType="application/vnd.openxmlformats-officedocument.drawingml.chart+xml"/>
  <Override PartName="/ppt/notesSlides/notesSlide24.xml" ContentType="application/vnd.openxmlformats-officedocument.presentationml.notesSlide+xml"/>
  <Override PartName="/ppt/charts/chart13.xml" ContentType="application/vnd.openxmlformats-officedocument.drawingml.chart+xml"/>
  <Override PartName="/ppt/notesSlides/notesSlide25.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notesSlides/notesSlide26.xml" ContentType="application/vnd.openxmlformats-officedocument.presentationml.notesSlide+xml"/>
  <Override PartName="/ppt/charts/chart16.xml" ContentType="application/vnd.openxmlformats-officedocument.drawingml.chart+xml"/>
  <Override PartName="/ppt/charts/chart17.xml" ContentType="application/vnd.openxmlformats-officedocument.drawingml.chart+xml"/>
  <Override PartName="/ppt/notesSlides/notesSlide27.xml" ContentType="application/vnd.openxmlformats-officedocument.presentationml.notesSlide+xml"/>
  <Override PartName="/ppt/charts/chart18.xml" ContentType="application/vnd.openxmlformats-officedocument.drawingml.chart+xml"/>
  <Override PartName="/ppt/notesSlides/notesSlide28.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notesSlides/notesSlide29.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notesSlides/notesSlide30.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25.xml" ContentType="application/vnd.openxmlformats-officedocument.drawingml.chart+xml"/>
  <Override PartName="/ppt/notesSlides/notesSlide33.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notesSlides/notesSlide34.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35.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notesSlides/notesSlide36.xml" ContentType="application/vnd.openxmlformats-officedocument.presentationml.notesSlide+xml"/>
  <Override PartName="/ppt/charts/chart34.xml" ContentType="application/vnd.openxmlformats-officedocument.drawingml.chart+xml"/>
  <Override PartName="/ppt/notesSlides/notesSlide37.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notesSlides/notesSlide38.xml" ContentType="application/vnd.openxmlformats-officedocument.presentationml.notesSlide+xml"/>
  <Override PartName="/ppt/charts/chart37.xml" ContentType="application/vnd.openxmlformats-officedocument.drawingml.chart+xml"/>
  <Override PartName="/ppt/charts/chart38.xml" ContentType="application/vnd.openxmlformats-officedocument.drawingml.chart+xml"/>
  <Override PartName="/ppt/notesSlides/notesSlide39.xml" ContentType="application/vnd.openxmlformats-officedocument.presentationml.notesSlide+xml"/>
  <Override PartName="/ppt/charts/chart39.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40.xml" ContentType="application/vnd.openxmlformats-officedocument.drawingml.chart+xml"/>
  <Override PartName="/ppt/notesSlides/notesSlide43.xml" ContentType="application/vnd.openxmlformats-officedocument.presentationml.notesSlide+xml"/>
  <Override PartName="/ppt/charts/chart41.xml" ContentType="application/vnd.openxmlformats-officedocument.drawingml.chart+xml"/>
  <Override PartName="/ppt/charts/chart42.xml" ContentType="application/vnd.openxmlformats-officedocument.drawingml.chart+xml"/>
  <Override PartName="/ppt/notesSlides/notesSlide44.xml" ContentType="application/vnd.openxmlformats-officedocument.presentationml.notesSlide+xml"/>
  <Override PartName="/ppt/charts/chart43.xml" ContentType="application/vnd.openxmlformats-officedocument.drawingml.chart+xml"/>
  <Override PartName="/ppt/notesSlides/notesSlide45.xml" ContentType="application/vnd.openxmlformats-officedocument.presentationml.notesSlide+xml"/>
  <Override PartName="/ppt/charts/chart44.xml" ContentType="application/vnd.openxmlformats-officedocument.drawingml.chart+xml"/>
  <Override PartName="/ppt/notesSlides/notesSlide46.xml" ContentType="application/vnd.openxmlformats-officedocument.presentationml.notesSlide+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notesSlides/notesSlide47.xml" ContentType="application/vnd.openxmlformats-officedocument.presentationml.notesSlide+xml"/>
  <Override PartName="/ppt/charts/chart48.xml" ContentType="application/vnd.openxmlformats-officedocument.drawingml.chart+xml"/>
  <Override PartName="/ppt/notesSlides/notesSlide48.xml" ContentType="application/vnd.openxmlformats-officedocument.presentationml.notesSlide+xml"/>
  <Override PartName="/ppt/charts/chart49.xml" ContentType="application/vnd.openxmlformats-officedocument.drawingml.chart+xml"/>
  <Override PartName="/ppt/charts/chart50.xml" ContentType="application/vnd.openxmlformats-officedocument.drawingml.chart+xml"/>
  <Override PartName="/ppt/notesSlides/notesSlide49.xml" ContentType="application/vnd.openxmlformats-officedocument.presentationml.notesSlide+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notesSlides/notesSlide50.xml" ContentType="application/vnd.openxmlformats-officedocument.presentationml.notesSlide+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notesSlides/notesSlide51.xml" ContentType="application/vnd.openxmlformats-officedocument.presentationml.notesSlide+xml"/>
  <Override PartName="/ppt/charts/chart57.xml" ContentType="application/vnd.openxmlformats-officedocument.drawingml.chart+xml"/>
  <Override PartName="/ppt/charts/chart58.xml" ContentType="application/vnd.openxmlformats-officedocument.drawingml.chart+xml"/>
  <Override PartName="/ppt/drawings/drawing1.xml" ContentType="application/vnd.openxmlformats-officedocument.drawingml.chartshapes+xml"/>
  <Override PartName="/ppt/notesSlides/notesSlide52.xml" ContentType="application/vnd.openxmlformats-officedocument.presentationml.notesSlide+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notesSlides/notesSlide53.xml" ContentType="application/vnd.openxmlformats-officedocument.presentationml.notesSlide+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65.xml" ContentType="application/vnd.openxmlformats-officedocument.drawingml.chart+xml"/>
  <Override PartName="/ppt/charts/chart66.xml" ContentType="application/vnd.openxmlformats-officedocument.drawingml.chart+xml"/>
  <Override PartName="/ppt/notesSlides/notesSlide57.xml" ContentType="application/vnd.openxmlformats-officedocument.presentationml.notesSlide+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notesSlides/notesSlide58.xml" ContentType="application/vnd.openxmlformats-officedocument.presentationml.notesSlide+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notesSlides/notesSlide59.xml" ContentType="application/vnd.openxmlformats-officedocument.presentationml.notesSlide+xml"/>
  <Override PartName="/ppt/charts/chart73.xml" ContentType="application/vnd.openxmlformats-officedocument.drawingml.chart+xml"/>
  <Override PartName="/ppt/charts/chart74.xml" ContentType="application/vnd.openxmlformats-officedocument.drawingml.chart+xml"/>
  <Override PartName="/ppt/notesSlides/notesSlide60.xml" ContentType="application/vnd.openxmlformats-officedocument.presentationml.notesSlide+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notesSlides/notesSlide61.xml" ContentType="application/vnd.openxmlformats-officedocument.presentationml.notesSlide+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notesSlides/notesSlide62.xml" ContentType="application/vnd.openxmlformats-officedocument.presentationml.notesSlide+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notesSlides/notesSlide63.xml" ContentType="application/vnd.openxmlformats-officedocument.presentationml.notesSlide+xml"/>
  <Override PartName="/ppt/charts/chart84.xml" ContentType="application/vnd.openxmlformats-officedocument.drawingml.chart+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notesSlides/notesSlide66.xml" ContentType="application/vnd.openxmlformats-officedocument.presentationml.notesSlide+xml"/>
  <Override PartName="/ppt/charts/chart88.xml" ContentType="application/vnd.openxmlformats-officedocument.drawingml.chart+xml"/>
  <Override PartName="/ppt/charts/chart89.xml" ContentType="application/vnd.openxmlformats-officedocument.drawingml.chart+xml"/>
  <Override PartName="/ppt/notesSlides/notesSlide67.xml" ContentType="application/vnd.openxmlformats-officedocument.presentationml.notesSlide+xml"/>
  <Override PartName="/ppt/charts/chart90.xml" ContentType="application/vnd.openxmlformats-officedocument.drawingml.chart+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91.xml" ContentType="application/vnd.openxmlformats-officedocument.drawingml.chart+xml"/>
  <Override PartName="/ppt/notesSlides/notesSlide72.xml" ContentType="application/vnd.openxmlformats-officedocument.presentationml.notesSlide+xml"/>
  <Override PartName="/ppt/charts/chart92.xml" ContentType="application/vnd.openxmlformats-officedocument.drawingml.chart+xml"/>
  <Override PartName="/ppt/notesSlides/notesSlide73.xml" ContentType="application/vnd.openxmlformats-officedocument.presentationml.notesSlide+xml"/>
  <Override PartName="/ppt/charts/chart93.xml" ContentType="application/vnd.openxmlformats-officedocument.drawingml.chart+xml"/>
  <Override PartName="/ppt/notesSlides/notesSlide74.xml" ContentType="application/vnd.openxmlformats-officedocument.presentationml.notesSlide+xml"/>
  <Override PartName="/ppt/charts/chart94.xml" ContentType="application/vnd.openxmlformats-officedocument.drawingml.chart+xml"/>
  <Override PartName="/ppt/charts/chart95.xml" ContentType="application/vnd.openxmlformats-officedocument.drawingml.chart+xml"/>
  <Override PartName="/ppt/notesSlides/notesSlide75.xml" ContentType="application/vnd.openxmlformats-officedocument.presentationml.notesSlide+xml"/>
  <Override PartName="/ppt/charts/chart96.xml" ContentType="application/vnd.openxmlformats-officedocument.drawingml.chart+xml"/>
  <Override PartName="/ppt/notesSlides/notesSlide76.xml" ContentType="application/vnd.openxmlformats-officedocument.presentationml.notesSlide+xml"/>
  <Override PartName="/ppt/charts/chart97.xml" ContentType="application/vnd.openxmlformats-officedocument.drawingml.chart+xml"/>
  <Override PartName="/ppt/notesSlides/notesSlide77.xml" ContentType="application/vnd.openxmlformats-officedocument.presentationml.notesSlide+xml"/>
  <Override PartName="/ppt/charts/chart98.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99.xml" ContentType="application/vnd.openxmlformats-officedocument.drawingml.chart+xml"/>
  <Override PartName="/ppt/notesSlides/notesSlide80.xml" ContentType="application/vnd.openxmlformats-officedocument.presentationml.notesSlide+xml"/>
  <Override PartName="/ppt/charts/chart100.xml" ContentType="application/vnd.openxmlformats-officedocument.drawingml.chart+xml"/>
  <Override PartName="/ppt/notesSlides/notesSlide81.xml" ContentType="application/vnd.openxmlformats-officedocument.presentationml.notesSlide+xml"/>
  <Override PartName="/ppt/charts/chart101.xml" ContentType="application/vnd.openxmlformats-officedocument.drawingml.chart+xml"/>
  <Override PartName="/ppt/notesSlides/notesSlide82.xml" ContentType="application/vnd.openxmlformats-officedocument.presentationml.notesSlide+xml"/>
  <Override PartName="/ppt/charts/chart102.xml" ContentType="application/vnd.openxmlformats-officedocument.drawingml.chart+xml"/>
  <Override PartName="/ppt/charts/chart103.xml" ContentType="application/vnd.openxmlformats-officedocument.drawingml.chart+xml"/>
  <Override PartName="/ppt/notesSlides/notesSlide83.xml" ContentType="application/vnd.openxmlformats-officedocument.presentationml.notesSlide+xml"/>
  <Override PartName="/ppt/charts/chart104.xml" ContentType="application/vnd.openxmlformats-officedocument.drawingml.chart+xml"/>
  <Override PartName="/ppt/notesSlides/notesSlide84.xml" ContentType="application/vnd.openxmlformats-officedocument.presentationml.notesSlide+xml"/>
  <Override PartName="/ppt/charts/chart105.xml" ContentType="application/vnd.openxmlformats-officedocument.drawingml.chart+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106.xml" ContentType="application/vnd.openxmlformats-officedocument.drawingml.chart+xml"/>
  <Override PartName="/ppt/notesSlides/notesSlide87.xml" ContentType="application/vnd.openxmlformats-officedocument.presentationml.notesSlide+xml"/>
  <Override PartName="/ppt/charts/chart107.xml" ContentType="application/vnd.openxmlformats-officedocument.drawingml.chart+xml"/>
  <Override PartName="/ppt/notesSlides/notesSlide88.xml" ContentType="application/vnd.openxmlformats-officedocument.presentationml.notesSlide+xml"/>
  <Override PartName="/ppt/charts/chart108.xml" ContentType="application/vnd.openxmlformats-officedocument.drawingml.chart+xml"/>
  <Override PartName="/ppt/charts/chart109.xml" ContentType="application/vnd.openxmlformats-officedocument.drawingml.chart+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charts/chart110.xml" ContentType="application/vnd.openxmlformats-officedocument.drawingml.chart+xml"/>
  <Override PartName="/ppt/notesSlides/notesSlide91.xml" ContentType="application/vnd.openxmlformats-officedocument.presentationml.notesSlide+xml"/>
  <Override PartName="/ppt/charts/chart111.xml" ContentType="application/vnd.openxmlformats-officedocument.drawingml.chart+xml"/>
  <Override PartName="/ppt/charts/chart112.xml" ContentType="application/vnd.openxmlformats-officedocument.drawingml.chart+xml"/>
  <Override PartName="/ppt/notesSlides/notesSlide92.xml" ContentType="application/vnd.openxmlformats-officedocument.presentationml.notesSlide+xml"/>
  <Override PartName="/ppt/charts/chart113.xml" ContentType="application/vnd.openxmlformats-officedocument.drawingml.chart+xml"/>
  <Override PartName="/ppt/notesSlides/notesSlide93.xml" ContentType="application/vnd.openxmlformats-officedocument.presentationml.notesSlide+xml"/>
  <Override PartName="/ppt/charts/chart114.xml" ContentType="application/vnd.openxmlformats-officedocument.drawingml.chart+xml"/>
  <Override PartName="/ppt/notesSlides/notesSlide94.xml" ContentType="application/vnd.openxmlformats-officedocument.presentationml.notesSlide+xml"/>
  <Override PartName="/ppt/charts/chart115.xml" ContentType="application/vnd.openxmlformats-officedocument.drawingml.chart+xml"/>
  <Override PartName="/ppt/notesSlides/notesSlide95.xml" ContentType="application/vnd.openxmlformats-officedocument.presentationml.notesSlide+xml"/>
  <Override PartName="/ppt/charts/chart116.xml" ContentType="application/vnd.openxmlformats-officedocument.drawingml.chart+xml"/>
  <Override PartName="/ppt/charts/chart117.xml" ContentType="application/vnd.openxmlformats-officedocument.drawingml.chart+xml"/>
  <Override PartName="/ppt/notesSlides/notesSlide96.xml" ContentType="application/vnd.openxmlformats-officedocument.presentationml.notesSlide+xml"/>
  <Override PartName="/ppt/charts/chart118.xml" ContentType="application/vnd.openxmlformats-officedocument.drawingml.chart+xml"/>
  <Override PartName="/ppt/notesSlides/notesSlide97.xml" ContentType="application/vnd.openxmlformats-officedocument.presentationml.notesSlide+xml"/>
  <Override PartName="/ppt/charts/chart119.xml" ContentType="application/vnd.openxmlformats-officedocument.drawingml.chart+xml"/>
  <Override PartName="/ppt/charts/chart120.xml" ContentType="application/vnd.openxmlformats-officedocument.drawingml.chart+xml"/>
  <Override PartName="/ppt/notesSlides/notesSlide98.xml" ContentType="application/vnd.openxmlformats-officedocument.presentationml.notesSlide+xml"/>
  <Override PartName="/ppt/charts/chart121.xml" ContentType="application/vnd.openxmlformats-officedocument.drawingml.chart+xml"/>
  <Override PartName="/ppt/notesSlides/notesSlide99.xml" ContentType="application/vnd.openxmlformats-officedocument.presentationml.notesSlide+xml"/>
  <Override PartName="/ppt/charts/chart122.xml" ContentType="application/vnd.openxmlformats-officedocument.drawingml.chart+xml"/>
  <Override PartName="/ppt/charts/chart123.xml" ContentType="application/vnd.openxmlformats-officedocument.drawingml.chart+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124.xml" ContentType="application/vnd.openxmlformats-officedocument.drawingml.chart+xml"/>
  <Override PartName="/ppt/charts/chart125.xml" ContentType="application/vnd.openxmlformats-officedocument.drawingml.chart+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126.xml" ContentType="application/vnd.openxmlformats-officedocument.drawingml.chart+xml"/>
  <Override PartName="/ppt/charts/chart127.xml" ContentType="application/vnd.openxmlformats-officedocument.drawingml.chart+xml"/>
  <Override PartName="/ppt/notesSlides/notesSlide104.xml" ContentType="application/vnd.openxmlformats-officedocument.presentationml.notesSlide+xml"/>
  <Override PartName="/ppt/charts/chart128.xml" ContentType="application/vnd.openxmlformats-officedocument.drawingml.chart+xml"/>
  <Override PartName="/ppt/charts/chart129.xml" ContentType="application/vnd.openxmlformats-officedocument.drawingml.chart+xml"/>
  <Override PartName="/ppt/notesSlides/notesSlide105.xml" ContentType="application/vnd.openxmlformats-officedocument.presentationml.notesSlide+xml"/>
  <Override PartName="/ppt/charts/chart130.xml" ContentType="application/vnd.openxmlformats-officedocument.drawingml.chart+xml"/>
  <Override PartName="/ppt/charts/chart131.xml" ContentType="application/vnd.openxmlformats-officedocument.drawingml.chart+xml"/>
  <Override PartName="/ppt/notesSlides/notesSlide106.xml" ContentType="application/vnd.openxmlformats-officedocument.presentationml.notesSlide+xml"/>
  <Override PartName="/ppt/charts/chart132.xml" ContentType="application/vnd.openxmlformats-officedocument.drawingml.chart+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133.xml" ContentType="application/vnd.openxmlformats-officedocument.drawingml.chart+xml"/>
  <Override PartName="/ppt/charts/chart134.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135.xml" ContentType="application/vnd.openxmlformats-officedocument.drawingml.chart+xml"/>
  <Override PartName="/ppt/charts/chart136.xml" ContentType="application/vnd.openxmlformats-officedocument.drawingml.chart+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137.xml" ContentType="application/vnd.openxmlformats-officedocument.drawingml.chart+xml"/>
  <Override PartName="/ppt/charts/chart138.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139.xml" ContentType="application/vnd.openxmlformats-officedocument.drawingml.chart+xml"/>
  <Override PartName="/ppt/charts/chart140.xml" ContentType="application/vnd.openxmlformats-officedocument.drawingml.chart+xml"/>
  <Override PartName="/ppt/notesSlides/notesSlide115.xml" ContentType="application/vnd.openxmlformats-officedocument.presentationml.notesSlide+xml"/>
  <Override PartName="/ppt/charts/chart141.xml" ContentType="application/vnd.openxmlformats-officedocument.drawingml.chart+xml"/>
  <Override PartName="/ppt/charts/chart142.xml" ContentType="application/vnd.openxmlformats-officedocument.drawingml.chart+xml"/>
  <Override PartName="/ppt/notesSlides/notesSlide116.xml" ContentType="application/vnd.openxmlformats-officedocument.presentationml.notesSlide+xml"/>
  <Override PartName="/ppt/charts/chart143.xml" ContentType="application/vnd.openxmlformats-officedocument.drawingml.chart+xml"/>
  <Override PartName="/ppt/charts/chart144.xml" ContentType="application/vnd.openxmlformats-officedocument.drawingml.chart+xml"/>
  <Override PartName="/ppt/notesSlides/notesSlide117.xml" ContentType="application/vnd.openxmlformats-officedocument.presentationml.notesSlide+xml"/>
  <Override PartName="/ppt/charts/chart145.xml" ContentType="application/vnd.openxmlformats-officedocument.drawingml.chart+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charts/chart146.xml" ContentType="application/vnd.openxmlformats-officedocument.drawingml.chart+xml"/>
  <Override PartName="/ppt/notesSlides/notesSlide121.xml" ContentType="application/vnd.openxmlformats-officedocument.presentationml.notesSlide+xml"/>
  <Override PartName="/ppt/charts/chart147.xml" ContentType="application/vnd.openxmlformats-officedocument.drawingml.chart+xml"/>
  <Override PartName="/ppt/charts/chart148.xml" ContentType="application/vnd.openxmlformats-officedocument.drawingml.chart+xml"/>
  <Override PartName="/ppt/notesSlides/notesSlide122.xml" ContentType="application/vnd.openxmlformats-officedocument.presentationml.notesSlide+xml"/>
  <Override PartName="/ppt/charts/chart149.xml" ContentType="application/vnd.openxmlformats-officedocument.drawingml.chart+xml"/>
  <Override PartName="/ppt/charts/chart150.xml" ContentType="application/vnd.openxmlformats-officedocument.drawingml.chart+xml"/>
  <Override PartName="/ppt/notesSlides/notesSlide123.xml" ContentType="application/vnd.openxmlformats-officedocument.presentationml.notesSlide+xml"/>
  <Override PartName="/ppt/charts/chart151.xml" ContentType="application/vnd.openxmlformats-officedocument.drawingml.chart+xml"/>
  <Override PartName="/ppt/charts/chart152.xml" ContentType="application/vnd.openxmlformats-officedocument.drawingml.chart+xml"/>
  <Override PartName="/ppt/notesSlides/notesSlide124.xml" ContentType="application/vnd.openxmlformats-officedocument.presentationml.notesSlide+xml"/>
  <Override PartName="/ppt/charts/chart153.xml" ContentType="application/vnd.openxmlformats-officedocument.drawingml.chart+xml"/>
  <Override PartName="/ppt/charts/chart154.xml" ContentType="application/vnd.openxmlformats-officedocument.drawingml.chart+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155.xml" ContentType="application/vnd.openxmlformats-officedocument.drawingml.chart+xml"/>
  <Override PartName="/ppt/charts/chart156.xml" ContentType="application/vnd.openxmlformats-officedocument.drawingml.chart+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157.xml" ContentType="application/vnd.openxmlformats-officedocument.drawingml.chart+xml"/>
  <Override PartName="/ppt/charts/chart158.xml" ContentType="application/vnd.openxmlformats-officedocument.drawingml.chart+xml"/>
  <Override PartName="/ppt/charts/chart159.xml" ContentType="application/vnd.openxmlformats-officedocument.drawingml.chart+xml"/>
  <Override PartName="/ppt/notesSlides/notesSlide129.xml" ContentType="application/vnd.openxmlformats-officedocument.presentationml.notesSlide+xml"/>
  <Override PartName="/ppt/charts/chart160.xml" ContentType="application/vnd.openxmlformats-officedocument.drawingml.chart+xml"/>
  <Override PartName="/ppt/notesSlides/notesSlide130.xml" ContentType="application/vnd.openxmlformats-officedocument.presentationml.notesSlide+xml"/>
  <Override PartName="/ppt/charts/chart161.xml" ContentType="application/vnd.openxmlformats-officedocument.drawingml.chart+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harts/colors1.xml" ContentType="application/vnd.ms-office.chartcolorstyle+xml"/>
  <Override PartName="/ppt/charts/style1.xml" ContentType="application/vnd.ms-office.chartstyl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93313" r:id="rId4"/>
    <p:sldMasterId id="2147493396" r:id="rId5"/>
    <p:sldMasterId id="2147493430" r:id="rId6"/>
    <p:sldMasterId id="2147493464" r:id="rId7"/>
    <p:sldMasterId id="2147493498" r:id="rId8"/>
    <p:sldMasterId id="2147493532" r:id="rId9"/>
    <p:sldMasterId id="2147493566" r:id="rId10"/>
    <p:sldMasterId id="2147493600" r:id="rId11"/>
    <p:sldMasterId id="2147493634" r:id="rId12"/>
    <p:sldMasterId id="2147493668" r:id="rId13"/>
    <p:sldMasterId id="2147493702" r:id="rId14"/>
    <p:sldMasterId id="2147493736" r:id="rId15"/>
    <p:sldMasterId id="2147493770" r:id="rId16"/>
    <p:sldMasterId id="2147493804" r:id="rId17"/>
    <p:sldMasterId id="2147493838" r:id="rId18"/>
    <p:sldMasterId id="2147493872" r:id="rId19"/>
    <p:sldMasterId id="2147493906" r:id="rId20"/>
    <p:sldMasterId id="2147493940" r:id="rId21"/>
    <p:sldMasterId id="2147494008" r:id="rId22"/>
    <p:sldMasterId id="2147494042" r:id="rId23"/>
    <p:sldMasterId id="2147494076" r:id="rId24"/>
    <p:sldMasterId id="2147494110" r:id="rId25"/>
    <p:sldMasterId id="2147494178" r:id="rId26"/>
    <p:sldMasterId id="2147494212" r:id="rId27"/>
    <p:sldMasterId id="2147494246" r:id="rId28"/>
    <p:sldMasterId id="2147494280" r:id="rId29"/>
    <p:sldMasterId id="2147494314" r:id="rId30"/>
    <p:sldMasterId id="2147494348" r:id="rId31"/>
    <p:sldMasterId id="2147494382" r:id="rId32"/>
    <p:sldMasterId id="2147494416" r:id="rId33"/>
    <p:sldMasterId id="2147494450" r:id="rId34"/>
    <p:sldMasterId id="2147494484" r:id="rId35"/>
    <p:sldMasterId id="2147494518" r:id="rId36"/>
  </p:sldMasterIdLst>
  <p:notesMasterIdLst>
    <p:notesMasterId r:id="rId176"/>
  </p:notesMasterIdLst>
  <p:handoutMasterIdLst>
    <p:handoutMasterId r:id="rId177"/>
  </p:handoutMasterIdLst>
  <p:sldIdLst>
    <p:sldId id="361" r:id="rId37"/>
    <p:sldId id="434" r:id="rId38"/>
    <p:sldId id="523" r:id="rId39"/>
    <p:sldId id="561" r:id="rId40"/>
    <p:sldId id="568" r:id="rId41"/>
    <p:sldId id="656" r:id="rId42"/>
    <p:sldId id="628" r:id="rId43"/>
    <p:sldId id="593" r:id="rId44"/>
    <p:sldId id="594" r:id="rId45"/>
    <p:sldId id="267" r:id="rId46"/>
    <p:sldId id="562" r:id="rId47"/>
    <p:sldId id="566" r:id="rId48"/>
    <p:sldId id="453" r:id="rId49"/>
    <p:sldId id="525" r:id="rId50"/>
    <p:sldId id="526" r:id="rId51"/>
    <p:sldId id="622" r:id="rId52"/>
    <p:sldId id="454" r:id="rId53"/>
    <p:sldId id="559" r:id="rId54"/>
    <p:sldId id="553" r:id="rId55"/>
    <p:sldId id="530" r:id="rId56"/>
    <p:sldId id="533" r:id="rId57"/>
    <p:sldId id="660" r:id="rId58"/>
    <p:sldId id="661" r:id="rId59"/>
    <p:sldId id="630" r:id="rId60"/>
    <p:sldId id="631" r:id="rId61"/>
    <p:sldId id="632" r:id="rId62"/>
    <p:sldId id="633" r:id="rId63"/>
    <p:sldId id="634" r:id="rId64"/>
    <p:sldId id="599" r:id="rId65"/>
    <p:sldId id="600" r:id="rId66"/>
    <p:sldId id="554" r:id="rId67"/>
    <p:sldId id="556" r:id="rId68"/>
    <p:sldId id="555" r:id="rId69"/>
    <p:sldId id="560" r:id="rId70"/>
    <p:sldId id="623" r:id="rId71"/>
    <p:sldId id="624" r:id="rId72"/>
    <p:sldId id="662" r:id="rId73"/>
    <p:sldId id="625" r:id="rId74"/>
    <p:sldId id="626" r:id="rId75"/>
    <p:sldId id="627" r:id="rId76"/>
    <p:sldId id="545" r:id="rId77"/>
    <p:sldId id="546" r:id="rId78"/>
    <p:sldId id="547" r:id="rId79"/>
    <p:sldId id="548" r:id="rId80"/>
    <p:sldId id="550" r:id="rId81"/>
    <p:sldId id="592" r:id="rId82"/>
    <p:sldId id="663" r:id="rId83"/>
    <p:sldId id="664" r:id="rId84"/>
    <p:sldId id="643" r:id="rId85"/>
    <p:sldId id="618" r:id="rId86"/>
    <p:sldId id="596" r:id="rId87"/>
    <p:sldId id="597" r:id="rId88"/>
    <p:sldId id="598" r:id="rId89"/>
    <p:sldId id="524" r:id="rId90"/>
    <p:sldId id="572" r:id="rId91"/>
    <p:sldId id="651" r:id="rId92"/>
    <p:sldId id="573" r:id="rId93"/>
    <p:sldId id="574" r:id="rId94"/>
    <p:sldId id="665" r:id="rId95"/>
    <p:sldId id="669" r:id="rId96"/>
    <p:sldId id="635" r:id="rId97"/>
    <p:sldId id="636" r:id="rId98"/>
    <p:sldId id="637" r:id="rId99"/>
    <p:sldId id="575" r:id="rId100"/>
    <p:sldId id="576" r:id="rId101"/>
    <p:sldId id="577" r:id="rId102"/>
    <p:sldId id="578" r:id="rId103"/>
    <p:sldId id="579" r:id="rId104"/>
    <p:sldId id="666" r:id="rId105"/>
    <p:sldId id="667" r:id="rId106"/>
    <p:sldId id="580" r:id="rId107"/>
    <p:sldId id="581" r:id="rId108"/>
    <p:sldId id="670" r:id="rId109"/>
    <p:sldId id="671" r:id="rId110"/>
    <p:sldId id="646" r:id="rId111"/>
    <p:sldId id="647" r:id="rId112"/>
    <p:sldId id="648" r:id="rId113"/>
    <p:sldId id="582" r:id="rId114"/>
    <p:sldId id="583" r:id="rId115"/>
    <p:sldId id="584" r:id="rId116"/>
    <p:sldId id="672" r:id="rId117"/>
    <p:sldId id="673" r:id="rId118"/>
    <p:sldId id="649" r:id="rId119"/>
    <p:sldId id="650" r:id="rId120"/>
    <p:sldId id="585" r:id="rId121"/>
    <p:sldId id="586" r:id="rId122"/>
    <p:sldId id="674" r:id="rId123"/>
    <p:sldId id="638" r:id="rId124"/>
    <p:sldId id="587" r:id="rId125"/>
    <p:sldId id="668" r:id="rId126"/>
    <p:sldId id="588" r:id="rId127"/>
    <p:sldId id="589" r:id="rId128"/>
    <p:sldId id="590" r:id="rId129"/>
    <p:sldId id="591" r:id="rId130"/>
    <p:sldId id="675" r:id="rId131"/>
    <p:sldId id="676" r:id="rId132"/>
    <p:sldId id="639" r:id="rId133"/>
    <p:sldId id="640" r:id="rId134"/>
    <p:sldId id="641" r:id="rId135"/>
    <p:sldId id="677" r:id="rId136"/>
    <p:sldId id="678" r:id="rId137"/>
    <p:sldId id="679" r:id="rId138"/>
    <p:sldId id="680" r:id="rId139"/>
    <p:sldId id="681" r:id="rId140"/>
    <p:sldId id="682" r:id="rId141"/>
    <p:sldId id="683" r:id="rId142"/>
    <p:sldId id="684" r:id="rId143"/>
    <p:sldId id="685" r:id="rId144"/>
    <p:sldId id="686" r:id="rId145"/>
    <p:sldId id="687" r:id="rId146"/>
    <p:sldId id="688" r:id="rId147"/>
    <p:sldId id="689" r:id="rId148"/>
    <p:sldId id="613" r:id="rId149"/>
    <p:sldId id="614" r:id="rId150"/>
    <p:sldId id="615" r:id="rId151"/>
    <p:sldId id="616" r:id="rId152"/>
    <p:sldId id="617" r:id="rId153"/>
    <p:sldId id="604" r:id="rId154"/>
    <p:sldId id="605" r:id="rId155"/>
    <p:sldId id="606" r:id="rId156"/>
    <p:sldId id="607" r:id="rId157"/>
    <p:sldId id="608" r:id="rId158"/>
    <p:sldId id="609" r:id="rId159"/>
    <p:sldId id="610" r:id="rId160"/>
    <p:sldId id="611" r:id="rId161"/>
    <p:sldId id="612" r:id="rId162"/>
    <p:sldId id="619" r:id="rId163"/>
    <p:sldId id="642" r:id="rId164"/>
    <p:sldId id="620" r:id="rId165"/>
    <p:sldId id="621" r:id="rId166"/>
    <p:sldId id="563" r:id="rId167"/>
    <p:sldId id="565" r:id="rId168"/>
    <p:sldId id="655" r:id="rId169"/>
    <p:sldId id="658" r:id="rId170"/>
    <p:sldId id="659" r:id="rId171"/>
    <p:sldId id="629" r:id="rId172"/>
    <p:sldId id="595" r:id="rId173"/>
    <p:sldId id="433" r:id="rId174"/>
    <p:sldId id="432" r:id="rId175"/>
  </p:sldIdLst>
  <p:sldSz cx="9144000" cy="5143500" type="screen16x9"/>
  <p:notesSz cx="6797675" cy="9928225"/>
  <p:defaultText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382">
          <p15:clr>
            <a:srgbClr val="A4A3A4"/>
          </p15:clr>
        </p15:guide>
        <p15:guide id="2" orient="horz" pos="230">
          <p15:clr>
            <a:srgbClr val="A4A3A4"/>
          </p15:clr>
        </p15:guide>
        <p15:guide id="3" orient="horz" pos="4534">
          <p15:clr>
            <a:srgbClr val="A4A3A4"/>
          </p15:clr>
        </p15:guide>
        <p15:guide id="4" orient="horz" pos="4286">
          <p15:clr>
            <a:srgbClr val="A4A3A4"/>
          </p15:clr>
        </p15:guide>
        <p15:guide id="5" pos="4234">
          <p15:clr>
            <a:srgbClr val="A4A3A4"/>
          </p15:clr>
        </p15:guide>
        <p15:guide id="6" pos="237">
          <p15:clr>
            <a:srgbClr val="A4A3A4"/>
          </p15:clr>
        </p15:guide>
        <p15:guide id="7" pos="8229">
          <p15:clr>
            <a:srgbClr val="A4A3A4"/>
          </p15:clr>
        </p15:guide>
        <p15:guide id="8" pos="949">
          <p15:clr>
            <a:srgbClr val="A4A3A4"/>
          </p15:clr>
        </p15:guide>
        <p15:guide id="9" pos="7517">
          <p15:clr>
            <a:srgbClr val="A4A3A4"/>
          </p15:clr>
        </p15:guide>
        <p15:guide id="10" orient="horz" pos="1685">
          <p15:clr>
            <a:srgbClr val="A4A3A4"/>
          </p15:clr>
        </p15:guide>
        <p15:guide id="11" orient="horz" pos="161">
          <p15:clr>
            <a:srgbClr val="A4A3A4"/>
          </p15:clr>
        </p15:guide>
        <p15:guide id="12" orient="horz" pos="3084">
          <p15:clr>
            <a:srgbClr val="A4A3A4"/>
          </p15:clr>
        </p15:guide>
        <p15:guide id="13" orient="horz" pos="2544">
          <p15:clr>
            <a:srgbClr val="A4A3A4"/>
          </p15:clr>
        </p15:guide>
        <p15:guide id="14" orient="horz" pos="875">
          <p15:clr>
            <a:srgbClr val="A4A3A4"/>
          </p15:clr>
        </p15:guide>
        <p15:guide id="15" orient="horz" pos="1749">
          <p15:clr>
            <a:srgbClr val="A4A3A4"/>
          </p15:clr>
        </p15:guide>
        <p15:guide id="16" orient="horz" pos="621">
          <p15:clr>
            <a:srgbClr val="A4A3A4"/>
          </p15:clr>
        </p15:guide>
        <p15:guide id="17" orient="horz" pos="2865">
          <p15:clr>
            <a:srgbClr val="A4A3A4"/>
          </p15:clr>
        </p15:guide>
        <p15:guide id="18" orient="horz" pos="2130">
          <p15:clr>
            <a:srgbClr val="A4A3A4"/>
          </p15:clr>
        </p15:guide>
        <p15:guide id="19" orient="horz" pos="2184">
          <p15:clr>
            <a:srgbClr val="A4A3A4"/>
          </p15:clr>
        </p15:guide>
        <p15:guide id="20" orient="horz" pos="321">
          <p15:clr>
            <a:srgbClr val="A4A3A4"/>
          </p15:clr>
        </p15:guide>
        <p15:guide id="21" orient="horz" pos="1607">
          <p15:clr>
            <a:srgbClr val="A4A3A4"/>
          </p15:clr>
        </p15:guide>
        <p15:guide id="22" pos="2880">
          <p15:clr>
            <a:srgbClr val="A4A3A4"/>
          </p15:clr>
        </p15:guide>
        <p15:guide id="23" pos="156">
          <p15:clr>
            <a:srgbClr val="A4A3A4"/>
          </p15:clr>
        </p15:guide>
        <p15:guide id="24" pos="5598">
          <p15:clr>
            <a:srgbClr val="A4A3A4"/>
          </p15:clr>
        </p15:guide>
        <p15:guide id="25" pos="399">
          <p15:clr>
            <a:srgbClr val="A4A3A4"/>
          </p15:clr>
        </p15:guide>
        <p15:guide id="26" pos="5114">
          <p15:clr>
            <a:srgbClr val="A4A3A4"/>
          </p15:clr>
        </p15:guide>
        <p15:guide id="27" pos="1373">
          <p15:clr>
            <a:srgbClr val="A4A3A4"/>
          </p15:clr>
        </p15:guide>
        <p15:guide id="28" pos="4383">
          <p15:clr>
            <a:srgbClr val="A4A3A4"/>
          </p15:clr>
        </p15:guide>
        <p15:guide id="29" pos="5368">
          <p15:clr>
            <a:srgbClr val="A4A3A4"/>
          </p15:clr>
        </p15:guide>
      </p15:sldGuideLst>
    </p:ext>
    <p:ext uri="{2D200454-40CA-4A62-9FC3-DE9A4176ACB9}">
      <p15:notesGuideLst xmlns:p15="http://schemas.microsoft.com/office/powerpoint/2012/main" xmlns="">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Luka Bulian" initials="LB" lastIdx="8"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161612"/>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Srednji stil 2 - Isticanje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638B1855-1B75-4FBE-930C-398BA8C253C6}" styleName="Stil teme 2 - Isticanje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AF606853-7671-496A-8E4F-DF71F8EC918B}" styleName="Tamni stil 1 - Isticanje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039" autoAdjust="0"/>
    <p:restoredTop sz="98856" autoAdjust="0"/>
  </p:normalViewPr>
  <p:slideViewPr>
    <p:cSldViewPr snapToGrid="0" snapToObjects="1" showGuides="1">
      <p:cViewPr>
        <p:scale>
          <a:sx n="116" d="100"/>
          <a:sy n="116" d="100"/>
        </p:scale>
        <p:origin x="-96" y="-558"/>
      </p:cViewPr>
      <p:guideLst>
        <p:guide orient="horz" pos="2382"/>
        <p:guide orient="horz" pos="230"/>
        <p:guide orient="horz" pos="4534"/>
        <p:guide orient="horz" pos="4286"/>
        <p:guide orient="horz" pos="1685"/>
        <p:guide orient="horz" pos="161"/>
        <p:guide orient="horz" pos="3084"/>
        <p:guide orient="horz" pos="2544"/>
        <p:guide orient="horz" pos="875"/>
        <p:guide orient="horz" pos="1749"/>
        <p:guide orient="horz" pos="621"/>
        <p:guide orient="horz" pos="2865"/>
        <p:guide orient="horz" pos="2130"/>
        <p:guide orient="horz" pos="2184"/>
        <p:guide orient="horz" pos="321"/>
        <p:guide orient="horz" pos="1607"/>
        <p:guide pos="4234"/>
        <p:guide pos="237"/>
        <p:guide pos="8229"/>
        <p:guide pos="949"/>
        <p:guide pos="7517"/>
        <p:guide pos="2880"/>
        <p:guide pos="156"/>
        <p:guide pos="5598"/>
        <p:guide pos="399"/>
        <p:guide pos="5114"/>
        <p:guide pos="1373"/>
        <p:guide pos="4383"/>
        <p:guide pos="5368"/>
      </p:guideLst>
    </p:cSldViewPr>
  </p:slideViewPr>
  <p:notesTextViewPr>
    <p:cViewPr>
      <p:scale>
        <a:sx n="1" d="1"/>
        <a:sy n="1" d="1"/>
      </p:scale>
      <p:origin x="0" y="0"/>
    </p:cViewPr>
  </p:notesTextViewPr>
  <p:sorterViewPr>
    <p:cViewPr>
      <p:scale>
        <a:sx n="75" d="100"/>
        <a:sy n="75" d="100"/>
      </p:scale>
      <p:origin x="0" y="0"/>
    </p:cViewPr>
  </p:sorterViewPr>
  <p:notesViewPr>
    <p:cSldViewPr snapToGrid="0" snapToObjects="1" showGuides="1">
      <p:cViewPr varScale="1">
        <p:scale>
          <a:sx n="76" d="100"/>
          <a:sy n="76" d="100"/>
        </p:scale>
        <p:origin x="-3966" y="-10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3.xml"/><Relationship Id="rId117" Type="http://schemas.openxmlformats.org/officeDocument/2006/relationships/slide" Target="slides/slide81.xml"/><Relationship Id="rId21" Type="http://schemas.openxmlformats.org/officeDocument/2006/relationships/slideMaster" Target="slideMasters/slideMaster18.xml"/><Relationship Id="rId42" Type="http://schemas.openxmlformats.org/officeDocument/2006/relationships/slide" Target="slides/slide6.xml"/><Relationship Id="rId47" Type="http://schemas.openxmlformats.org/officeDocument/2006/relationships/slide" Target="slides/slide11.xml"/><Relationship Id="rId63" Type="http://schemas.openxmlformats.org/officeDocument/2006/relationships/slide" Target="slides/slide27.xml"/><Relationship Id="rId68" Type="http://schemas.openxmlformats.org/officeDocument/2006/relationships/slide" Target="slides/slide32.xml"/><Relationship Id="rId84" Type="http://schemas.openxmlformats.org/officeDocument/2006/relationships/slide" Target="slides/slide48.xml"/><Relationship Id="rId89" Type="http://schemas.openxmlformats.org/officeDocument/2006/relationships/slide" Target="slides/slide53.xml"/><Relationship Id="rId112" Type="http://schemas.openxmlformats.org/officeDocument/2006/relationships/slide" Target="slides/slide76.xml"/><Relationship Id="rId133" Type="http://schemas.openxmlformats.org/officeDocument/2006/relationships/slide" Target="slides/slide97.xml"/><Relationship Id="rId138" Type="http://schemas.openxmlformats.org/officeDocument/2006/relationships/slide" Target="slides/slide102.xml"/><Relationship Id="rId154" Type="http://schemas.openxmlformats.org/officeDocument/2006/relationships/slide" Target="slides/slide118.xml"/><Relationship Id="rId159" Type="http://schemas.openxmlformats.org/officeDocument/2006/relationships/slide" Target="slides/slide123.xml"/><Relationship Id="rId175" Type="http://schemas.openxmlformats.org/officeDocument/2006/relationships/slide" Target="slides/slide139.xml"/><Relationship Id="rId170" Type="http://schemas.openxmlformats.org/officeDocument/2006/relationships/slide" Target="slides/slide134.xml"/><Relationship Id="rId16" Type="http://schemas.openxmlformats.org/officeDocument/2006/relationships/slideMaster" Target="slideMasters/slideMaster13.xml"/><Relationship Id="rId107" Type="http://schemas.openxmlformats.org/officeDocument/2006/relationships/slide" Target="slides/slide71.xml"/><Relationship Id="rId11" Type="http://schemas.openxmlformats.org/officeDocument/2006/relationships/slideMaster" Target="slideMasters/slideMaster8.xml"/><Relationship Id="rId32" Type="http://schemas.openxmlformats.org/officeDocument/2006/relationships/slideMaster" Target="slideMasters/slideMaster29.xml"/><Relationship Id="rId37" Type="http://schemas.openxmlformats.org/officeDocument/2006/relationships/slide" Target="slides/slide1.xml"/><Relationship Id="rId53" Type="http://schemas.openxmlformats.org/officeDocument/2006/relationships/slide" Target="slides/slide17.xml"/><Relationship Id="rId58" Type="http://schemas.openxmlformats.org/officeDocument/2006/relationships/slide" Target="slides/slide22.xml"/><Relationship Id="rId74" Type="http://schemas.openxmlformats.org/officeDocument/2006/relationships/slide" Target="slides/slide38.xml"/><Relationship Id="rId79" Type="http://schemas.openxmlformats.org/officeDocument/2006/relationships/slide" Target="slides/slide43.xml"/><Relationship Id="rId102" Type="http://schemas.openxmlformats.org/officeDocument/2006/relationships/slide" Target="slides/slide66.xml"/><Relationship Id="rId123" Type="http://schemas.openxmlformats.org/officeDocument/2006/relationships/slide" Target="slides/slide87.xml"/><Relationship Id="rId128" Type="http://schemas.openxmlformats.org/officeDocument/2006/relationships/slide" Target="slides/slide92.xml"/><Relationship Id="rId144" Type="http://schemas.openxmlformats.org/officeDocument/2006/relationships/slide" Target="slides/slide108.xml"/><Relationship Id="rId149" Type="http://schemas.openxmlformats.org/officeDocument/2006/relationships/slide" Target="slides/slide113.xml"/><Relationship Id="rId5" Type="http://schemas.openxmlformats.org/officeDocument/2006/relationships/slideMaster" Target="slideMasters/slideMaster2.xml"/><Relationship Id="rId90" Type="http://schemas.openxmlformats.org/officeDocument/2006/relationships/slide" Target="slides/slide54.xml"/><Relationship Id="rId95" Type="http://schemas.openxmlformats.org/officeDocument/2006/relationships/slide" Target="slides/slide59.xml"/><Relationship Id="rId160" Type="http://schemas.openxmlformats.org/officeDocument/2006/relationships/slide" Target="slides/slide124.xml"/><Relationship Id="rId165" Type="http://schemas.openxmlformats.org/officeDocument/2006/relationships/slide" Target="slides/slide129.xml"/><Relationship Id="rId181" Type="http://schemas.openxmlformats.org/officeDocument/2006/relationships/theme" Target="theme/theme1.xml"/><Relationship Id="rId22" Type="http://schemas.openxmlformats.org/officeDocument/2006/relationships/slideMaster" Target="slideMasters/slideMaster19.xml"/><Relationship Id="rId27" Type="http://schemas.openxmlformats.org/officeDocument/2006/relationships/slideMaster" Target="slideMasters/slideMaster24.xml"/><Relationship Id="rId43" Type="http://schemas.openxmlformats.org/officeDocument/2006/relationships/slide" Target="slides/slide7.xml"/><Relationship Id="rId48" Type="http://schemas.openxmlformats.org/officeDocument/2006/relationships/slide" Target="slides/slide12.xml"/><Relationship Id="rId64" Type="http://schemas.openxmlformats.org/officeDocument/2006/relationships/slide" Target="slides/slide28.xml"/><Relationship Id="rId69" Type="http://schemas.openxmlformats.org/officeDocument/2006/relationships/slide" Target="slides/slide33.xml"/><Relationship Id="rId113" Type="http://schemas.openxmlformats.org/officeDocument/2006/relationships/slide" Target="slides/slide77.xml"/><Relationship Id="rId118" Type="http://schemas.openxmlformats.org/officeDocument/2006/relationships/slide" Target="slides/slide82.xml"/><Relationship Id="rId134" Type="http://schemas.openxmlformats.org/officeDocument/2006/relationships/slide" Target="slides/slide98.xml"/><Relationship Id="rId139" Type="http://schemas.openxmlformats.org/officeDocument/2006/relationships/slide" Target="slides/slide103.xml"/><Relationship Id="rId80" Type="http://schemas.openxmlformats.org/officeDocument/2006/relationships/slide" Target="slides/slide44.xml"/><Relationship Id="rId85" Type="http://schemas.openxmlformats.org/officeDocument/2006/relationships/slide" Target="slides/slide49.xml"/><Relationship Id="rId150" Type="http://schemas.openxmlformats.org/officeDocument/2006/relationships/slide" Target="slides/slide114.xml"/><Relationship Id="rId155" Type="http://schemas.openxmlformats.org/officeDocument/2006/relationships/slide" Target="slides/slide119.xml"/><Relationship Id="rId171" Type="http://schemas.openxmlformats.org/officeDocument/2006/relationships/slide" Target="slides/slide135.xml"/><Relationship Id="rId176" Type="http://schemas.openxmlformats.org/officeDocument/2006/relationships/notesMaster" Target="notesMasters/notesMaster1.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33" Type="http://schemas.openxmlformats.org/officeDocument/2006/relationships/slideMaster" Target="slideMasters/slideMaster30.xml"/><Relationship Id="rId38" Type="http://schemas.openxmlformats.org/officeDocument/2006/relationships/slide" Target="slides/slide2.xml"/><Relationship Id="rId59" Type="http://schemas.openxmlformats.org/officeDocument/2006/relationships/slide" Target="slides/slide23.xml"/><Relationship Id="rId103" Type="http://schemas.openxmlformats.org/officeDocument/2006/relationships/slide" Target="slides/slide67.xml"/><Relationship Id="rId108" Type="http://schemas.openxmlformats.org/officeDocument/2006/relationships/slide" Target="slides/slide72.xml"/><Relationship Id="rId124" Type="http://schemas.openxmlformats.org/officeDocument/2006/relationships/slide" Target="slides/slide88.xml"/><Relationship Id="rId129" Type="http://schemas.openxmlformats.org/officeDocument/2006/relationships/slide" Target="slides/slide93.xml"/><Relationship Id="rId54" Type="http://schemas.openxmlformats.org/officeDocument/2006/relationships/slide" Target="slides/slide18.xml"/><Relationship Id="rId70" Type="http://schemas.openxmlformats.org/officeDocument/2006/relationships/slide" Target="slides/slide34.xml"/><Relationship Id="rId75" Type="http://schemas.openxmlformats.org/officeDocument/2006/relationships/slide" Target="slides/slide39.xml"/><Relationship Id="rId91" Type="http://schemas.openxmlformats.org/officeDocument/2006/relationships/slide" Target="slides/slide55.xml"/><Relationship Id="rId96" Type="http://schemas.openxmlformats.org/officeDocument/2006/relationships/slide" Target="slides/slide60.xml"/><Relationship Id="rId140" Type="http://schemas.openxmlformats.org/officeDocument/2006/relationships/slide" Target="slides/slide104.xml"/><Relationship Id="rId145" Type="http://schemas.openxmlformats.org/officeDocument/2006/relationships/slide" Target="slides/slide109.xml"/><Relationship Id="rId161" Type="http://schemas.openxmlformats.org/officeDocument/2006/relationships/slide" Target="slides/slide125.xml"/><Relationship Id="rId166" Type="http://schemas.openxmlformats.org/officeDocument/2006/relationships/slide" Target="slides/slide130.xml"/><Relationship Id="rId18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Master" Target="slideMasters/slideMaster20.xml"/><Relationship Id="rId28" Type="http://schemas.openxmlformats.org/officeDocument/2006/relationships/slideMaster" Target="slideMasters/slideMaster25.xml"/><Relationship Id="rId49" Type="http://schemas.openxmlformats.org/officeDocument/2006/relationships/slide" Target="slides/slide13.xml"/><Relationship Id="rId114" Type="http://schemas.openxmlformats.org/officeDocument/2006/relationships/slide" Target="slides/slide78.xml"/><Relationship Id="rId119" Type="http://schemas.openxmlformats.org/officeDocument/2006/relationships/slide" Target="slides/slide83.xml"/><Relationship Id="rId44" Type="http://schemas.openxmlformats.org/officeDocument/2006/relationships/slide" Target="slides/slide8.xml"/><Relationship Id="rId60" Type="http://schemas.openxmlformats.org/officeDocument/2006/relationships/slide" Target="slides/slide24.xml"/><Relationship Id="rId65" Type="http://schemas.openxmlformats.org/officeDocument/2006/relationships/slide" Target="slides/slide29.xml"/><Relationship Id="rId81" Type="http://schemas.openxmlformats.org/officeDocument/2006/relationships/slide" Target="slides/slide45.xml"/><Relationship Id="rId86" Type="http://schemas.openxmlformats.org/officeDocument/2006/relationships/slide" Target="slides/slide50.xml"/><Relationship Id="rId130" Type="http://schemas.openxmlformats.org/officeDocument/2006/relationships/slide" Target="slides/slide94.xml"/><Relationship Id="rId135" Type="http://schemas.openxmlformats.org/officeDocument/2006/relationships/slide" Target="slides/slide99.xml"/><Relationship Id="rId151" Type="http://schemas.openxmlformats.org/officeDocument/2006/relationships/slide" Target="slides/slide115.xml"/><Relationship Id="rId156" Type="http://schemas.openxmlformats.org/officeDocument/2006/relationships/slide" Target="slides/slide120.xml"/><Relationship Id="rId177"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Master" Target="slideMasters/slideMaster6.xml"/><Relationship Id="rId172" Type="http://schemas.openxmlformats.org/officeDocument/2006/relationships/slide" Target="slides/slide136.xml"/><Relationship Id="rId180" Type="http://schemas.openxmlformats.org/officeDocument/2006/relationships/viewProps" Target="viewProps.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3.xml"/><Relationship Id="rId109" Type="http://schemas.openxmlformats.org/officeDocument/2006/relationships/slide" Target="slides/slide73.xml"/><Relationship Id="rId34" Type="http://schemas.openxmlformats.org/officeDocument/2006/relationships/slideMaster" Target="slideMasters/slideMaster31.xml"/><Relationship Id="rId50" Type="http://schemas.openxmlformats.org/officeDocument/2006/relationships/slide" Target="slides/slide14.xml"/><Relationship Id="rId55" Type="http://schemas.openxmlformats.org/officeDocument/2006/relationships/slide" Target="slides/slide19.xml"/><Relationship Id="rId76" Type="http://schemas.openxmlformats.org/officeDocument/2006/relationships/slide" Target="slides/slide40.xml"/><Relationship Id="rId97" Type="http://schemas.openxmlformats.org/officeDocument/2006/relationships/slide" Target="slides/slide61.xml"/><Relationship Id="rId104" Type="http://schemas.openxmlformats.org/officeDocument/2006/relationships/slide" Target="slides/slide68.xml"/><Relationship Id="rId120" Type="http://schemas.openxmlformats.org/officeDocument/2006/relationships/slide" Target="slides/slide84.xml"/><Relationship Id="rId125" Type="http://schemas.openxmlformats.org/officeDocument/2006/relationships/slide" Target="slides/slide89.xml"/><Relationship Id="rId141" Type="http://schemas.openxmlformats.org/officeDocument/2006/relationships/slide" Target="slides/slide105.xml"/><Relationship Id="rId146" Type="http://schemas.openxmlformats.org/officeDocument/2006/relationships/slide" Target="slides/slide110.xml"/><Relationship Id="rId167" Type="http://schemas.openxmlformats.org/officeDocument/2006/relationships/slide" Target="slides/slide131.xml"/><Relationship Id="rId7" Type="http://schemas.openxmlformats.org/officeDocument/2006/relationships/slideMaster" Target="slideMasters/slideMaster4.xml"/><Relationship Id="rId71" Type="http://schemas.openxmlformats.org/officeDocument/2006/relationships/slide" Target="slides/slide35.xml"/><Relationship Id="rId92" Type="http://schemas.openxmlformats.org/officeDocument/2006/relationships/slide" Target="slides/slide56.xml"/><Relationship Id="rId162" Type="http://schemas.openxmlformats.org/officeDocument/2006/relationships/slide" Target="slides/slide126.xml"/><Relationship Id="rId2" Type="http://schemas.openxmlformats.org/officeDocument/2006/relationships/customXml" Target="../customXml/item2.xml"/><Relationship Id="rId29" Type="http://schemas.openxmlformats.org/officeDocument/2006/relationships/slideMaster" Target="slideMasters/slideMaster26.xml"/><Relationship Id="rId24" Type="http://schemas.openxmlformats.org/officeDocument/2006/relationships/slideMaster" Target="slideMasters/slideMaster21.xml"/><Relationship Id="rId40" Type="http://schemas.openxmlformats.org/officeDocument/2006/relationships/slide" Target="slides/slide4.xml"/><Relationship Id="rId45" Type="http://schemas.openxmlformats.org/officeDocument/2006/relationships/slide" Target="slides/slide9.xml"/><Relationship Id="rId66" Type="http://schemas.openxmlformats.org/officeDocument/2006/relationships/slide" Target="slides/slide30.xml"/><Relationship Id="rId87" Type="http://schemas.openxmlformats.org/officeDocument/2006/relationships/slide" Target="slides/slide51.xml"/><Relationship Id="rId110" Type="http://schemas.openxmlformats.org/officeDocument/2006/relationships/slide" Target="slides/slide74.xml"/><Relationship Id="rId115" Type="http://schemas.openxmlformats.org/officeDocument/2006/relationships/slide" Target="slides/slide79.xml"/><Relationship Id="rId131" Type="http://schemas.openxmlformats.org/officeDocument/2006/relationships/slide" Target="slides/slide95.xml"/><Relationship Id="rId136" Type="http://schemas.openxmlformats.org/officeDocument/2006/relationships/slide" Target="slides/slide100.xml"/><Relationship Id="rId157" Type="http://schemas.openxmlformats.org/officeDocument/2006/relationships/slide" Target="slides/slide121.xml"/><Relationship Id="rId178" Type="http://schemas.openxmlformats.org/officeDocument/2006/relationships/commentAuthors" Target="commentAuthors.xml"/><Relationship Id="rId61" Type="http://schemas.openxmlformats.org/officeDocument/2006/relationships/slide" Target="slides/slide25.xml"/><Relationship Id="rId82" Type="http://schemas.openxmlformats.org/officeDocument/2006/relationships/slide" Target="slides/slide46.xml"/><Relationship Id="rId152" Type="http://schemas.openxmlformats.org/officeDocument/2006/relationships/slide" Target="slides/slide116.xml"/><Relationship Id="rId173" Type="http://schemas.openxmlformats.org/officeDocument/2006/relationships/slide" Target="slides/slide137.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30" Type="http://schemas.openxmlformats.org/officeDocument/2006/relationships/slideMaster" Target="slideMasters/slideMaster27.xml"/><Relationship Id="rId35" Type="http://schemas.openxmlformats.org/officeDocument/2006/relationships/slideMaster" Target="slideMasters/slideMaster32.xml"/><Relationship Id="rId56" Type="http://schemas.openxmlformats.org/officeDocument/2006/relationships/slide" Target="slides/slide20.xml"/><Relationship Id="rId77" Type="http://schemas.openxmlformats.org/officeDocument/2006/relationships/slide" Target="slides/slide41.xml"/><Relationship Id="rId100" Type="http://schemas.openxmlformats.org/officeDocument/2006/relationships/slide" Target="slides/slide64.xml"/><Relationship Id="rId105" Type="http://schemas.openxmlformats.org/officeDocument/2006/relationships/slide" Target="slides/slide69.xml"/><Relationship Id="rId126" Type="http://schemas.openxmlformats.org/officeDocument/2006/relationships/slide" Target="slides/slide90.xml"/><Relationship Id="rId147" Type="http://schemas.openxmlformats.org/officeDocument/2006/relationships/slide" Target="slides/slide111.xml"/><Relationship Id="rId168" Type="http://schemas.openxmlformats.org/officeDocument/2006/relationships/slide" Target="slides/slide132.xml"/><Relationship Id="rId8" Type="http://schemas.openxmlformats.org/officeDocument/2006/relationships/slideMaster" Target="slideMasters/slideMaster5.xml"/><Relationship Id="rId51" Type="http://schemas.openxmlformats.org/officeDocument/2006/relationships/slide" Target="slides/slide15.xml"/><Relationship Id="rId72" Type="http://schemas.openxmlformats.org/officeDocument/2006/relationships/slide" Target="slides/slide36.xml"/><Relationship Id="rId93" Type="http://schemas.openxmlformats.org/officeDocument/2006/relationships/slide" Target="slides/slide57.xml"/><Relationship Id="rId98" Type="http://schemas.openxmlformats.org/officeDocument/2006/relationships/slide" Target="slides/slide62.xml"/><Relationship Id="rId121" Type="http://schemas.openxmlformats.org/officeDocument/2006/relationships/slide" Target="slides/slide85.xml"/><Relationship Id="rId142" Type="http://schemas.openxmlformats.org/officeDocument/2006/relationships/slide" Target="slides/slide106.xml"/><Relationship Id="rId163" Type="http://schemas.openxmlformats.org/officeDocument/2006/relationships/slide" Target="slides/slide127.xml"/><Relationship Id="rId3" Type="http://schemas.openxmlformats.org/officeDocument/2006/relationships/customXml" Target="../customXml/item3.xml"/><Relationship Id="rId25" Type="http://schemas.openxmlformats.org/officeDocument/2006/relationships/slideMaster" Target="slideMasters/slideMaster22.xml"/><Relationship Id="rId46" Type="http://schemas.openxmlformats.org/officeDocument/2006/relationships/slide" Target="slides/slide10.xml"/><Relationship Id="rId67" Type="http://schemas.openxmlformats.org/officeDocument/2006/relationships/slide" Target="slides/slide31.xml"/><Relationship Id="rId116" Type="http://schemas.openxmlformats.org/officeDocument/2006/relationships/slide" Target="slides/slide80.xml"/><Relationship Id="rId137" Type="http://schemas.openxmlformats.org/officeDocument/2006/relationships/slide" Target="slides/slide101.xml"/><Relationship Id="rId158" Type="http://schemas.openxmlformats.org/officeDocument/2006/relationships/slide" Target="slides/slide122.xml"/><Relationship Id="rId20" Type="http://schemas.openxmlformats.org/officeDocument/2006/relationships/slideMaster" Target="slideMasters/slideMaster17.xml"/><Relationship Id="rId41" Type="http://schemas.openxmlformats.org/officeDocument/2006/relationships/slide" Target="slides/slide5.xml"/><Relationship Id="rId62" Type="http://schemas.openxmlformats.org/officeDocument/2006/relationships/slide" Target="slides/slide26.xml"/><Relationship Id="rId83" Type="http://schemas.openxmlformats.org/officeDocument/2006/relationships/slide" Target="slides/slide47.xml"/><Relationship Id="rId88" Type="http://schemas.openxmlformats.org/officeDocument/2006/relationships/slide" Target="slides/slide52.xml"/><Relationship Id="rId111" Type="http://schemas.openxmlformats.org/officeDocument/2006/relationships/slide" Target="slides/slide75.xml"/><Relationship Id="rId132" Type="http://schemas.openxmlformats.org/officeDocument/2006/relationships/slide" Target="slides/slide96.xml"/><Relationship Id="rId153" Type="http://schemas.openxmlformats.org/officeDocument/2006/relationships/slide" Target="slides/slide117.xml"/><Relationship Id="rId174" Type="http://schemas.openxmlformats.org/officeDocument/2006/relationships/slide" Target="slides/slide138.xml"/><Relationship Id="rId179" Type="http://schemas.openxmlformats.org/officeDocument/2006/relationships/presProps" Target="presProps.xml"/><Relationship Id="rId15" Type="http://schemas.openxmlformats.org/officeDocument/2006/relationships/slideMaster" Target="slideMasters/slideMaster12.xml"/><Relationship Id="rId36" Type="http://schemas.openxmlformats.org/officeDocument/2006/relationships/slideMaster" Target="slideMasters/slideMaster33.xml"/><Relationship Id="rId57" Type="http://schemas.openxmlformats.org/officeDocument/2006/relationships/slide" Target="slides/slide21.xml"/><Relationship Id="rId106" Type="http://schemas.openxmlformats.org/officeDocument/2006/relationships/slide" Target="slides/slide70.xml"/><Relationship Id="rId127" Type="http://schemas.openxmlformats.org/officeDocument/2006/relationships/slide" Target="slides/slide91.xml"/><Relationship Id="rId10" Type="http://schemas.openxmlformats.org/officeDocument/2006/relationships/slideMaster" Target="slideMasters/slideMaster7.xml"/><Relationship Id="rId31" Type="http://schemas.openxmlformats.org/officeDocument/2006/relationships/slideMaster" Target="slideMasters/slideMaster28.xml"/><Relationship Id="rId52" Type="http://schemas.openxmlformats.org/officeDocument/2006/relationships/slide" Target="slides/slide16.xml"/><Relationship Id="rId73" Type="http://schemas.openxmlformats.org/officeDocument/2006/relationships/slide" Target="slides/slide37.xml"/><Relationship Id="rId78" Type="http://schemas.openxmlformats.org/officeDocument/2006/relationships/slide" Target="slides/slide42.xml"/><Relationship Id="rId94" Type="http://schemas.openxmlformats.org/officeDocument/2006/relationships/slide" Target="slides/slide58.xml"/><Relationship Id="rId99" Type="http://schemas.openxmlformats.org/officeDocument/2006/relationships/slide" Target="slides/slide63.xml"/><Relationship Id="rId101" Type="http://schemas.openxmlformats.org/officeDocument/2006/relationships/slide" Target="slides/slide65.xml"/><Relationship Id="rId122" Type="http://schemas.openxmlformats.org/officeDocument/2006/relationships/slide" Target="slides/slide86.xml"/><Relationship Id="rId143" Type="http://schemas.openxmlformats.org/officeDocument/2006/relationships/slide" Target="slides/slide107.xml"/><Relationship Id="rId148" Type="http://schemas.openxmlformats.org/officeDocument/2006/relationships/slide" Target="slides/slide112.xml"/><Relationship Id="rId164" Type="http://schemas.openxmlformats.org/officeDocument/2006/relationships/slide" Target="slides/slide128.xml"/><Relationship Id="rId169" Type="http://schemas.openxmlformats.org/officeDocument/2006/relationships/slide" Target="slides/slide133.xml"/></Relationships>
</file>

<file path=ppt/charts/_rels/chart1.xml.rels><?xml version="1.0" encoding="UTF-8" standalone="yes"?>
<Relationships xmlns="http://schemas.openxmlformats.org/package/2006/relationships"><Relationship Id="rId1" Type="http://schemas.openxmlformats.org/officeDocument/2006/relationships/package" Target="../embeddings/Radni_list_programa_Microsoft_Excel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Radni_list_programa_Microsoft_Excel10.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Radni_list_programa_Microsoft_Excel100.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Radni_list_programa_Microsoft_Excel101.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Radni_list_programa_Microsoft_Excel102.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Radni_list_programa_Microsoft_Excel103.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Radni_list_programa_Microsoft_Excel104.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Radni_list_programa_Microsoft_Excel105.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Radni_list_programa_Microsoft_Excel106.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Radni_list_programa_Microsoft_Excel107.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Radni_list_programa_Microsoft_Excel108.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Radni_list_programa_Microsoft_Excel10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Radni_list_programa_Microsoft_Excel11.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Radni_list_programa_Microsoft_Excel110.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Radni_list_programa_Microsoft_Excel111.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Radni_list_programa_Microsoft_Excel112.xlsx"/></Relationships>
</file>

<file path=ppt/charts/_rels/chart113.xml.rels><?xml version="1.0" encoding="UTF-8" standalone="yes"?>
<Relationships xmlns="http://schemas.openxmlformats.org/package/2006/relationships"><Relationship Id="rId1" Type="http://schemas.openxmlformats.org/officeDocument/2006/relationships/package" Target="../embeddings/Radni_list_programa_Microsoft_Excel113.xlsx"/></Relationships>
</file>

<file path=ppt/charts/_rels/chart114.xml.rels><?xml version="1.0" encoding="UTF-8" standalone="yes"?>
<Relationships xmlns="http://schemas.openxmlformats.org/package/2006/relationships"><Relationship Id="rId1" Type="http://schemas.openxmlformats.org/officeDocument/2006/relationships/package" Target="../embeddings/Radni_list_programa_Microsoft_Excel114.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Radni_list_programa_Microsoft_Excel115.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Radni_list_programa_Microsoft_Excel116.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Radni_list_programa_Microsoft_Excel117.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Radni_list_programa_Microsoft_Excel118.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Radni_list_programa_Microsoft_Excel11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Radni_list_programa_Microsoft_Excel12.xlsx"/></Relationships>
</file>

<file path=ppt/charts/_rels/chart120.xml.rels><?xml version="1.0" encoding="UTF-8" standalone="yes"?>
<Relationships xmlns="http://schemas.openxmlformats.org/package/2006/relationships"><Relationship Id="rId1" Type="http://schemas.openxmlformats.org/officeDocument/2006/relationships/package" Target="../embeddings/Radni_list_programa_Microsoft_Excel120.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Radni_list_programa_Microsoft_Excel121.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Radni_list_programa_Microsoft_Excel122.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Radni_list_programa_Microsoft_Excel123.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Radni_list_programa_Microsoft_Excel124.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Radni_list_programa_Microsoft_Excel125.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Radni_list_programa_Microsoft_Excel126.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Radni_list_programa_Microsoft_Excel127.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Radni_list_programa_Microsoft_Excel128.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Radni_list_programa_Microsoft_Excel129.xlsx"/></Relationships>
</file>

<file path=ppt/charts/_rels/chart13.xml.rels><?xml version="1.0" encoding="UTF-8" standalone="yes"?>
<Relationships xmlns="http://schemas.openxmlformats.org/package/2006/relationships"><Relationship Id="rId1" Type="http://schemas.openxmlformats.org/officeDocument/2006/relationships/package" Target="../embeddings/Radni_list_programa_Microsoft_Excel13.xlsx"/></Relationships>
</file>

<file path=ppt/charts/_rels/chart130.xml.rels><?xml version="1.0" encoding="UTF-8" standalone="yes"?>
<Relationships xmlns="http://schemas.openxmlformats.org/package/2006/relationships"><Relationship Id="rId1" Type="http://schemas.openxmlformats.org/officeDocument/2006/relationships/package" Target="../embeddings/Radni_list_programa_Microsoft_Excel130.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Radni_list_programa_Microsoft_Excel131.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Radni_list_programa_Microsoft_Excel132.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Radni_list_programa_Microsoft_Excel133.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Radni_list_programa_Microsoft_Excel134.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Radni_list_programa_Microsoft_Excel135.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Radni_list_programa_Microsoft_Excel136.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Radni_list_programa_Microsoft_Excel137.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Radni_list_programa_Microsoft_Excel138.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Radni_list_programa_Microsoft_Excel139.xlsx"/></Relationships>
</file>

<file path=ppt/charts/_rels/chart14.xml.rels><?xml version="1.0" encoding="UTF-8" standalone="yes"?>
<Relationships xmlns="http://schemas.openxmlformats.org/package/2006/relationships"><Relationship Id="rId1" Type="http://schemas.openxmlformats.org/officeDocument/2006/relationships/package" Target="../embeddings/Radni_list_programa_Microsoft_Excel14.xlsx"/></Relationships>
</file>

<file path=ppt/charts/_rels/chart140.xml.rels><?xml version="1.0" encoding="UTF-8" standalone="yes"?>
<Relationships xmlns="http://schemas.openxmlformats.org/package/2006/relationships"><Relationship Id="rId1" Type="http://schemas.openxmlformats.org/officeDocument/2006/relationships/package" Target="../embeddings/Radni_list_programa_Microsoft_Excel140.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Radni_list_programa_Microsoft_Excel141.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Radni_list_programa_Microsoft_Excel142.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Radni_list_programa_Microsoft_Excel143.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Radni_list_programa_Microsoft_Excel144.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Radni_list_programa_Microsoft_Excel145.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Radni_list_programa_Microsoft_Excel146.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Radni_list_programa_Microsoft_Excel147.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Radni_list_programa_Microsoft_Excel148.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Radni_list_programa_Microsoft_Excel149.xlsx"/></Relationships>
</file>

<file path=ppt/charts/_rels/chart15.xml.rels><?xml version="1.0" encoding="UTF-8" standalone="yes"?>
<Relationships xmlns="http://schemas.openxmlformats.org/package/2006/relationships"><Relationship Id="rId1" Type="http://schemas.openxmlformats.org/officeDocument/2006/relationships/package" Target="../embeddings/Radni_list_programa_Microsoft_Excel15.xlsx"/></Relationships>
</file>

<file path=ppt/charts/_rels/chart150.xml.rels><?xml version="1.0" encoding="UTF-8" standalone="yes"?>
<Relationships xmlns="http://schemas.openxmlformats.org/package/2006/relationships"><Relationship Id="rId1" Type="http://schemas.openxmlformats.org/officeDocument/2006/relationships/package" Target="../embeddings/Radni_list_programa_Microsoft_Excel150.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Radni_list_programa_Microsoft_Excel151.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Radni_list_programa_Microsoft_Excel152.xlsx"/></Relationships>
</file>

<file path=ppt/charts/_rels/chart153.xml.rels><?xml version="1.0" encoding="UTF-8" standalone="yes"?>
<Relationships xmlns="http://schemas.openxmlformats.org/package/2006/relationships"><Relationship Id="rId1" Type="http://schemas.openxmlformats.org/officeDocument/2006/relationships/package" Target="../embeddings/Radni_list_programa_Microsoft_Excel153.xlsx"/></Relationships>
</file>

<file path=ppt/charts/_rels/chart154.xml.rels><?xml version="1.0" encoding="UTF-8" standalone="yes"?>
<Relationships xmlns="http://schemas.openxmlformats.org/package/2006/relationships"><Relationship Id="rId1" Type="http://schemas.openxmlformats.org/officeDocument/2006/relationships/package" Target="../embeddings/Radni_list_programa_Microsoft_Excel154.xlsx"/></Relationships>
</file>

<file path=ppt/charts/_rels/chart155.xml.rels><?xml version="1.0" encoding="UTF-8" standalone="yes"?>
<Relationships xmlns="http://schemas.openxmlformats.org/package/2006/relationships"><Relationship Id="rId1" Type="http://schemas.openxmlformats.org/officeDocument/2006/relationships/package" Target="../embeddings/Radni_list_programa_Microsoft_Excel155.xlsx"/></Relationships>
</file>

<file path=ppt/charts/_rels/chart156.xml.rels><?xml version="1.0" encoding="UTF-8" standalone="yes"?>
<Relationships xmlns="http://schemas.openxmlformats.org/package/2006/relationships"><Relationship Id="rId1" Type="http://schemas.openxmlformats.org/officeDocument/2006/relationships/package" Target="../embeddings/Radni_list_programa_Microsoft_Excel156.xlsx"/></Relationships>
</file>

<file path=ppt/charts/_rels/chart157.xml.rels><?xml version="1.0" encoding="UTF-8" standalone="yes"?>
<Relationships xmlns="http://schemas.openxmlformats.org/package/2006/relationships"><Relationship Id="rId1" Type="http://schemas.openxmlformats.org/officeDocument/2006/relationships/package" Target="../embeddings/Radni_list_programa_Microsoft_Excel157.xlsx"/></Relationships>
</file>

<file path=ppt/charts/_rels/chart158.xml.rels><?xml version="1.0" encoding="UTF-8" standalone="yes"?>
<Relationships xmlns="http://schemas.openxmlformats.org/package/2006/relationships"><Relationship Id="rId1" Type="http://schemas.openxmlformats.org/officeDocument/2006/relationships/package" Target="../embeddings/Radni_list_programa_Microsoft_Excel158.xlsx"/></Relationships>
</file>

<file path=ppt/charts/_rels/chart159.xml.rels><?xml version="1.0" encoding="UTF-8" standalone="yes"?>
<Relationships xmlns="http://schemas.openxmlformats.org/package/2006/relationships"><Relationship Id="rId1" Type="http://schemas.openxmlformats.org/officeDocument/2006/relationships/package" Target="../embeddings/Radni_list_programa_Microsoft_Excel159.xlsx"/></Relationships>
</file>

<file path=ppt/charts/_rels/chart16.xml.rels><?xml version="1.0" encoding="UTF-8" standalone="yes"?>
<Relationships xmlns="http://schemas.openxmlformats.org/package/2006/relationships"><Relationship Id="rId1" Type="http://schemas.openxmlformats.org/officeDocument/2006/relationships/package" Target="../embeddings/Radni_list_programa_Microsoft_Excel16.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Radni_list_programa_Microsoft_Excel160.xlsx"/></Relationships>
</file>

<file path=ppt/charts/_rels/chart161.xml.rels><?xml version="1.0" encoding="UTF-8" standalone="yes"?>
<Relationships xmlns="http://schemas.openxmlformats.org/package/2006/relationships"><Relationship Id="rId1" Type="http://schemas.openxmlformats.org/officeDocument/2006/relationships/package" Target="../embeddings/Radni_list_programa_Microsoft_Excel161.xlsx"/></Relationships>
</file>

<file path=ppt/charts/_rels/chart17.xml.rels><?xml version="1.0" encoding="UTF-8" standalone="yes"?>
<Relationships xmlns="http://schemas.openxmlformats.org/package/2006/relationships"><Relationship Id="rId1" Type="http://schemas.openxmlformats.org/officeDocument/2006/relationships/package" Target="../embeddings/Radni_list_programa_Microsoft_Excel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Radni_list_programa_Microsoft_Excel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Radni_list_programa_Microsoft_Excel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Radni_list_programa_Microsoft_Excel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Radni_list_programa_Microsoft_Excel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Radni_list_programa_Microsoft_Excel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Radni_list_programa_Microsoft_Excel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Radni_list_programa_Microsoft_Excel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Radni_list_programa_Microsoft_Excel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Radni_list_programa_Microsoft_Excel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Radni_list_programa_Microsoft_Excel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Radni_list_programa_Microsoft_Excel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Radni_list_programa_Microsoft_Excel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Radni_list_programa_Microsoft_Excel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Radni_list_programa_Microsoft_Excel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Radni_list_programa_Microsoft_Excel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Radni_list_programa_Microsoft_Excel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Radni_list_programa_Microsoft_Excel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Radni_list_programa_Microsoft_Excel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Radni_list_programa_Microsoft_Excel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Radni_list_programa_Microsoft_Excel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Radni_list_programa_Microsoft_Excel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Radni_list_programa_Microsoft_Excel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Radni_list_programa_Microsoft_Excel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Radni_list_programa_Microsoft_Excel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Radni_list_programa_Microsoft_Excel4.xlsx"/></Relationships>
</file>

<file path=ppt/charts/_rels/chart40.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Radni_list_programa_Microsoft_Excel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Radni_list_programa_Microsoft_Excel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Radni_list_programa_Microsoft_Excel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Radni_list_programa_Microsoft_Excel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Radni_list_programa_Microsoft_Excel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Radni_list_programa_Microsoft_Excel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Radni_list_programa_Microsoft_Excel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Radni_list_programa_Microsoft_Excel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Radni_list_programa_Microsoft_Excel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Radni_list_programa_Microsoft_Excel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Radni_list_programa_Microsoft_Excel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Radni_list_programa_Microsoft_Excel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Radni_list_programa_Microsoft_Excel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Radni_list_programa_Microsoft_Excel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Radni_list_programa_Microsoft_Excel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Radni_list_programa_Microsoft_Excel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Radni_list_programa_Microsoft_Excel55.xlsx"/></Relationships>
</file>

<file path=ppt/charts/_rels/chart56.xml.rels><?xml version="1.0" encoding="UTF-8" standalone="yes"?>
<Relationships xmlns="http://schemas.openxmlformats.org/package/2006/relationships"><Relationship Id="rId1" Type="http://schemas.openxmlformats.org/officeDocument/2006/relationships/package" Target="../embeddings/Radni_list_programa_Microsoft_Excel56.xlsx"/></Relationships>
</file>

<file path=ppt/charts/_rels/chart57.xml.rels><?xml version="1.0" encoding="UTF-8" standalone="yes"?>
<Relationships xmlns="http://schemas.openxmlformats.org/package/2006/relationships"><Relationship Id="rId1" Type="http://schemas.openxmlformats.org/officeDocument/2006/relationships/package" Target="../embeddings/Radni_list_programa_Microsoft_Excel57.xlsx"/></Relationships>
</file>

<file path=ppt/charts/_rels/chart58.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Radni_list_programa_Microsoft_Excel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Radni_list_programa_Microsoft_Excel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Radni_list_programa_Microsoft_Excel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Radni_list_programa_Microsoft_Excel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Radni_list_programa_Microsoft_Excel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Radni_list_programa_Microsoft_Excel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Radni_list_programa_Microsoft_Excel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Radni_list_programa_Microsoft_Excel64.xlsx"/></Relationships>
</file>

<file path=ppt/charts/_rels/chart65.xml.rels><?xml version="1.0" encoding="UTF-8" standalone="yes"?>
<Relationships xmlns="http://schemas.openxmlformats.org/package/2006/relationships"><Relationship Id="rId1" Type="http://schemas.openxmlformats.org/officeDocument/2006/relationships/package" Target="../embeddings/Radni_list_programa_Microsoft_Excel65.xlsx"/></Relationships>
</file>

<file path=ppt/charts/_rels/chart66.xml.rels><?xml version="1.0" encoding="UTF-8" standalone="yes"?>
<Relationships xmlns="http://schemas.openxmlformats.org/package/2006/relationships"><Relationship Id="rId1" Type="http://schemas.openxmlformats.org/officeDocument/2006/relationships/package" Target="../embeddings/Radni_list_programa_Microsoft_Excel66.xlsx"/></Relationships>
</file>

<file path=ppt/charts/_rels/chart67.xml.rels><?xml version="1.0" encoding="UTF-8" standalone="yes"?>
<Relationships xmlns="http://schemas.openxmlformats.org/package/2006/relationships"><Relationship Id="rId1" Type="http://schemas.openxmlformats.org/officeDocument/2006/relationships/package" Target="../embeddings/Radni_list_programa_Microsoft_Excel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Radni_list_programa_Microsoft_Excel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Radni_list_programa_Microsoft_Excel69.xlsx"/></Relationships>
</file>

<file path=ppt/charts/_rels/chart7.xml.rels><?xml version="1.0" encoding="UTF-8" standalone="yes"?>
<Relationships xmlns="http://schemas.openxmlformats.org/package/2006/relationships"><Relationship Id="rId1" Type="http://schemas.openxmlformats.org/officeDocument/2006/relationships/package" Target="../embeddings/Radni_list_programa_Microsoft_Excel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Radni_list_programa_Microsoft_Excel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Radni_list_programa_Microsoft_Excel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Radni_list_programa_Microsoft_Excel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Radni_list_programa_Microsoft_Excel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Radni_list_programa_Microsoft_Excel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Radni_list_programa_Microsoft_Excel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Radni_list_programa_Microsoft_Excel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Radni_list_programa_Microsoft_Excel77.xlsx"/></Relationships>
</file>

<file path=ppt/charts/_rels/chart78.xml.rels><?xml version="1.0" encoding="UTF-8" standalone="yes"?>
<Relationships xmlns="http://schemas.openxmlformats.org/package/2006/relationships"><Relationship Id="rId1" Type="http://schemas.openxmlformats.org/officeDocument/2006/relationships/package" Target="../embeddings/Radni_list_programa_Microsoft_Excel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Radni_list_programa_Microsoft_Excel79.xlsx"/></Relationships>
</file>

<file path=ppt/charts/_rels/chart8.xml.rels><?xml version="1.0" encoding="UTF-8" standalone="yes"?>
<Relationships xmlns="http://schemas.openxmlformats.org/package/2006/relationships"><Relationship Id="rId1" Type="http://schemas.openxmlformats.org/officeDocument/2006/relationships/package" Target="../embeddings/Radni_list_programa_Microsoft_Excel8.xlsx"/></Relationships>
</file>

<file path=ppt/charts/_rels/chart80.xml.rels><?xml version="1.0" encoding="UTF-8" standalone="yes"?>
<Relationships xmlns="http://schemas.openxmlformats.org/package/2006/relationships"><Relationship Id="rId1" Type="http://schemas.openxmlformats.org/officeDocument/2006/relationships/package" Target="../embeddings/Radni_list_programa_Microsoft_Excel80.xlsx"/></Relationships>
</file>

<file path=ppt/charts/_rels/chart81.xml.rels><?xml version="1.0" encoding="UTF-8" standalone="yes"?>
<Relationships xmlns="http://schemas.openxmlformats.org/package/2006/relationships"><Relationship Id="rId1" Type="http://schemas.openxmlformats.org/officeDocument/2006/relationships/package" Target="../embeddings/Radni_list_programa_Microsoft_Excel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Radni_list_programa_Microsoft_Excel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Radni_list_programa_Microsoft_Excel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Radni_list_programa_Microsoft_Excel84.xlsx"/></Relationships>
</file>

<file path=ppt/charts/_rels/chart85.xml.rels><?xml version="1.0" encoding="UTF-8" standalone="yes"?>
<Relationships xmlns="http://schemas.openxmlformats.org/package/2006/relationships"><Relationship Id="rId1" Type="http://schemas.openxmlformats.org/officeDocument/2006/relationships/package" Target="../embeddings/Radni_list_programa_Microsoft_Excel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Radni_list_programa_Microsoft_Excel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Radni_list_programa_Microsoft_Excel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Radni_list_programa_Microsoft_Excel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Radni_list_programa_Microsoft_Excel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Radni_list_programa_Microsoft_Excel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Radni_list_programa_Microsoft_Excel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Radni_list_programa_Microsoft_Excel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Radni_list_programa_Microsoft_Excel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Radni_list_programa_Microsoft_Excel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Radni_list_programa_Microsoft_Excel94.xlsx"/></Relationships>
</file>

<file path=ppt/charts/_rels/chart95.xml.rels><?xml version="1.0" encoding="UTF-8" standalone="yes"?>
<Relationships xmlns="http://schemas.openxmlformats.org/package/2006/relationships"><Relationship Id="rId1" Type="http://schemas.openxmlformats.org/officeDocument/2006/relationships/package" Target="../embeddings/Radni_list_programa_Microsoft_Excel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Radni_list_programa_Microsoft_Excel96.xlsx"/></Relationships>
</file>

<file path=ppt/charts/_rels/chart97.xml.rels><?xml version="1.0" encoding="UTF-8" standalone="yes"?>
<Relationships xmlns="http://schemas.openxmlformats.org/package/2006/relationships"><Relationship Id="rId1" Type="http://schemas.openxmlformats.org/officeDocument/2006/relationships/package" Target="../embeddings/Radni_list_programa_Microsoft_Excel97.xlsx"/></Relationships>
</file>

<file path=ppt/charts/_rels/chart98.xml.rels><?xml version="1.0" encoding="UTF-8" standalone="yes"?>
<Relationships xmlns="http://schemas.openxmlformats.org/package/2006/relationships"><Relationship Id="rId1" Type="http://schemas.openxmlformats.org/officeDocument/2006/relationships/package" Target="../embeddings/Radni_list_programa_Microsoft_Excel98.xlsx"/></Relationships>
</file>

<file path=ppt/charts/_rels/chart99.xml.rels><?xml version="1.0" encoding="UTF-8" standalone="yes"?>
<Relationships xmlns="http://schemas.openxmlformats.org/package/2006/relationships"><Relationship Id="rId1" Type="http://schemas.openxmlformats.org/officeDocument/2006/relationships/package" Target="../embeddings/Radni_list_programa_Microsoft_Excel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4602449811745622"/>
          <c:h val="0.84305996048642062"/>
        </c:manualLayout>
      </c:layout>
      <c:barChart>
        <c:barDir val="bar"/>
        <c:grouping val="percentStacked"/>
        <c:varyColors val="0"/>
        <c:ser>
          <c:idx val="0"/>
          <c:order val="0"/>
          <c:tx>
            <c:strRef>
              <c:f>Sheet1!$B$1</c:f>
              <c:strCache>
                <c:ptCount val="1"/>
                <c:pt idx="0">
                  <c:v>U potpunosti vjerujem</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Sheet1!$B$2:$B$11</c:f>
              <c:numCache>
                <c:formatCode>###0%</c:formatCode>
                <c:ptCount val="10"/>
                <c:pt idx="0">
                  <c:v>0.46</c:v>
                </c:pt>
                <c:pt idx="1">
                  <c:v>0.35</c:v>
                </c:pt>
                <c:pt idx="2">
                  <c:v>0.17</c:v>
                </c:pt>
                <c:pt idx="3">
                  <c:v>0.12</c:v>
                </c:pt>
                <c:pt idx="4">
                  <c:v>0.1</c:v>
                </c:pt>
                <c:pt idx="5">
                  <c:v>0.05</c:v>
                </c:pt>
                <c:pt idx="6">
                  <c:v>0.05</c:v>
                </c:pt>
                <c:pt idx="7">
                  <c:v>0.05</c:v>
                </c:pt>
                <c:pt idx="8">
                  <c:v>0.06</c:v>
                </c:pt>
                <c:pt idx="9">
                  <c:v>0.05</c:v>
                </c:pt>
              </c:numCache>
            </c:numRef>
          </c:val>
          <c:extLst xmlns:c16r2="http://schemas.microsoft.com/office/drawing/2015/06/chart">
            <c:ext xmlns:c16="http://schemas.microsoft.com/office/drawing/2014/chart" uri="{C3380CC4-5D6E-409C-BE32-E72D297353CC}">
              <c16:uniqueId val="{00000000-174D-45F6-B230-C0417EFB78D4}"/>
            </c:ext>
          </c:extLst>
        </c:ser>
        <c:ser>
          <c:idx val="1"/>
          <c:order val="1"/>
          <c:tx>
            <c:strRef>
              <c:f>Sheet1!$C$1</c:f>
              <c:strCache>
                <c:ptCount val="1"/>
                <c:pt idx="0">
                  <c:v>Uglavnom vjerujem</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Sheet1!$C$2:$C$11</c:f>
              <c:numCache>
                <c:formatCode>###0%</c:formatCode>
                <c:ptCount val="10"/>
                <c:pt idx="0">
                  <c:v>0.44</c:v>
                </c:pt>
                <c:pt idx="1">
                  <c:v>0.49</c:v>
                </c:pt>
                <c:pt idx="2">
                  <c:v>0.55000000000000004</c:v>
                </c:pt>
                <c:pt idx="3">
                  <c:v>0.48</c:v>
                </c:pt>
                <c:pt idx="4">
                  <c:v>0.4</c:v>
                </c:pt>
                <c:pt idx="5">
                  <c:v>0.34</c:v>
                </c:pt>
                <c:pt idx="6">
                  <c:v>0.33</c:v>
                </c:pt>
                <c:pt idx="7">
                  <c:v>0.32</c:v>
                </c:pt>
                <c:pt idx="8">
                  <c:v>0.31</c:v>
                </c:pt>
                <c:pt idx="9">
                  <c:v>0.24</c:v>
                </c:pt>
              </c:numCache>
            </c:numRef>
          </c:val>
          <c:extLst xmlns:c16r2="http://schemas.microsoft.com/office/drawing/2015/06/chart">
            <c:ext xmlns:c16="http://schemas.microsoft.com/office/drawing/2014/chart" uri="{C3380CC4-5D6E-409C-BE32-E72D297353CC}">
              <c16:uniqueId val="{00000001-174D-45F6-B230-C0417EFB78D4}"/>
            </c:ext>
          </c:extLst>
        </c:ser>
        <c:ser>
          <c:idx val="2"/>
          <c:order val="2"/>
          <c:tx>
            <c:strRef>
              <c:f>Sheet1!$D$1</c:f>
              <c:strCache>
                <c:ptCount val="1"/>
                <c:pt idx="0">
                  <c:v>Uglavnom ne vjerujem</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Sheet1!$D$2:$D$11</c:f>
              <c:numCache>
                <c:formatCode>###0%</c:formatCode>
                <c:ptCount val="10"/>
                <c:pt idx="0">
                  <c:v>0.05</c:v>
                </c:pt>
                <c:pt idx="1">
                  <c:v>0.05</c:v>
                </c:pt>
                <c:pt idx="2">
                  <c:v>0.14000000000000001</c:v>
                </c:pt>
                <c:pt idx="3">
                  <c:v>0.18</c:v>
                </c:pt>
                <c:pt idx="4">
                  <c:v>0.23</c:v>
                </c:pt>
                <c:pt idx="5">
                  <c:v>0.26</c:v>
                </c:pt>
                <c:pt idx="6">
                  <c:v>0.27</c:v>
                </c:pt>
                <c:pt idx="7">
                  <c:v>0.24</c:v>
                </c:pt>
                <c:pt idx="8">
                  <c:v>0.26</c:v>
                </c:pt>
                <c:pt idx="9">
                  <c:v>0.3</c:v>
                </c:pt>
              </c:numCache>
            </c:numRef>
          </c:val>
          <c:extLst xmlns:c16r2="http://schemas.microsoft.com/office/drawing/2015/06/chart">
            <c:ext xmlns:c16="http://schemas.microsoft.com/office/drawing/2014/chart" uri="{C3380CC4-5D6E-409C-BE32-E72D297353CC}">
              <c16:uniqueId val="{00000002-174D-45F6-B230-C0417EFB78D4}"/>
            </c:ext>
          </c:extLst>
        </c:ser>
        <c:ser>
          <c:idx val="3"/>
          <c:order val="3"/>
          <c:tx>
            <c:strRef>
              <c:f>Sheet1!$E$1</c:f>
              <c:strCache>
                <c:ptCount val="1"/>
                <c:pt idx="0">
                  <c:v>Uopće ne vjerujem</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Sheet1!$E$2:$E$11</c:f>
              <c:numCache>
                <c:formatCode>###0%</c:formatCode>
                <c:ptCount val="10"/>
                <c:pt idx="0">
                  <c:v>0.02</c:v>
                </c:pt>
                <c:pt idx="1">
                  <c:v>0.05</c:v>
                </c:pt>
                <c:pt idx="2">
                  <c:v>0.12</c:v>
                </c:pt>
                <c:pt idx="3">
                  <c:v>0.12</c:v>
                </c:pt>
                <c:pt idx="4">
                  <c:v>0.21</c:v>
                </c:pt>
                <c:pt idx="5">
                  <c:v>0.28000000000000003</c:v>
                </c:pt>
                <c:pt idx="6">
                  <c:v>0.32</c:v>
                </c:pt>
                <c:pt idx="7">
                  <c:v>0.31</c:v>
                </c:pt>
                <c:pt idx="8">
                  <c:v>0.28999999999999998</c:v>
                </c:pt>
                <c:pt idx="9">
                  <c:v>0.39</c:v>
                </c:pt>
              </c:numCache>
            </c:numRef>
          </c:val>
          <c:extLst xmlns:c16r2="http://schemas.microsoft.com/office/drawing/2015/06/chart">
            <c:ext xmlns:c16="http://schemas.microsoft.com/office/drawing/2014/chart" uri="{C3380CC4-5D6E-409C-BE32-E72D297353CC}">
              <c16:uniqueId val="{00000003-174D-45F6-B230-C0417EFB78D4}"/>
            </c:ext>
          </c:extLst>
        </c:ser>
        <c:ser>
          <c:idx val="4"/>
          <c:order val="4"/>
          <c:tx>
            <c:strRef>
              <c:f>Sheet1!$F$1</c:f>
              <c:strCache>
                <c:ptCount val="1"/>
                <c:pt idx="0">
                  <c:v>Ne zna</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Sheet1!$F$2:$F$11</c:f>
              <c:numCache>
                <c:formatCode>###0%</c:formatCode>
                <c:ptCount val="10"/>
                <c:pt idx="0">
                  <c:v>0.03</c:v>
                </c:pt>
                <c:pt idx="1">
                  <c:v>7.0000000000000007E-2</c:v>
                </c:pt>
                <c:pt idx="2">
                  <c:v>0.03</c:v>
                </c:pt>
                <c:pt idx="3">
                  <c:v>0.09</c:v>
                </c:pt>
                <c:pt idx="4">
                  <c:v>0.06</c:v>
                </c:pt>
                <c:pt idx="5">
                  <c:v>0.06</c:v>
                </c:pt>
                <c:pt idx="6">
                  <c:v>0.04</c:v>
                </c:pt>
                <c:pt idx="7">
                  <c:v>0.08</c:v>
                </c:pt>
                <c:pt idx="8">
                  <c:v>0.08</c:v>
                </c:pt>
                <c:pt idx="9">
                  <c:v>0.02</c:v>
                </c:pt>
              </c:numCache>
            </c:numRef>
          </c:val>
          <c:extLst xmlns:c16r2="http://schemas.microsoft.com/office/drawing/2015/06/chart">
            <c:ext xmlns:c16="http://schemas.microsoft.com/office/drawing/2014/chart" uri="{C3380CC4-5D6E-409C-BE32-E72D297353CC}">
              <c16:uniqueId val="{00000004-174D-45F6-B230-C0417EFB78D4}"/>
            </c:ext>
          </c:extLst>
        </c:ser>
        <c:dLbls>
          <c:showLegendKey val="0"/>
          <c:showVal val="0"/>
          <c:showCatName val="0"/>
          <c:showSerName val="0"/>
          <c:showPercent val="0"/>
          <c:showBubbleSize val="0"/>
        </c:dLbls>
        <c:gapWidth val="42"/>
        <c:overlap val="100"/>
        <c:axId val="142845056"/>
        <c:axId val="142846592"/>
      </c:barChart>
      <c:catAx>
        <c:axId val="142845056"/>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42846592"/>
        <c:crosses val="autoZero"/>
        <c:auto val="1"/>
        <c:lblAlgn val="ctr"/>
        <c:lblOffset val="100"/>
        <c:noMultiLvlLbl val="0"/>
      </c:catAx>
      <c:valAx>
        <c:axId val="142846592"/>
        <c:scaling>
          <c:orientation val="minMax"/>
        </c:scaling>
        <c:delete val="1"/>
        <c:axPos val="b"/>
        <c:numFmt formatCode="0%" sourceLinked="1"/>
        <c:majorTickMark val="out"/>
        <c:minorTickMark val="none"/>
        <c:tickLblPos val="nextTo"/>
        <c:crossAx val="142845056"/>
        <c:crosses val="max"/>
        <c:crossBetween val="between"/>
      </c:valAx>
    </c:plotArea>
    <c:legend>
      <c:legendPos val="b"/>
      <c:layout>
        <c:manualLayout>
          <c:xMode val="edge"/>
          <c:yMode val="edge"/>
          <c:x val="9.8515922892067023E-2"/>
          <c:y val="0.89855258978048336"/>
          <c:w val="0.89999994906467462"/>
          <c:h val="7.8481256061768701E-2"/>
        </c:manualLayout>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8720696394E-2"/>
          <c:y val="0.1222739939838608"/>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5881-4927-8F43-77E94FFB9CBE}"/>
              </c:ext>
            </c:extLst>
          </c:dPt>
          <c:dPt>
            <c:idx val="1"/>
            <c:invertIfNegative val="0"/>
            <c:bubble3D val="0"/>
            <c:extLst xmlns:c16r2="http://schemas.microsoft.com/office/drawing/2015/06/chart">
              <c:ext xmlns:c16="http://schemas.microsoft.com/office/drawing/2014/chart" uri="{C3380CC4-5D6E-409C-BE32-E72D297353CC}">
                <c16:uniqueId val="{00000001-5881-4927-8F43-77E94FFB9CBE}"/>
              </c:ext>
            </c:extLst>
          </c:dPt>
          <c:dPt>
            <c:idx val="2"/>
            <c:invertIfNegative val="0"/>
            <c:bubble3D val="0"/>
            <c:extLst xmlns:c16r2="http://schemas.microsoft.com/office/drawing/2015/06/chart">
              <c:ext xmlns:c16="http://schemas.microsoft.com/office/drawing/2014/chart" uri="{C3380CC4-5D6E-409C-BE32-E72D297353CC}">
                <c16:uniqueId val="{00000002-5881-4927-8F43-77E94FFB9CBE}"/>
              </c:ext>
            </c:extLst>
          </c:dPt>
          <c:dPt>
            <c:idx val="3"/>
            <c:invertIfNegative val="0"/>
            <c:bubble3D val="0"/>
            <c:extLst xmlns:c16r2="http://schemas.microsoft.com/office/drawing/2015/06/chart">
              <c:ext xmlns:c16="http://schemas.microsoft.com/office/drawing/2014/chart" uri="{C3380CC4-5D6E-409C-BE32-E72D297353CC}">
                <c16:uniqueId val="{00000003-5881-4927-8F43-77E94FFB9CBE}"/>
              </c:ext>
            </c:extLst>
          </c:dPt>
          <c:dPt>
            <c:idx val="4"/>
            <c:invertIfNegative val="0"/>
            <c:bubble3D val="0"/>
            <c:extLst xmlns:c16r2="http://schemas.microsoft.com/office/drawing/2015/06/chart">
              <c:ext xmlns:c16="http://schemas.microsoft.com/office/drawing/2014/chart" uri="{C3380CC4-5D6E-409C-BE32-E72D297353CC}">
                <c16:uniqueId val="{00000004-5881-4927-8F43-77E94FFB9CBE}"/>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Vrlo negativno</c:v>
                </c:pt>
                <c:pt idx="1">
                  <c:v>Uglavnom negativno</c:v>
                </c:pt>
                <c:pt idx="2">
                  <c:v>Uglavnom pozitivno</c:v>
                </c:pt>
                <c:pt idx="3">
                  <c:v>Vrlo pozitivno</c:v>
                </c:pt>
                <c:pt idx="4">
                  <c:v>Ne zna</c:v>
                </c:pt>
              </c:strCache>
            </c:strRef>
          </c:cat>
          <c:val>
            <c:numRef>
              <c:f>Sheet1!$B$2:$B$6</c:f>
              <c:numCache>
                <c:formatCode>0%</c:formatCode>
                <c:ptCount val="5"/>
                <c:pt idx="0">
                  <c:v>0.23899999999999999</c:v>
                </c:pt>
                <c:pt idx="1">
                  <c:v>0.38100000000000001</c:v>
                </c:pt>
                <c:pt idx="2">
                  <c:v>0.24299999999999999</c:v>
                </c:pt>
                <c:pt idx="3">
                  <c:v>8.0000000000000002E-3</c:v>
                </c:pt>
                <c:pt idx="4">
                  <c:v>0.13</c:v>
                </c:pt>
              </c:numCache>
            </c:numRef>
          </c:val>
          <c:extLst xmlns:c16r2="http://schemas.microsoft.com/office/drawing/2015/06/chart">
            <c:ext xmlns:c16="http://schemas.microsoft.com/office/drawing/2014/chart" uri="{C3380CC4-5D6E-409C-BE32-E72D297353CC}">
              <c16:uniqueId val="{00000006-5881-4927-8F43-77E94FFB9CBE}"/>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Vrlo negativno</c:v>
                </c:pt>
                <c:pt idx="1">
                  <c:v>Uglavnom negativno</c:v>
                </c:pt>
                <c:pt idx="2">
                  <c:v>Uglavnom pozitivno</c:v>
                </c:pt>
                <c:pt idx="3">
                  <c:v>Vrlo pozitivno</c:v>
                </c:pt>
                <c:pt idx="4">
                  <c:v>Ne zna</c:v>
                </c:pt>
              </c:strCache>
            </c:strRef>
          </c:cat>
          <c:val>
            <c:numRef>
              <c:f>Sheet1!$C$2:$C$6</c:f>
              <c:numCache>
                <c:formatCode>0%</c:formatCode>
                <c:ptCount val="5"/>
                <c:pt idx="0">
                  <c:v>0.223</c:v>
                </c:pt>
                <c:pt idx="1">
                  <c:v>0.374</c:v>
                </c:pt>
                <c:pt idx="2">
                  <c:v>0.30199999999999999</c:v>
                </c:pt>
                <c:pt idx="3">
                  <c:v>2.8000000000000001E-2</c:v>
                </c:pt>
                <c:pt idx="4">
                  <c:v>7.2999999999999995E-2</c:v>
                </c:pt>
              </c:numCache>
            </c:numRef>
          </c:val>
          <c:extLst xmlns:c16r2="http://schemas.microsoft.com/office/drawing/2015/06/chart">
            <c:ext xmlns:c16="http://schemas.microsoft.com/office/drawing/2014/chart" uri="{C3380CC4-5D6E-409C-BE32-E72D297353CC}">
              <c16:uniqueId val="{00000007-5881-4927-8F43-77E94FFB9CBE}"/>
            </c:ext>
          </c:extLst>
        </c:ser>
        <c:dLbls>
          <c:showLegendKey val="0"/>
          <c:showVal val="0"/>
          <c:showCatName val="0"/>
          <c:showSerName val="0"/>
          <c:showPercent val="0"/>
          <c:showBubbleSize val="0"/>
        </c:dLbls>
        <c:gapWidth val="100"/>
        <c:axId val="146102144"/>
        <c:axId val="146103680"/>
      </c:barChart>
      <c:catAx>
        <c:axId val="146102144"/>
        <c:scaling>
          <c:orientation val="minMax"/>
        </c:scaling>
        <c:delete val="0"/>
        <c:axPos val="b"/>
        <c:numFmt formatCode="General" sourceLinked="0"/>
        <c:majorTickMark val="out"/>
        <c:minorTickMark val="none"/>
        <c:tickLblPos val="nextTo"/>
        <c:txPr>
          <a:bodyPr/>
          <a:lstStyle/>
          <a:p>
            <a:pPr>
              <a:defRPr sz="1100"/>
            </a:pPr>
            <a:endParaRPr lang="en-US"/>
          </a:p>
        </c:txPr>
        <c:crossAx val="146103680"/>
        <c:crosses val="autoZero"/>
        <c:auto val="1"/>
        <c:lblAlgn val="ctr"/>
        <c:lblOffset val="100"/>
        <c:noMultiLvlLbl val="0"/>
      </c:catAx>
      <c:valAx>
        <c:axId val="146103680"/>
        <c:scaling>
          <c:orientation val="minMax"/>
        </c:scaling>
        <c:delete val="1"/>
        <c:axPos val="l"/>
        <c:numFmt formatCode="0%" sourceLinked="1"/>
        <c:majorTickMark val="out"/>
        <c:minorTickMark val="none"/>
        <c:tickLblPos val="nextTo"/>
        <c:crossAx val="146102144"/>
        <c:crosses val="autoZero"/>
        <c:crossBetween val="between"/>
      </c:valAx>
    </c:plotArea>
    <c:legend>
      <c:legendPos val="b"/>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22A6-47F4-A146-6EBF2E69C923}"/>
              </c:ext>
            </c:extLst>
          </c:dPt>
          <c:dPt>
            <c:idx val="1"/>
            <c:invertIfNegative val="0"/>
            <c:bubble3D val="0"/>
            <c:extLst xmlns:c16r2="http://schemas.microsoft.com/office/drawing/2015/06/chart">
              <c:ext xmlns:c16="http://schemas.microsoft.com/office/drawing/2014/chart" uri="{C3380CC4-5D6E-409C-BE32-E72D297353CC}">
                <c16:uniqueId val="{00000001-22A6-47F4-A146-6EBF2E69C923}"/>
              </c:ext>
            </c:extLst>
          </c:dPt>
          <c:dPt>
            <c:idx val="2"/>
            <c:invertIfNegative val="0"/>
            <c:bubble3D val="0"/>
            <c:extLst xmlns:c16r2="http://schemas.microsoft.com/office/drawing/2015/06/chart">
              <c:ext xmlns:c16="http://schemas.microsoft.com/office/drawing/2014/chart" uri="{C3380CC4-5D6E-409C-BE32-E72D297353CC}">
                <c16:uniqueId val="{00000002-22A6-47F4-A146-6EBF2E69C923}"/>
              </c:ext>
            </c:extLst>
          </c:dPt>
          <c:dPt>
            <c:idx val="3"/>
            <c:invertIfNegative val="0"/>
            <c:bubble3D val="0"/>
            <c:extLst xmlns:c16r2="http://schemas.microsoft.com/office/drawing/2015/06/chart">
              <c:ext xmlns:c16="http://schemas.microsoft.com/office/drawing/2014/chart" uri="{C3380CC4-5D6E-409C-BE32-E72D297353CC}">
                <c16:uniqueId val="{00000003-22A6-47F4-A146-6EBF2E69C923}"/>
              </c:ext>
            </c:extLst>
          </c:dPt>
          <c:dPt>
            <c:idx val="4"/>
            <c:invertIfNegative val="0"/>
            <c:bubble3D val="0"/>
            <c:extLst xmlns:c16r2="http://schemas.microsoft.com/office/drawing/2015/06/chart">
              <c:ext xmlns:c16="http://schemas.microsoft.com/office/drawing/2014/chart" uri="{C3380CC4-5D6E-409C-BE32-E72D297353CC}">
                <c16:uniqueId val="{00000004-22A6-47F4-A146-6EBF2E69C923}"/>
              </c:ext>
            </c:extLst>
          </c:dPt>
          <c:dPt>
            <c:idx val="5"/>
            <c:invertIfNegative val="0"/>
            <c:bubble3D val="0"/>
            <c:extLst xmlns:c16r2="http://schemas.microsoft.com/office/drawing/2015/06/chart">
              <c:ext xmlns:c16="http://schemas.microsoft.com/office/drawing/2014/chart" uri="{C3380CC4-5D6E-409C-BE32-E72D297353CC}">
                <c16:uniqueId val="{00000005-22A6-47F4-A146-6EBF2E69C923}"/>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Sheet1!$B$2:$B$7</c:f>
              <c:numCache>
                <c:formatCode>#,##0%</c:formatCode>
                <c:ptCount val="6"/>
                <c:pt idx="0">
                  <c:v>0</c:v>
                </c:pt>
                <c:pt idx="1">
                  <c:v>0.05</c:v>
                </c:pt>
                <c:pt idx="2">
                  <c:v>0.14000000000000001</c:v>
                </c:pt>
                <c:pt idx="3">
                  <c:v>0.21</c:v>
                </c:pt>
                <c:pt idx="4">
                  <c:v>0.57999999999999996</c:v>
                </c:pt>
                <c:pt idx="5">
                  <c:v>0.02</c:v>
                </c:pt>
              </c:numCache>
            </c:numRef>
          </c:val>
          <c:extLst xmlns:c16r2="http://schemas.microsoft.com/office/drawing/2015/06/chart">
            <c:ext xmlns:c16="http://schemas.microsoft.com/office/drawing/2014/chart" uri="{C3380CC4-5D6E-409C-BE32-E72D297353CC}">
              <c16:uniqueId val="{00000006-22A6-47F4-A146-6EBF2E69C923}"/>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Sheet1!$C$2:$C$7</c:f>
              <c:numCache>
                <c:formatCode>#,##0%</c:formatCode>
                <c:ptCount val="6"/>
                <c:pt idx="0">
                  <c:v>0.02</c:v>
                </c:pt>
                <c:pt idx="1">
                  <c:v>0.04</c:v>
                </c:pt>
                <c:pt idx="2">
                  <c:v>0.15</c:v>
                </c:pt>
                <c:pt idx="3">
                  <c:v>0.3</c:v>
                </c:pt>
                <c:pt idx="4">
                  <c:v>0.49</c:v>
                </c:pt>
                <c:pt idx="5">
                  <c:v>0.01</c:v>
                </c:pt>
              </c:numCache>
            </c:numRef>
          </c:val>
          <c:extLst xmlns:c16r2="http://schemas.microsoft.com/office/drawing/2015/06/chart">
            <c:ext xmlns:c16="http://schemas.microsoft.com/office/drawing/2014/chart" uri="{C3380CC4-5D6E-409C-BE32-E72D297353CC}">
              <c16:uniqueId val="{00000007-22A6-47F4-A146-6EBF2E69C923}"/>
            </c:ext>
          </c:extLst>
        </c:ser>
        <c:dLbls>
          <c:showLegendKey val="0"/>
          <c:showVal val="0"/>
          <c:showCatName val="0"/>
          <c:showSerName val="0"/>
          <c:showPercent val="0"/>
          <c:showBubbleSize val="0"/>
        </c:dLbls>
        <c:gapWidth val="100"/>
        <c:axId val="157958912"/>
        <c:axId val="157960448"/>
      </c:barChart>
      <c:catAx>
        <c:axId val="157958912"/>
        <c:scaling>
          <c:orientation val="minMax"/>
        </c:scaling>
        <c:delete val="0"/>
        <c:axPos val="b"/>
        <c:numFmt formatCode="General" sourceLinked="0"/>
        <c:majorTickMark val="out"/>
        <c:minorTickMark val="none"/>
        <c:tickLblPos val="nextTo"/>
        <c:txPr>
          <a:bodyPr/>
          <a:lstStyle/>
          <a:p>
            <a:pPr>
              <a:defRPr sz="1100"/>
            </a:pPr>
            <a:endParaRPr lang="en-US"/>
          </a:p>
        </c:txPr>
        <c:crossAx val="157960448"/>
        <c:crosses val="autoZero"/>
        <c:auto val="1"/>
        <c:lblAlgn val="ctr"/>
        <c:lblOffset val="100"/>
        <c:noMultiLvlLbl val="0"/>
      </c:catAx>
      <c:valAx>
        <c:axId val="157960448"/>
        <c:scaling>
          <c:orientation val="minMax"/>
        </c:scaling>
        <c:delete val="1"/>
        <c:axPos val="l"/>
        <c:numFmt formatCode="#,##0%" sourceLinked="1"/>
        <c:majorTickMark val="out"/>
        <c:minorTickMark val="none"/>
        <c:tickLblPos val="nextTo"/>
        <c:crossAx val="157958912"/>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0.87776273977308739"/>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Pristojni i uljudni</c:v>
                </c:pt>
                <c:pt idx="1">
                  <c:v>Pružaju tražene informacije i usluge točno i na vrijeme</c:v>
                </c:pt>
                <c:pt idx="2">
                  <c:v>Stručni</c:v>
                </c:pt>
                <c:pt idx="3">
                  <c:v>Nepristrani</c:v>
                </c:pt>
                <c:pt idx="4">
                  <c:v>Efikasni</c:v>
                </c:pt>
              </c:strCache>
            </c:strRef>
          </c:cat>
          <c:val>
            <c:numRef>
              <c:f>Sheet1!$B$2:$B$6</c:f>
              <c:numCache>
                <c:formatCode>0%</c:formatCode>
                <c:ptCount val="5"/>
                <c:pt idx="0">
                  <c:v>0.7</c:v>
                </c:pt>
                <c:pt idx="1">
                  <c:v>0.56999999999999995</c:v>
                </c:pt>
                <c:pt idx="2">
                  <c:v>0.61</c:v>
                </c:pt>
                <c:pt idx="3">
                  <c:v>0.61</c:v>
                </c:pt>
                <c:pt idx="4">
                  <c:v>0.53</c:v>
                </c:pt>
              </c:numCache>
            </c:numRef>
          </c:val>
          <c:extLst xmlns:c16r2="http://schemas.microsoft.com/office/drawing/2015/06/chart">
            <c:ext xmlns:c16="http://schemas.microsoft.com/office/drawing/2014/chart" uri="{C3380CC4-5D6E-409C-BE32-E72D297353CC}">
              <c16:uniqueId val="{00000000-4C72-494C-A229-6111164030C0}"/>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Pristojni i uljudni</c:v>
                </c:pt>
                <c:pt idx="1">
                  <c:v>Pružaju tražene informacije i usluge točno i na vrijeme</c:v>
                </c:pt>
                <c:pt idx="2">
                  <c:v>Stručni</c:v>
                </c:pt>
                <c:pt idx="3">
                  <c:v>Nepristrani</c:v>
                </c:pt>
                <c:pt idx="4">
                  <c:v>Efikasni</c:v>
                </c:pt>
              </c:strCache>
            </c:strRef>
          </c:cat>
          <c:val>
            <c:numRef>
              <c:f>Sheet1!$C$2:$C$6</c:f>
              <c:numCache>
                <c:formatCode>0%</c:formatCode>
                <c:ptCount val="5"/>
                <c:pt idx="0">
                  <c:v>0.77</c:v>
                </c:pt>
                <c:pt idx="1">
                  <c:v>0.72</c:v>
                </c:pt>
                <c:pt idx="2">
                  <c:v>0.7</c:v>
                </c:pt>
                <c:pt idx="3">
                  <c:v>0.64</c:v>
                </c:pt>
                <c:pt idx="4">
                  <c:v>0.61</c:v>
                </c:pt>
              </c:numCache>
            </c:numRef>
          </c:val>
          <c:extLst xmlns:c16r2="http://schemas.microsoft.com/office/drawing/2015/06/chart">
            <c:ext xmlns:c16="http://schemas.microsoft.com/office/drawing/2014/chart" uri="{C3380CC4-5D6E-409C-BE32-E72D297353CC}">
              <c16:uniqueId val="{00000001-4C72-494C-A229-6111164030C0}"/>
            </c:ext>
          </c:extLst>
        </c:ser>
        <c:dLbls>
          <c:showLegendKey val="0"/>
          <c:showVal val="0"/>
          <c:showCatName val="0"/>
          <c:showSerName val="0"/>
          <c:showPercent val="0"/>
          <c:showBubbleSize val="0"/>
        </c:dLbls>
        <c:gapWidth val="42"/>
        <c:axId val="158118272"/>
        <c:axId val="158119808"/>
      </c:barChart>
      <c:catAx>
        <c:axId val="158118272"/>
        <c:scaling>
          <c:orientation val="maxMin"/>
        </c:scaling>
        <c:delete val="0"/>
        <c:axPos val="l"/>
        <c:numFmt formatCode="General" sourceLinked="0"/>
        <c:majorTickMark val="out"/>
        <c:minorTickMark val="none"/>
        <c:tickLblPos val="nextTo"/>
        <c:txPr>
          <a:bodyPr/>
          <a:lstStyle/>
          <a:p>
            <a:pPr>
              <a:defRPr sz="1000"/>
            </a:pPr>
            <a:endParaRPr lang="en-US"/>
          </a:p>
        </c:txPr>
        <c:crossAx val="158119808"/>
        <c:crosses val="autoZero"/>
        <c:auto val="1"/>
        <c:lblAlgn val="ctr"/>
        <c:lblOffset val="100"/>
        <c:noMultiLvlLbl val="0"/>
      </c:catAx>
      <c:valAx>
        <c:axId val="158119808"/>
        <c:scaling>
          <c:orientation val="minMax"/>
          <c:max val="1"/>
          <c:min val="0"/>
        </c:scaling>
        <c:delete val="1"/>
        <c:axPos val="b"/>
        <c:numFmt formatCode="0%" sourceLinked="1"/>
        <c:majorTickMark val="out"/>
        <c:minorTickMark val="none"/>
        <c:tickLblPos val="nextTo"/>
        <c:crossAx val="158118272"/>
        <c:crosses val="max"/>
        <c:crossBetween val="between"/>
      </c:valAx>
    </c:plotArea>
    <c:legend>
      <c:legendPos val="b"/>
      <c:overlay val="0"/>
    </c:legend>
    <c:plotVisOnly val="1"/>
    <c:dispBlanksAs val="gap"/>
    <c:showDLblsOverMax val="0"/>
  </c:chart>
  <c:txPr>
    <a:bodyPr/>
    <a:lstStyle/>
    <a:p>
      <a:pPr>
        <a:defRPr sz="1100"/>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8.8120334470169648E-2"/>
          <c:w val="0.96218508791380186"/>
          <c:h val="0.60218982500462881"/>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754E-47AC-9DDE-91C46F6AA922}"/>
              </c:ext>
            </c:extLst>
          </c:dPt>
          <c:dPt>
            <c:idx val="1"/>
            <c:invertIfNegative val="0"/>
            <c:bubble3D val="0"/>
            <c:extLst xmlns:c16r2="http://schemas.microsoft.com/office/drawing/2015/06/chart">
              <c:ext xmlns:c16="http://schemas.microsoft.com/office/drawing/2014/chart" uri="{C3380CC4-5D6E-409C-BE32-E72D297353CC}">
                <c16:uniqueId val="{00000001-754E-47AC-9DDE-91C46F6AA922}"/>
              </c:ext>
            </c:extLst>
          </c:dPt>
          <c:dPt>
            <c:idx val="2"/>
            <c:invertIfNegative val="0"/>
            <c:bubble3D val="0"/>
            <c:extLst xmlns:c16r2="http://schemas.microsoft.com/office/drawing/2015/06/chart">
              <c:ext xmlns:c16="http://schemas.microsoft.com/office/drawing/2014/chart" uri="{C3380CC4-5D6E-409C-BE32-E72D297353CC}">
                <c16:uniqueId val="{00000002-754E-47AC-9DDE-91C46F6AA922}"/>
              </c:ext>
            </c:extLst>
          </c:dPt>
          <c:dPt>
            <c:idx val="3"/>
            <c:invertIfNegative val="0"/>
            <c:bubble3D val="0"/>
            <c:extLst xmlns:c16r2="http://schemas.microsoft.com/office/drawing/2015/06/chart">
              <c:ext xmlns:c16="http://schemas.microsoft.com/office/drawing/2014/chart" uri="{C3380CC4-5D6E-409C-BE32-E72D297353CC}">
                <c16:uniqueId val="{00000003-754E-47AC-9DDE-91C46F6AA922}"/>
              </c:ext>
            </c:extLst>
          </c:dPt>
          <c:dPt>
            <c:idx val="4"/>
            <c:invertIfNegative val="0"/>
            <c:bubble3D val="0"/>
            <c:extLst xmlns:c16r2="http://schemas.microsoft.com/office/drawing/2015/06/chart">
              <c:ext xmlns:c16="http://schemas.microsoft.com/office/drawing/2014/chart" uri="{C3380CC4-5D6E-409C-BE32-E72D297353CC}">
                <c16:uniqueId val="{00000004-754E-47AC-9DDE-91C46F6AA922}"/>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Sheet1!$B$2:$B$6</c:f>
              <c:numCache>
                <c:formatCode>#,##0%</c:formatCode>
                <c:ptCount val="5"/>
                <c:pt idx="0">
                  <c:v>6.0999999999999999E-2</c:v>
                </c:pt>
                <c:pt idx="1">
                  <c:v>8.6999999999999994E-2</c:v>
                </c:pt>
                <c:pt idx="2">
                  <c:v>0.29599999999999999</c:v>
                </c:pt>
                <c:pt idx="3">
                  <c:v>0.374</c:v>
                </c:pt>
                <c:pt idx="4">
                  <c:v>0.183</c:v>
                </c:pt>
              </c:numCache>
            </c:numRef>
          </c:val>
          <c:extLst xmlns:c16r2="http://schemas.microsoft.com/office/drawing/2015/06/chart">
            <c:ext xmlns:c16="http://schemas.microsoft.com/office/drawing/2014/chart" uri="{C3380CC4-5D6E-409C-BE32-E72D297353CC}">
              <c16:uniqueId val="{00000006-754E-47AC-9DDE-91C46F6AA922}"/>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Sheet1!$C$2:$C$6</c:f>
              <c:numCache>
                <c:formatCode>#,##0%</c:formatCode>
                <c:ptCount val="5"/>
                <c:pt idx="0">
                  <c:v>6.4000000000000001E-2</c:v>
                </c:pt>
                <c:pt idx="1">
                  <c:v>2.1000000000000001E-2</c:v>
                </c:pt>
                <c:pt idx="2">
                  <c:v>0.21299999999999999</c:v>
                </c:pt>
                <c:pt idx="3">
                  <c:v>0.27700000000000002</c:v>
                </c:pt>
                <c:pt idx="4">
                  <c:v>0.42599999999999999</c:v>
                </c:pt>
              </c:numCache>
            </c:numRef>
          </c:val>
          <c:extLst xmlns:c16r2="http://schemas.microsoft.com/office/drawing/2015/06/chart">
            <c:ext xmlns:c16="http://schemas.microsoft.com/office/drawing/2014/chart" uri="{C3380CC4-5D6E-409C-BE32-E72D297353CC}">
              <c16:uniqueId val="{00000007-754E-47AC-9DDE-91C46F6AA922}"/>
            </c:ext>
          </c:extLst>
        </c:ser>
        <c:dLbls>
          <c:showLegendKey val="0"/>
          <c:showVal val="0"/>
          <c:showCatName val="0"/>
          <c:showSerName val="0"/>
          <c:showPercent val="0"/>
          <c:showBubbleSize val="0"/>
        </c:dLbls>
        <c:gapWidth val="100"/>
        <c:axId val="128674432"/>
        <c:axId val="128696704"/>
      </c:barChart>
      <c:catAx>
        <c:axId val="128674432"/>
        <c:scaling>
          <c:orientation val="minMax"/>
        </c:scaling>
        <c:delete val="0"/>
        <c:axPos val="b"/>
        <c:numFmt formatCode="General" sourceLinked="0"/>
        <c:majorTickMark val="out"/>
        <c:minorTickMark val="none"/>
        <c:tickLblPos val="nextTo"/>
        <c:txPr>
          <a:bodyPr/>
          <a:lstStyle/>
          <a:p>
            <a:pPr>
              <a:defRPr sz="1100"/>
            </a:pPr>
            <a:endParaRPr lang="en-US"/>
          </a:p>
        </c:txPr>
        <c:crossAx val="128696704"/>
        <c:crosses val="autoZero"/>
        <c:auto val="1"/>
        <c:lblAlgn val="ctr"/>
        <c:lblOffset val="100"/>
        <c:noMultiLvlLbl val="0"/>
      </c:catAx>
      <c:valAx>
        <c:axId val="128696704"/>
        <c:scaling>
          <c:orientation val="minMax"/>
        </c:scaling>
        <c:delete val="1"/>
        <c:axPos val="l"/>
        <c:numFmt formatCode="#,##0%" sourceLinked="1"/>
        <c:majorTickMark val="out"/>
        <c:minorTickMark val="none"/>
        <c:tickLblPos val="nextTo"/>
        <c:crossAx val="128674432"/>
        <c:crosses val="autoZero"/>
        <c:crossBetween val="between"/>
      </c:valAx>
      <c:spPr>
        <a:noFill/>
        <a:ln w="25400">
          <a:noFill/>
        </a:ln>
      </c:spPr>
    </c:plotArea>
    <c:legend>
      <c:legendPos val="b"/>
      <c:overlay val="0"/>
      <c:txPr>
        <a:bodyPr/>
        <a:lstStyle/>
        <a:p>
          <a:pPr>
            <a:defRPr sz="1100" baseline="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19BA-49C7-8FB3-C7561C1F9011}"/>
              </c:ext>
            </c:extLst>
          </c:dPt>
          <c:dPt>
            <c:idx val="1"/>
            <c:invertIfNegative val="0"/>
            <c:bubble3D val="0"/>
            <c:extLst xmlns:c16r2="http://schemas.microsoft.com/office/drawing/2015/06/chart">
              <c:ext xmlns:c16="http://schemas.microsoft.com/office/drawing/2014/chart" uri="{C3380CC4-5D6E-409C-BE32-E72D297353CC}">
                <c16:uniqueId val="{00000001-19BA-49C7-8FB3-C7561C1F9011}"/>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Sheet1!$B$2:$B$3</c:f>
              <c:numCache>
                <c:formatCode>0%</c:formatCode>
                <c:ptCount val="2"/>
                <c:pt idx="0">
                  <c:v>0.14799999999999999</c:v>
                </c:pt>
                <c:pt idx="1">
                  <c:v>0.55700000000000005</c:v>
                </c:pt>
              </c:numCache>
            </c:numRef>
          </c:val>
          <c:extLst xmlns:c16r2="http://schemas.microsoft.com/office/drawing/2015/06/chart">
            <c:ext xmlns:c16="http://schemas.microsoft.com/office/drawing/2014/chart" uri="{C3380CC4-5D6E-409C-BE32-E72D297353CC}">
              <c16:uniqueId val="{00000006-19BA-49C7-8FB3-C7561C1F901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Sheet1!$C$2:$C$3</c:f>
              <c:numCache>
                <c:formatCode>0%</c:formatCode>
                <c:ptCount val="2"/>
                <c:pt idx="0">
                  <c:v>8.5000000000000006E-2</c:v>
                </c:pt>
                <c:pt idx="1">
                  <c:v>0.70199999999999996</c:v>
                </c:pt>
              </c:numCache>
            </c:numRef>
          </c:val>
          <c:extLst xmlns:c16r2="http://schemas.microsoft.com/office/drawing/2015/06/chart">
            <c:ext xmlns:c16="http://schemas.microsoft.com/office/drawing/2014/chart" uri="{C3380CC4-5D6E-409C-BE32-E72D297353CC}">
              <c16:uniqueId val="{00000007-19BA-49C7-8FB3-C7561C1F9011}"/>
            </c:ext>
          </c:extLst>
        </c:ser>
        <c:dLbls>
          <c:showLegendKey val="0"/>
          <c:showVal val="0"/>
          <c:showCatName val="0"/>
          <c:showSerName val="0"/>
          <c:showPercent val="0"/>
          <c:showBubbleSize val="0"/>
        </c:dLbls>
        <c:gapWidth val="100"/>
        <c:axId val="128754816"/>
        <c:axId val="128756352"/>
      </c:barChart>
      <c:catAx>
        <c:axId val="128754816"/>
        <c:scaling>
          <c:orientation val="minMax"/>
        </c:scaling>
        <c:delete val="0"/>
        <c:axPos val="b"/>
        <c:numFmt formatCode="General" sourceLinked="0"/>
        <c:majorTickMark val="out"/>
        <c:minorTickMark val="none"/>
        <c:tickLblPos val="nextTo"/>
        <c:txPr>
          <a:bodyPr/>
          <a:lstStyle/>
          <a:p>
            <a:pPr>
              <a:defRPr sz="1100" baseline="0"/>
            </a:pPr>
            <a:endParaRPr lang="en-US"/>
          </a:p>
        </c:txPr>
        <c:crossAx val="128756352"/>
        <c:crosses val="autoZero"/>
        <c:auto val="1"/>
        <c:lblAlgn val="ctr"/>
        <c:lblOffset val="100"/>
        <c:noMultiLvlLbl val="0"/>
      </c:catAx>
      <c:valAx>
        <c:axId val="128756352"/>
        <c:scaling>
          <c:orientation val="minMax"/>
        </c:scaling>
        <c:delete val="1"/>
        <c:axPos val="l"/>
        <c:numFmt formatCode="0%" sourceLinked="1"/>
        <c:majorTickMark val="out"/>
        <c:minorTickMark val="none"/>
        <c:tickLblPos val="nextTo"/>
        <c:crossAx val="1287548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Nepristrani</c:v>
                </c:pt>
                <c:pt idx="1">
                  <c:v>Pristojni i uljudni</c:v>
                </c:pt>
                <c:pt idx="2">
                  <c:v>Pružaju tražene informacije i usluge točno i na vrijeme</c:v>
                </c:pt>
                <c:pt idx="3">
                  <c:v>Stručni</c:v>
                </c:pt>
                <c:pt idx="4">
                  <c:v>Efikasni</c:v>
                </c:pt>
              </c:strCache>
            </c:strRef>
          </c:cat>
          <c:val>
            <c:numRef>
              <c:f>Sheet1!$B$2:$B$6</c:f>
              <c:numCache>
                <c:formatCode>0%</c:formatCode>
                <c:ptCount val="5"/>
                <c:pt idx="0">
                  <c:v>0.74</c:v>
                </c:pt>
                <c:pt idx="1">
                  <c:v>0.79</c:v>
                </c:pt>
                <c:pt idx="2">
                  <c:v>0.72</c:v>
                </c:pt>
                <c:pt idx="3">
                  <c:v>0.7</c:v>
                </c:pt>
                <c:pt idx="4">
                  <c:v>0.69</c:v>
                </c:pt>
              </c:numCache>
            </c:numRef>
          </c:val>
          <c:extLst xmlns:c16r2="http://schemas.microsoft.com/office/drawing/2015/06/chart">
            <c:ext xmlns:c16="http://schemas.microsoft.com/office/drawing/2014/chart" uri="{C3380CC4-5D6E-409C-BE32-E72D297353CC}">
              <c16:uniqueId val="{00000000-E665-4CAB-953B-B8AC9906073E}"/>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Nepristrani</c:v>
                </c:pt>
                <c:pt idx="1">
                  <c:v>Pristojni i uljudni</c:v>
                </c:pt>
                <c:pt idx="2">
                  <c:v>Pružaju tražene informacije i usluge točno i na vrijeme</c:v>
                </c:pt>
                <c:pt idx="3">
                  <c:v>Stručni</c:v>
                </c:pt>
                <c:pt idx="4">
                  <c:v>Efikasni</c:v>
                </c:pt>
              </c:strCache>
            </c:strRef>
          </c:cat>
          <c:val>
            <c:numRef>
              <c:f>Sheet1!$C$2:$C$6</c:f>
              <c:numCache>
                <c:formatCode>0%</c:formatCode>
                <c:ptCount val="5"/>
                <c:pt idx="0">
                  <c:v>0.75</c:v>
                </c:pt>
                <c:pt idx="1">
                  <c:v>0.73</c:v>
                </c:pt>
                <c:pt idx="2">
                  <c:v>0.72</c:v>
                </c:pt>
                <c:pt idx="3">
                  <c:v>0.69</c:v>
                </c:pt>
                <c:pt idx="4">
                  <c:v>0.68</c:v>
                </c:pt>
              </c:numCache>
            </c:numRef>
          </c:val>
          <c:extLst xmlns:c16r2="http://schemas.microsoft.com/office/drawing/2015/06/chart">
            <c:ext xmlns:c16="http://schemas.microsoft.com/office/drawing/2014/chart" uri="{C3380CC4-5D6E-409C-BE32-E72D297353CC}">
              <c16:uniqueId val="{00000001-E665-4CAB-953B-B8AC9906073E}"/>
            </c:ext>
          </c:extLst>
        </c:ser>
        <c:dLbls>
          <c:showLegendKey val="0"/>
          <c:showVal val="0"/>
          <c:showCatName val="0"/>
          <c:showSerName val="0"/>
          <c:showPercent val="0"/>
          <c:showBubbleSize val="0"/>
        </c:dLbls>
        <c:gapWidth val="42"/>
        <c:axId val="159400320"/>
        <c:axId val="159401856"/>
      </c:barChart>
      <c:catAx>
        <c:axId val="159400320"/>
        <c:scaling>
          <c:orientation val="maxMin"/>
        </c:scaling>
        <c:delete val="0"/>
        <c:axPos val="l"/>
        <c:numFmt formatCode="General" sourceLinked="0"/>
        <c:majorTickMark val="out"/>
        <c:minorTickMark val="none"/>
        <c:tickLblPos val="nextTo"/>
        <c:crossAx val="159401856"/>
        <c:crosses val="autoZero"/>
        <c:auto val="1"/>
        <c:lblAlgn val="ctr"/>
        <c:lblOffset val="100"/>
        <c:noMultiLvlLbl val="0"/>
      </c:catAx>
      <c:valAx>
        <c:axId val="159401856"/>
        <c:scaling>
          <c:orientation val="minMax"/>
          <c:max val="1"/>
          <c:min val="0"/>
        </c:scaling>
        <c:delete val="1"/>
        <c:axPos val="b"/>
        <c:numFmt formatCode="0%" sourceLinked="1"/>
        <c:majorTickMark val="out"/>
        <c:minorTickMark val="none"/>
        <c:tickLblPos val="nextTo"/>
        <c:crossAx val="15940032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4.680169624276426E-4"/>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196A-4D97-A3C0-E9C8F65837C0}"/>
              </c:ext>
            </c:extLst>
          </c:dPt>
          <c:dPt>
            <c:idx val="1"/>
            <c:invertIfNegative val="0"/>
            <c:bubble3D val="0"/>
            <c:extLst xmlns:c16r2="http://schemas.microsoft.com/office/drawing/2015/06/chart">
              <c:ext xmlns:c16="http://schemas.microsoft.com/office/drawing/2014/chart" uri="{C3380CC4-5D6E-409C-BE32-E72D297353CC}">
                <c16:uniqueId val="{00000001-196A-4D97-A3C0-E9C8F65837C0}"/>
              </c:ext>
            </c:extLst>
          </c:dPt>
          <c:dPt>
            <c:idx val="2"/>
            <c:invertIfNegative val="0"/>
            <c:bubble3D val="0"/>
            <c:extLst xmlns:c16r2="http://schemas.microsoft.com/office/drawing/2015/06/chart">
              <c:ext xmlns:c16="http://schemas.microsoft.com/office/drawing/2014/chart" uri="{C3380CC4-5D6E-409C-BE32-E72D297353CC}">
                <c16:uniqueId val="{00000002-196A-4D97-A3C0-E9C8F65837C0}"/>
              </c:ext>
            </c:extLst>
          </c:dPt>
          <c:dPt>
            <c:idx val="3"/>
            <c:invertIfNegative val="0"/>
            <c:bubble3D val="0"/>
            <c:extLst xmlns:c16r2="http://schemas.microsoft.com/office/drawing/2015/06/chart">
              <c:ext xmlns:c16="http://schemas.microsoft.com/office/drawing/2014/chart" uri="{C3380CC4-5D6E-409C-BE32-E72D297353CC}">
                <c16:uniqueId val="{00000003-196A-4D97-A3C0-E9C8F65837C0}"/>
              </c:ext>
            </c:extLst>
          </c:dPt>
          <c:dPt>
            <c:idx val="4"/>
            <c:invertIfNegative val="0"/>
            <c:bubble3D val="0"/>
            <c:extLst xmlns:c16r2="http://schemas.microsoft.com/office/drawing/2015/06/chart">
              <c:ext xmlns:c16="http://schemas.microsoft.com/office/drawing/2014/chart" uri="{C3380CC4-5D6E-409C-BE32-E72D297353CC}">
                <c16:uniqueId val="{00000004-196A-4D97-A3C0-E9C8F65837C0}"/>
              </c:ext>
            </c:extLst>
          </c:dPt>
          <c:dPt>
            <c:idx val="5"/>
            <c:invertIfNegative val="0"/>
            <c:bubble3D val="0"/>
            <c:extLst xmlns:c16r2="http://schemas.microsoft.com/office/drawing/2015/06/chart">
              <c:ext xmlns:c16="http://schemas.microsoft.com/office/drawing/2014/chart" uri="{C3380CC4-5D6E-409C-BE32-E72D297353CC}">
                <c16:uniqueId val="{00000005-196A-4D97-A3C0-E9C8F65837C0}"/>
              </c:ext>
            </c:extLst>
          </c:dPt>
          <c:dLbls>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196A-4D97-A3C0-E9C8F65837C0}"/>
                </c:ext>
              </c:extLst>
            </c:dLbl>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Sheet1!$B$2:$B$7</c:f>
              <c:numCache>
                <c:formatCode>#,##0%</c:formatCode>
                <c:ptCount val="6"/>
                <c:pt idx="0">
                  <c:v>0.01</c:v>
                </c:pt>
                <c:pt idx="1">
                  <c:v>0.06</c:v>
                </c:pt>
                <c:pt idx="2">
                  <c:v>0.2</c:v>
                </c:pt>
                <c:pt idx="3">
                  <c:v>0.35</c:v>
                </c:pt>
                <c:pt idx="4">
                  <c:v>0.38</c:v>
                </c:pt>
                <c:pt idx="5">
                  <c:v>0</c:v>
                </c:pt>
              </c:numCache>
            </c:numRef>
          </c:val>
          <c:extLst xmlns:c16r2="http://schemas.microsoft.com/office/drawing/2015/06/chart">
            <c:ext xmlns:c16="http://schemas.microsoft.com/office/drawing/2014/chart" uri="{C3380CC4-5D6E-409C-BE32-E72D297353CC}">
              <c16:uniqueId val="{00000006-196A-4D97-A3C0-E9C8F65837C0}"/>
            </c:ext>
          </c:extLst>
        </c:ser>
        <c:ser>
          <c:idx val="1"/>
          <c:order val="1"/>
          <c:tx>
            <c:strRef>
              <c:f>Sheet1!$C$1</c:f>
              <c:strCache>
                <c:ptCount val="1"/>
                <c:pt idx="0">
                  <c:v>2016</c:v>
                </c:pt>
              </c:strCache>
            </c:strRef>
          </c:tx>
          <c:spPr>
            <a:solidFill>
              <a:schemeClr val="accent6"/>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196A-4D97-A3C0-E9C8F65837C0}"/>
                </c:ext>
              </c:extLst>
            </c:dLbl>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Sheet1!$C$2:$C$7</c:f>
              <c:numCache>
                <c:formatCode>#,##0%</c:formatCode>
                <c:ptCount val="6"/>
                <c:pt idx="0">
                  <c:v>0</c:v>
                </c:pt>
                <c:pt idx="1">
                  <c:v>0.04</c:v>
                </c:pt>
                <c:pt idx="2">
                  <c:v>0.18</c:v>
                </c:pt>
                <c:pt idx="3">
                  <c:v>0.36</c:v>
                </c:pt>
                <c:pt idx="4">
                  <c:v>0.41</c:v>
                </c:pt>
                <c:pt idx="5">
                  <c:v>0.01</c:v>
                </c:pt>
              </c:numCache>
            </c:numRef>
          </c:val>
          <c:extLst xmlns:c16r2="http://schemas.microsoft.com/office/drawing/2015/06/chart">
            <c:ext xmlns:c16="http://schemas.microsoft.com/office/drawing/2014/chart" uri="{C3380CC4-5D6E-409C-BE32-E72D297353CC}">
              <c16:uniqueId val="{00000008-196A-4D97-A3C0-E9C8F65837C0}"/>
            </c:ext>
          </c:extLst>
        </c:ser>
        <c:dLbls>
          <c:showLegendKey val="0"/>
          <c:showVal val="0"/>
          <c:showCatName val="0"/>
          <c:showSerName val="0"/>
          <c:showPercent val="0"/>
          <c:showBubbleSize val="0"/>
        </c:dLbls>
        <c:gapWidth val="100"/>
        <c:axId val="159702016"/>
        <c:axId val="159515392"/>
      </c:barChart>
      <c:catAx>
        <c:axId val="159702016"/>
        <c:scaling>
          <c:orientation val="minMax"/>
        </c:scaling>
        <c:delete val="0"/>
        <c:axPos val="b"/>
        <c:numFmt formatCode="General" sourceLinked="0"/>
        <c:majorTickMark val="out"/>
        <c:minorTickMark val="none"/>
        <c:tickLblPos val="nextTo"/>
        <c:txPr>
          <a:bodyPr/>
          <a:lstStyle/>
          <a:p>
            <a:pPr>
              <a:defRPr sz="1100"/>
            </a:pPr>
            <a:endParaRPr lang="en-US"/>
          </a:p>
        </c:txPr>
        <c:crossAx val="159515392"/>
        <c:crosses val="autoZero"/>
        <c:auto val="1"/>
        <c:lblAlgn val="ctr"/>
        <c:lblOffset val="100"/>
        <c:noMultiLvlLbl val="0"/>
      </c:catAx>
      <c:valAx>
        <c:axId val="159515392"/>
        <c:scaling>
          <c:orientation val="minMax"/>
        </c:scaling>
        <c:delete val="1"/>
        <c:axPos val="l"/>
        <c:numFmt formatCode="#,##0%" sourceLinked="1"/>
        <c:majorTickMark val="out"/>
        <c:minorTickMark val="none"/>
        <c:tickLblPos val="nextTo"/>
        <c:crossAx val="159702016"/>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Prostorije su prikladno uređene i ugodne za boravak</c:v>
                </c:pt>
                <c:pt idx="1">
                  <c:v>Prostorije su adekvatno opremljene</c:v>
                </c:pt>
                <c:pt idx="2">
                  <c:v>Prostorije su dobro označene i lako se snaći u zgradi</c:v>
                </c:pt>
              </c:strCache>
            </c:strRef>
          </c:cat>
          <c:val>
            <c:numRef>
              <c:f>Sheet1!$B$2:$B$4</c:f>
              <c:numCache>
                <c:formatCode>0%</c:formatCode>
                <c:ptCount val="3"/>
                <c:pt idx="0">
                  <c:v>0.53</c:v>
                </c:pt>
                <c:pt idx="1">
                  <c:v>0.48</c:v>
                </c:pt>
                <c:pt idx="2">
                  <c:v>0.66</c:v>
                </c:pt>
              </c:numCache>
            </c:numRef>
          </c:val>
          <c:extLst xmlns:c16r2="http://schemas.microsoft.com/office/drawing/2015/06/chart">
            <c:ext xmlns:c16="http://schemas.microsoft.com/office/drawing/2014/chart" uri="{C3380CC4-5D6E-409C-BE32-E72D297353CC}">
              <c16:uniqueId val="{00000000-A485-47B4-8B9D-91DB1055003D}"/>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Prostorije su prikladno uređene i ugodne za boravak</c:v>
                </c:pt>
                <c:pt idx="1">
                  <c:v>Prostorije su adekvatno opremljene</c:v>
                </c:pt>
                <c:pt idx="2">
                  <c:v>Prostorije su dobro označene i lako se snaći u zgradi</c:v>
                </c:pt>
              </c:strCache>
            </c:strRef>
          </c:cat>
          <c:val>
            <c:numRef>
              <c:f>Sheet1!$C$2:$C$4</c:f>
              <c:numCache>
                <c:formatCode>0%</c:formatCode>
                <c:ptCount val="3"/>
                <c:pt idx="0">
                  <c:v>0.24</c:v>
                </c:pt>
                <c:pt idx="1">
                  <c:v>0.24</c:v>
                </c:pt>
                <c:pt idx="2">
                  <c:v>0.34</c:v>
                </c:pt>
              </c:numCache>
            </c:numRef>
          </c:val>
          <c:extLst xmlns:c16r2="http://schemas.microsoft.com/office/drawing/2015/06/chart">
            <c:ext xmlns:c16="http://schemas.microsoft.com/office/drawing/2014/chart" uri="{C3380CC4-5D6E-409C-BE32-E72D297353CC}">
              <c16:uniqueId val="{00000001-A485-47B4-8B9D-91DB1055003D}"/>
            </c:ext>
          </c:extLst>
        </c:ser>
        <c:dLbls>
          <c:showLegendKey val="0"/>
          <c:showVal val="0"/>
          <c:showCatName val="0"/>
          <c:showSerName val="0"/>
          <c:showPercent val="0"/>
          <c:showBubbleSize val="0"/>
        </c:dLbls>
        <c:gapWidth val="42"/>
        <c:axId val="160178944"/>
        <c:axId val="160180480"/>
      </c:barChart>
      <c:catAx>
        <c:axId val="160178944"/>
        <c:scaling>
          <c:orientation val="maxMin"/>
        </c:scaling>
        <c:delete val="0"/>
        <c:axPos val="l"/>
        <c:numFmt formatCode="General" sourceLinked="0"/>
        <c:majorTickMark val="out"/>
        <c:minorTickMark val="none"/>
        <c:tickLblPos val="nextTo"/>
        <c:txPr>
          <a:bodyPr/>
          <a:lstStyle/>
          <a:p>
            <a:pPr>
              <a:defRPr sz="1000"/>
            </a:pPr>
            <a:endParaRPr lang="en-US"/>
          </a:p>
        </c:txPr>
        <c:crossAx val="160180480"/>
        <c:crosses val="autoZero"/>
        <c:auto val="1"/>
        <c:lblAlgn val="ctr"/>
        <c:lblOffset val="100"/>
        <c:noMultiLvlLbl val="0"/>
      </c:catAx>
      <c:valAx>
        <c:axId val="160180480"/>
        <c:scaling>
          <c:orientation val="minMax"/>
          <c:max val="1"/>
        </c:scaling>
        <c:delete val="1"/>
        <c:axPos val="b"/>
        <c:numFmt formatCode="0%" sourceLinked="1"/>
        <c:majorTickMark val="out"/>
        <c:minorTickMark val="none"/>
        <c:tickLblPos val="nextTo"/>
        <c:crossAx val="16017894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0.75227897407367517"/>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Prostorije su prikladno uređene i ugodne za boravak</c:v>
                </c:pt>
                <c:pt idx="1">
                  <c:v>Prostorije su adekvatno opremljene</c:v>
                </c:pt>
                <c:pt idx="2">
                  <c:v>Prostorije su dobro označene i lako se snaći u zgradi</c:v>
                </c:pt>
              </c:strCache>
            </c:strRef>
          </c:cat>
          <c:val>
            <c:numRef>
              <c:f>Sheet1!$B$2:$B$4</c:f>
              <c:numCache>
                <c:formatCode>0%</c:formatCode>
                <c:ptCount val="3"/>
                <c:pt idx="0">
                  <c:v>0.45</c:v>
                </c:pt>
                <c:pt idx="1">
                  <c:v>0.41</c:v>
                </c:pt>
                <c:pt idx="2">
                  <c:v>0.63</c:v>
                </c:pt>
              </c:numCache>
            </c:numRef>
          </c:val>
          <c:extLst xmlns:c16r2="http://schemas.microsoft.com/office/drawing/2015/06/chart">
            <c:ext xmlns:c16="http://schemas.microsoft.com/office/drawing/2014/chart" uri="{C3380CC4-5D6E-409C-BE32-E72D297353CC}">
              <c16:uniqueId val="{00000000-E45D-4660-A2A4-CA2BB541308B}"/>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Prostorije su prikladno uređene i ugodne za boravak</c:v>
                </c:pt>
                <c:pt idx="1">
                  <c:v>Prostorije su adekvatno opremljene</c:v>
                </c:pt>
                <c:pt idx="2">
                  <c:v>Prostorije su dobro označene i lako se snaći u zgradi</c:v>
                </c:pt>
              </c:strCache>
            </c:strRef>
          </c:cat>
          <c:val>
            <c:numRef>
              <c:f>Sheet1!$C$2:$C$4</c:f>
              <c:numCache>
                <c:formatCode>0%</c:formatCode>
                <c:ptCount val="3"/>
                <c:pt idx="0">
                  <c:v>0.28000000000000003</c:v>
                </c:pt>
                <c:pt idx="1">
                  <c:v>0.28000000000000003</c:v>
                </c:pt>
                <c:pt idx="2">
                  <c:v>0.53</c:v>
                </c:pt>
              </c:numCache>
            </c:numRef>
          </c:val>
          <c:extLst xmlns:c16r2="http://schemas.microsoft.com/office/drawing/2015/06/chart">
            <c:ext xmlns:c16="http://schemas.microsoft.com/office/drawing/2014/chart" uri="{C3380CC4-5D6E-409C-BE32-E72D297353CC}">
              <c16:uniqueId val="{00000001-E45D-4660-A2A4-CA2BB541308B}"/>
            </c:ext>
          </c:extLst>
        </c:ser>
        <c:dLbls>
          <c:showLegendKey val="0"/>
          <c:showVal val="0"/>
          <c:showCatName val="0"/>
          <c:showSerName val="0"/>
          <c:showPercent val="0"/>
          <c:showBubbleSize val="0"/>
        </c:dLbls>
        <c:gapWidth val="42"/>
        <c:axId val="159985664"/>
        <c:axId val="159987200"/>
      </c:barChart>
      <c:catAx>
        <c:axId val="159985664"/>
        <c:scaling>
          <c:orientation val="maxMin"/>
        </c:scaling>
        <c:delete val="0"/>
        <c:axPos val="l"/>
        <c:numFmt formatCode="General" sourceLinked="0"/>
        <c:majorTickMark val="out"/>
        <c:minorTickMark val="none"/>
        <c:tickLblPos val="nextTo"/>
        <c:txPr>
          <a:bodyPr/>
          <a:lstStyle/>
          <a:p>
            <a:pPr>
              <a:defRPr sz="1000"/>
            </a:pPr>
            <a:endParaRPr lang="en-US"/>
          </a:p>
        </c:txPr>
        <c:crossAx val="159987200"/>
        <c:crosses val="autoZero"/>
        <c:auto val="1"/>
        <c:lblAlgn val="ctr"/>
        <c:lblOffset val="100"/>
        <c:noMultiLvlLbl val="0"/>
      </c:catAx>
      <c:valAx>
        <c:axId val="159987200"/>
        <c:scaling>
          <c:orientation val="minMax"/>
          <c:max val="1"/>
        </c:scaling>
        <c:delete val="1"/>
        <c:axPos val="b"/>
        <c:numFmt formatCode="0%" sourceLinked="1"/>
        <c:majorTickMark val="out"/>
        <c:minorTickMark val="none"/>
        <c:tickLblPos val="nextTo"/>
        <c:crossAx val="159985664"/>
        <c:crosses val="max"/>
        <c:crossBetween val="between"/>
      </c:valAx>
    </c:plotArea>
    <c:legend>
      <c:legendPos val="b"/>
      <c:overlay val="0"/>
    </c:legend>
    <c:plotVisOnly val="1"/>
    <c:dispBlanksAs val="gap"/>
    <c:showDLblsOverMax val="0"/>
  </c:chart>
  <c:txPr>
    <a:bodyPr/>
    <a:lstStyle/>
    <a:p>
      <a:pPr>
        <a:defRPr sz="1100"/>
      </a:pPr>
      <a:endParaRPr lang="en-U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698945029863094"/>
          <c:y val="0"/>
          <c:w val="0.48755795925405077"/>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Prostorije su prikladno uređene i ugodne za boravak</c:v>
                </c:pt>
                <c:pt idx="1">
                  <c:v>Prostorije su adekvatno opremljene</c:v>
                </c:pt>
                <c:pt idx="2">
                  <c:v>Prostorije su dobro označene i lako se snaći u zgradi</c:v>
                </c:pt>
              </c:strCache>
            </c:strRef>
          </c:cat>
          <c:val>
            <c:numRef>
              <c:f>Sheet1!$B$2:$B$4</c:f>
              <c:numCache>
                <c:formatCode>0%</c:formatCode>
                <c:ptCount val="3"/>
                <c:pt idx="0">
                  <c:v>0.41</c:v>
                </c:pt>
                <c:pt idx="1">
                  <c:v>0.45</c:v>
                </c:pt>
                <c:pt idx="2">
                  <c:v>0.67</c:v>
                </c:pt>
              </c:numCache>
            </c:numRef>
          </c:val>
          <c:extLst xmlns:c16r2="http://schemas.microsoft.com/office/drawing/2015/06/chart">
            <c:ext xmlns:c16="http://schemas.microsoft.com/office/drawing/2014/chart" uri="{C3380CC4-5D6E-409C-BE32-E72D297353CC}">
              <c16:uniqueId val="{00000000-F4BC-4585-B408-0245952FB4A1}"/>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Prostorije su prikladno uređene i ugodne za boravak</c:v>
                </c:pt>
                <c:pt idx="1">
                  <c:v>Prostorije su adekvatno opremljene</c:v>
                </c:pt>
                <c:pt idx="2">
                  <c:v>Prostorije su dobro označene i lako se snaći u zgradi</c:v>
                </c:pt>
              </c:strCache>
            </c:strRef>
          </c:cat>
          <c:val>
            <c:numRef>
              <c:f>Sheet1!$C$2:$C$4</c:f>
              <c:numCache>
                <c:formatCode>0%</c:formatCode>
                <c:ptCount val="3"/>
                <c:pt idx="0">
                  <c:v>0.21</c:v>
                </c:pt>
                <c:pt idx="1">
                  <c:v>0.26</c:v>
                </c:pt>
                <c:pt idx="2">
                  <c:v>0.37</c:v>
                </c:pt>
              </c:numCache>
            </c:numRef>
          </c:val>
          <c:extLst xmlns:c16r2="http://schemas.microsoft.com/office/drawing/2015/06/chart">
            <c:ext xmlns:c16="http://schemas.microsoft.com/office/drawing/2014/chart" uri="{C3380CC4-5D6E-409C-BE32-E72D297353CC}">
              <c16:uniqueId val="{00000001-F4BC-4585-B408-0245952FB4A1}"/>
            </c:ext>
          </c:extLst>
        </c:ser>
        <c:dLbls>
          <c:showLegendKey val="0"/>
          <c:showVal val="0"/>
          <c:showCatName val="0"/>
          <c:showSerName val="0"/>
          <c:showPercent val="0"/>
          <c:showBubbleSize val="0"/>
        </c:dLbls>
        <c:gapWidth val="42"/>
        <c:axId val="105524608"/>
        <c:axId val="105534592"/>
      </c:barChart>
      <c:catAx>
        <c:axId val="105524608"/>
        <c:scaling>
          <c:orientation val="maxMin"/>
        </c:scaling>
        <c:delete val="0"/>
        <c:axPos val="l"/>
        <c:numFmt formatCode="General" sourceLinked="0"/>
        <c:majorTickMark val="out"/>
        <c:minorTickMark val="none"/>
        <c:tickLblPos val="nextTo"/>
        <c:crossAx val="105534592"/>
        <c:crosses val="autoZero"/>
        <c:auto val="1"/>
        <c:lblAlgn val="ctr"/>
        <c:lblOffset val="100"/>
        <c:noMultiLvlLbl val="0"/>
      </c:catAx>
      <c:valAx>
        <c:axId val="105534592"/>
        <c:scaling>
          <c:orientation val="minMax"/>
          <c:max val="1"/>
          <c:min val="0"/>
        </c:scaling>
        <c:delete val="1"/>
        <c:axPos val="b"/>
        <c:numFmt formatCode="0%" sourceLinked="1"/>
        <c:majorTickMark val="out"/>
        <c:minorTickMark val="none"/>
        <c:tickLblPos val="nextTo"/>
        <c:crossAx val="10552460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881066818385468"/>
          <c:y val="0"/>
          <c:w val="0.46573688199122798"/>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Dostava je pravovremena</c:v>
                </c:pt>
                <c:pt idx="1">
                  <c:v>Dostava je često neuspješna</c:v>
                </c:pt>
              </c:strCache>
            </c:strRef>
          </c:cat>
          <c:val>
            <c:numRef>
              <c:f>Sheet1!$B$2:$B$3</c:f>
              <c:numCache>
                <c:formatCode>0%</c:formatCode>
                <c:ptCount val="2"/>
                <c:pt idx="0">
                  <c:v>0.65</c:v>
                </c:pt>
                <c:pt idx="1">
                  <c:v>0.21</c:v>
                </c:pt>
              </c:numCache>
            </c:numRef>
          </c:val>
          <c:extLst xmlns:c16r2="http://schemas.microsoft.com/office/drawing/2015/06/chart">
            <c:ext xmlns:c16="http://schemas.microsoft.com/office/drawing/2014/chart" uri="{C3380CC4-5D6E-409C-BE32-E72D297353CC}">
              <c16:uniqueId val="{00000000-CEEA-4D63-B896-5F9575D58C36}"/>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Dostava je pravovremena</c:v>
                </c:pt>
                <c:pt idx="1">
                  <c:v>Dostava je često neuspješna</c:v>
                </c:pt>
              </c:strCache>
            </c:strRef>
          </c:cat>
          <c:val>
            <c:numRef>
              <c:f>Sheet1!$C$2:$C$3</c:f>
              <c:numCache>
                <c:formatCode>0%</c:formatCode>
                <c:ptCount val="2"/>
                <c:pt idx="0">
                  <c:v>0.65</c:v>
                </c:pt>
                <c:pt idx="1">
                  <c:v>0.15</c:v>
                </c:pt>
              </c:numCache>
            </c:numRef>
          </c:val>
          <c:extLst xmlns:c16r2="http://schemas.microsoft.com/office/drawing/2015/06/chart">
            <c:ext xmlns:c16="http://schemas.microsoft.com/office/drawing/2014/chart" uri="{C3380CC4-5D6E-409C-BE32-E72D297353CC}">
              <c16:uniqueId val="{00000001-CEEA-4D63-B896-5F9575D58C36}"/>
            </c:ext>
          </c:extLst>
        </c:ser>
        <c:dLbls>
          <c:showLegendKey val="0"/>
          <c:showVal val="0"/>
          <c:showCatName val="0"/>
          <c:showSerName val="0"/>
          <c:showPercent val="0"/>
          <c:showBubbleSize val="0"/>
        </c:dLbls>
        <c:gapWidth val="42"/>
        <c:axId val="159136768"/>
        <c:axId val="159154944"/>
      </c:barChart>
      <c:catAx>
        <c:axId val="159136768"/>
        <c:scaling>
          <c:orientation val="maxMin"/>
        </c:scaling>
        <c:delete val="0"/>
        <c:axPos val="l"/>
        <c:numFmt formatCode="General" sourceLinked="0"/>
        <c:majorTickMark val="out"/>
        <c:minorTickMark val="none"/>
        <c:tickLblPos val="nextTo"/>
        <c:crossAx val="159154944"/>
        <c:crosses val="autoZero"/>
        <c:auto val="1"/>
        <c:lblAlgn val="ctr"/>
        <c:lblOffset val="100"/>
        <c:noMultiLvlLbl val="0"/>
      </c:catAx>
      <c:valAx>
        <c:axId val="159154944"/>
        <c:scaling>
          <c:orientation val="minMax"/>
        </c:scaling>
        <c:delete val="1"/>
        <c:axPos val="b"/>
        <c:numFmt formatCode="0%" sourceLinked="1"/>
        <c:majorTickMark val="out"/>
        <c:minorTickMark val="none"/>
        <c:tickLblPos val="nextTo"/>
        <c:crossAx val="15913676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5024-4652-837F-D2ABBC2A3156}"/>
              </c:ext>
            </c:extLst>
          </c:dPt>
          <c:dPt>
            <c:idx val="1"/>
            <c:invertIfNegative val="0"/>
            <c:bubble3D val="0"/>
            <c:extLst xmlns:c16r2="http://schemas.microsoft.com/office/drawing/2015/06/chart">
              <c:ext xmlns:c16="http://schemas.microsoft.com/office/drawing/2014/chart" uri="{C3380CC4-5D6E-409C-BE32-E72D297353CC}">
                <c16:uniqueId val="{00000001-5024-4652-837F-D2ABBC2A3156}"/>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Negativno (uglavnom+vrlo)</c:v>
                </c:pt>
                <c:pt idx="1">
                  <c:v>Pozitivno (uglavnom+vrlo)</c:v>
                </c:pt>
              </c:strCache>
            </c:strRef>
          </c:cat>
          <c:val>
            <c:numRef>
              <c:f>Sheet1!$B$2:$B$3</c:f>
              <c:numCache>
                <c:formatCode>0%</c:formatCode>
                <c:ptCount val="2"/>
                <c:pt idx="0">
                  <c:v>0.61899999999999999</c:v>
                </c:pt>
                <c:pt idx="1">
                  <c:v>0.251</c:v>
                </c:pt>
              </c:numCache>
            </c:numRef>
          </c:val>
          <c:extLst xmlns:c16r2="http://schemas.microsoft.com/office/drawing/2015/06/chart">
            <c:ext xmlns:c16="http://schemas.microsoft.com/office/drawing/2014/chart" uri="{C3380CC4-5D6E-409C-BE32-E72D297353CC}">
              <c16:uniqueId val="{00000006-5024-4652-837F-D2ABBC2A3156}"/>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Negativno (uglavnom+vrlo)</c:v>
                </c:pt>
                <c:pt idx="1">
                  <c:v>Pozitivno (uglavnom+vrlo)</c:v>
                </c:pt>
              </c:strCache>
            </c:strRef>
          </c:cat>
          <c:val>
            <c:numRef>
              <c:f>Sheet1!$C$2:$C$3</c:f>
              <c:numCache>
                <c:formatCode>0%</c:formatCode>
                <c:ptCount val="2"/>
                <c:pt idx="0">
                  <c:v>0.59799999999999998</c:v>
                </c:pt>
                <c:pt idx="1">
                  <c:v>0.33</c:v>
                </c:pt>
              </c:numCache>
            </c:numRef>
          </c:val>
          <c:extLst xmlns:c16r2="http://schemas.microsoft.com/office/drawing/2015/06/chart">
            <c:ext xmlns:c16="http://schemas.microsoft.com/office/drawing/2014/chart" uri="{C3380CC4-5D6E-409C-BE32-E72D297353CC}">
              <c16:uniqueId val="{00000007-5024-4652-837F-D2ABBC2A3156}"/>
            </c:ext>
          </c:extLst>
        </c:ser>
        <c:dLbls>
          <c:showLegendKey val="0"/>
          <c:showVal val="0"/>
          <c:showCatName val="0"/>
          <c:showSerName val="0"/>
          <c:showPercent val="0"/>
          <c:showBubbleSize val="0"/>
        </c:dLbls>
        <c:gapWidth val="100"/>
        <c:axId val="146427904"/>
        <c:axId val="146429440"/>
      </c:barChart>
      <c:catAx>
        <c:axId val="146427904"/>
        <c:scaling>
          <c:orientation val="minMax"/>
        </c:scaling>
        <c:delete val="0"/>
        <c:axPos val="b"/>
        <c:numFmt formatCode="General" sourceLinked="0"/>
        <c:majorTickMark val="out"/>
        <c:minorTickMark val="none"/>
        <c:tickLblPos val="nextTo"/>
        <c:txPr>
          <a:bodyPr/>
          <a:lstStyle/>
          <a:p>
            <a:pPr>
              <a:defRPr sz="1100" baseline="0"/>
            </a:pPr>
            <a:endParaRPr lang="en-US"/>
          </a:p>
        </c:txPr>
        <c:crossAx val="146429440"/>
        <c:crosses val="autoZero"/>
        <c:auto val="1"/>
        <c:lblAlgn val="ctr"/>
        <c:lblOffset val="100"/>
        <c:noMultiLvlLbl val="0"/>
      </c:catAx>
      <c:valAx>
        <c:axId val="146429440"/>
        <c:scaling>
          <c:orientation val="minMax"/>
        </c:scaling>
        <c:delete val="1"/>
        <c:axPos val="l"/>
        <c:numFmt formatCode="0%" sourceLinked="1"/>
        <c:majorTickMark val="out"/>
        <c:minorTickMark val="none"/>
        <c:tickLblPos val="nextTo"/>
        <c:crossAx val="1464279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hr-HR" dirty="0" smtClean="0"/>
              <a:t>Usporedba s ostalim sudovima</a:t>
            </a:r>
            <a:endParaRPr lang="en-US" dirty="0"/>
          </a:p>
        </c:rich>
      </c:tx>
      <c:overlay val="0"/>
    </c:title>
    <c:autoTitleDeleted val="0"/>
    <c:plotArea>
      <c:layout/>
      <c:lineChart>
        <c:grouping val="standard"/>
        <c:varyColors val="0"/>
        <c:ser>
          <c:idx val="0"/>
          <c:order val="0"/>
          <c:tx>
            <c:strRef>
              <c:f>Sheet1!$B$1</c:f>
              <c:strCache>
                <c:ptCount val="1"/>
                <c:pt idx="0">
                  <c:v>Performance</c:v>
                </c:pt>
              </c:strCache>
            </c:strRef>
          </c:tx>
          <c:spPr>
            <a:ln>
              <a:solidFill>
                <a:schemeClr val="accent1"/>
              </a:solidFill>
            </a:ln>
          </c:spPr>
          <c:marker>
            <c:symbol val="diamond"/>
            <c:size val="8"/>
            <c:spPr>
              <a:solidFill>
                <a:schemeClr val="accent1"/>
              </a:solidFill>
              <a:ln>
                <a:solidFill>
                  <a:schemeClr val="accent1"/>
                </a:solidFill>
              </a:ln>
            </c:spPr>
          </c:marker>
          <c:dLbls>
            <c:dLbl>
              <c:idx val="7"/>
              <c:layout>
                <c:manualLayout>
                  <c:x val="-7.1502279320348208E-2"/>
                  <c:y val="-5.7606713634479889E-2"/>
                </c:manualLayout>
              </c:layout>
              <c:dLblPos val="r"/>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43DF-4F64-B5A6-AD19890FC718}"/>
                </c:ext>
              </c:extLst>
            </c:dLbl>
            <c:dLbl>
              <c:idx val="9"/>
              <c:layout>
                <c:manualLayout>
                  <c:x val="5.2521066445641845E-3"/>
                  <c:y val="4.8932863655201143E-3"/>
                </c:manualLayout>
              </c:layout>
              <c:dLblPos val="r"/>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43DF-4F64-B5A6-AD19890FC718}"/>
                </c:ext>
              </c:extLst>
            </c:dLbl>
            <c:spPr>
              <a:noFill/>
              <a:ln>
                <a:noFill/>
              </a:ln>
              <a:effectLst/>
            </c:spPr>
            <c:txPr>
              <a:bodyPr/>
              <a:lstStyle/>
              <a:p>
                <a:pPr>
                  <a:defRPr sz="1200"/>
                </a:pPr>
                <a:endParaRPr lang="en-US"/>
              </a:p>
            </c:txPr>
            <c:dLblPos val="b"/>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Županijski Pula</c:v>
                </c:pt>
                <c:pt idx="1">
                  <c:v>Općinski Pula</c:v>
                </c:pt>
                <c:pt idx="2">
                  <c:v>Općinski Karlovac</c:v>
                </c:pt>
                <c:pt idx="3">
                  <c:v>Općinski Split</c:v>
                </c:pt>
                <c:pt idx="4">
                  <c:v>Općinski Zadar</c:v>
                </c:pt>
                <c:pt idx="5">
                  <c:v>Općinski građanski Zagreb</c:v>
                </c:pt>
              </c:strCache>
            </c:strRef>
          </c:cat>
          <c:val>
            <c:numRef>
              <c:f>Sheet1!$B$2:$B$7</c:f>
              <c:numCache>
                <c:formatCode>General</c:formatCode>
                <c:ptCount val="6"/>
                <c:pt idx="0">
                  <c:v>3.5</c:v>
                </c:pt>
                <c:pt idx="1">
                  <c:v>3.3</c:v>
                </c:pt>
                <c:pt idx="2">
                  <c:v>3</c:v>
                </c:pt>
                <c:pt idx="3">
                  <c:v>3</c:v>
                </c:pt>
                <c:pt idx="4">
                  <c:v>3.1</c:v>
                </c:pt>
                <c:pt idx="5">
                  <c:v>3</c:v>
                </c:pt>
              </c:numCache>
            </c:numRef>
          </c:val>
          <c:smooth val="0"/>
          <c:extLst xmlns:c16r2="http://schemas.microsoft.com/office/drawing/2015/06/chart">
            <c:ext xmlns:c16="http://schemas.microsoft.com/office/drawing/2014/chart" uri="{C3380CC4-5D6E-409C-BE32-E72D297353CC}">
              <c16:uniqueId val="{00000002-43DF-4F64-B5A6-AD19890FC718}"/>
            </c:ext>
          </c:extLst>
        </c:ser>
        <c:dLbls>
          <c:showLegendKey val="0"/>
          <c:showVal val="0"/>
          <c:showCatName val="0"/>
          <c:showSerName val="0"/>
          <c:showPercent val="0"/>
          <c:showBubbleSize val="0"/>
        </c:dLbls>
        <c:dropLines>
          <c:spPr>
            <a:ln w="6350">
              <a:solidFill>
                <a:schemeClr val="accent1">
                  <a:lumMod val="40000"/>
                  <a:lumOff val="60000"/>
                </a:schemeClr>
              </a:solidFill>
              <a:prstDash val="dash"/>
            </a:ln>
          </c:spPr>
        </c:dropLines>
        <c:marker val="1"/>
        <c:smooth val="0"/>
        <c:axId val="161016064"/>
        <c:axId val="161014528"/>
      </c:lineChart>
      <c:valAx>
        <c:axId val="161014528"/>
        <c:scaling>
          <c:orientation val="minMax"/>
        </c:scaling>
        <c:delete val="1"/>
        <c:axPos val="r"/>
        <c:numFmt formatCode="General" sourceLinked="1"/>
        <c:majorTickMark val="out"/>
        <c:minorTickMark val="none"/>
        <c:tickLblPos val="nextTo"/>
        <c:crossAx val="161016064"/>
        <c:crosses val="max"/>
        <c:crossBetween val="between"/>
      </c:valAx>
      <c:catAx>
        <c:axId val="161016064"/>
        <c:scaling>
          <c:orientation val="minMax"/>
        </c:scaling>
        <c:delete val="0"/>
        <c:axPos val="b"/>
        <c:numFmt formatCode="General" sourceLinked="0"/>
        <c:majorTickMark val="out"/>
        <c:minorTickMark val="none"/>
        <c:tickLblPos val="nextTo"/>
        <c:txPr>
          <a:bodyPr/>
          <a:lstStyle/>
          <a:p>
            <a:pPr>
              <a:defRPr sz="1600"/>
            </a:pPr>
            <a:endParaRPr lang="en-US"/>
          </a:p>
        </c:txPr>
        <c:crossAx val="161014528"/>
        <c:crosses val="autoZero"/>
        <c:auto val="1"/>
        <c:lblAlgn val="ctr"/>
        <c:lblOffset val="100"/>
        <c:noMultiLvlLbl val="0"/>
      </c:catAx>
    </c:plotArea>
    <c:plotVisOnly val="1"/>
    <c:dispBlanksAs val="gap"/>
    <c:showDLblsOverMax val="0"/>
  </c:chart>
  <c:txPr>
    <a:bodyPr/>
    <a:lstStyle/>
    <a:p>
      <a:pPr>
        <a:defRPr sz="1800"/>
      </a:pPr>
      <a:endParaRPr lang="en-U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Unaprijed zadan termin</c:v>
                </c:pt>
                <c:pt idx="1">
                  <c:v>Bez unaprijed zakazanog termina</c:v>
                </c:pt>
                <c:pt idx="2">
                  <c:v>Ne zna</c:v>
                </c:pt>
              </c:strCache>
            </c:strRef>
          </c:cat>
          <c:val>
            <c:numRef>
              <c:f>Sheet1!$B$2:$B$4</c:f>
              <c:numCache>
                <c:formatCode>0%</c:formatCode>
                <c:ptCount val="3"/>
                <c:pt idx="0">
                  <c:v>0.88</c:v>
                </c:pt>
                <c:pt idx="1">
                  <c:v>0.11</c:v>
                </c:pt>
                <c:pt idx="2">
                  <c:v>0.01</c:v>
                </c:pt>
              </c:numCache>
            </c:numRef>
          </c:val>
          <c:extLst xmlns:c16r2="http://schemas.microsoft.com/office/drawing/2015/06/chart">
            <c:ext xmlns:c16="http://schemas.microsoft.com/office/drawing/2014/chart" uri="{C3380CC4-5D6E-409C-BE32-E72D297353CC}">
              <c16:uniqueId val="{00000000-5BCF-4DF7-A174-56F0A819BB34}"/>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Unaprijed zadan termin</c:v>
                </c:pt>
                <c:pt idx="1">
                  <c:v>Bez unaprijed zakazanog termina</c:v>
                </c:pt>
                <c:pt idx="2">
                  <c:v>Ne zna</c:v>
                </c:pt>
              </c:strCache>
            </c:strRef>
          </c:cat>
          <c:val>
            <c:numRef>
              <c:f>Sheet1!$C$2:$C$4</c:f>
              <c:numCache>
                <c:formatCode>0%</c:formatCode>
                <c:ptCount val="3"/>
                <c:pt idx="0">
                  <c:v>0.92</c:v>
                </c:pt>
                <c:pt idx="1">
                  <c:v>7.0000000000000007E-2</c:v>
                </c:pt>
                <c:pt idx="2">
                  <c:v>0.01</c:v>
                </c:pt>
              </c:numCache>
            </c:numRef>
          </c:val>
          <c:extLst xmlns:c16r2="http://schemas.microsoft.com/office/drawing/2015/06/chart">
            <c:ext xmlns:c16="http://schemas.microsoft.com/office/drawing/2014/chart" uri="{C3380CC4-5D6E-409C-BE32-E72D297353CC}">
              <c16:uniqueId val="{00000001-5BCF-4DF7-A174-56F0A819BB34}"/>
            </c:ext>
          </c:extLst>
        </c:ser>
        <c:dLbls>
          <c:showLegendKey val="0"/>
          <c:showVal val="0"/>
          <c:showCatName val="0"/>
          <c:showSerName val="0"/>
          <c:showPercent val="0"/>
          <c:showBubbleSize val="0"/>
        </c:dLbls>
        <c:gapWidth val="42"/>
        <c:axId val="161243136"/>
        <c:axId val="161244672"/>
      </c:barChart>
      <c:catAx>
        <c:axId val="161243136"/>
        <c:scaling>
          <c:orientation val="maxMin"/>
        </c:scaling>
        <c:delete val="0"/>
        <c:axPos val="l"/>
        <c:numFmt formatCode="General" sourceLinked="0"/>
        <c:majorTickMark val="out"/>
        <c:minorTickMark val="none"/>
        <c:tickLblPos val="nextTo"/>
        <c:crossAx val="161244672"/>
        <c:crosses val="autoZero"/>
        <c:auto val="1"/>
        <c:lblAlgn val="ctr"/>
        <c:lblOffset val="100"/>
        <c:noMultiLvlLbl val="0"/>
      </c:catAx>
      <c:valAx>
        <c:axId val="161244672"/>
        <c:scaling>
          <c:orientation val="minMax"/>
        </c:scaling>
        <c:delete val="1"/>
        <c:axPos val="b"/>
        <c:numFmt formatCode="0%" sourceLinked="1"/>
        <c:majorTickMark val="out"/>
        <c:minorTickMark val="none"/>
        <c:tickLblPos val="nextTo"/>
        <c:crossAx val="16124313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7.3493716383697644E-2"/>
          <c:w val="0.55589606281143866"/>
          <c:h val="0.92650628361630238"/>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dLbl>
              <c:idx val="0"/>
              <c:layout>
                <c:manualLayout>
                  <c:x val="3.1009864311087867E-3"/>
                  <c:y val="1.6331936974155026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5A9C-496F-9C5F-EBBB86AB58F3}"/>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5A9C-496F-9C5F-EBBB86AB58F3}"/>
                </c:ext>
              </c:extLst>
            </c:dLbl>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Točno na vrijeme</c:v>
                </c:pt>
                <c:pt idx="1">
                  <c:v>Kašnjenje manje od 15 min</c:v>
                </c:pt>
                <c:pt idx="2">
                  <c:v>Kašnjenje od 15-30 min</c:v>
                </c:pt>
                <c:pt idx="3">
                  <c:v>Kašnjenje od 30-60 min</c:v>
                </c:pt>
                <c:pt idx="4">
                  <c:v>Kašnjenje većim od 1h</c:v>
                </c:pt>
                <c:pt idx="5">
                  <c:v>Ročište/sastanak je otkazan</c:v>
                </c:pt>
                <c:pt idx="6">
                  <c:v>NZ\BO</c:v>
                </c:pt>
              </c:strCache>
            </c:strRef>
          </c:cat>
          <c:val>
            <c:numRef>
              <c:f>Sheet1!$B$2:$B$8</c:f>
              <c:numCache>
                <c:formatCode>0%</c:formatCode>
                <c:ptCount val="7"/>
                <c:pt idx="0">
                  <c:v>0.75</c:v>
                </c:pt>
                <c:pt idx="1">
                  <c:v>0.15</c:v>
                </c:pt>
                <c:pt idx="2">
                  <c:v>0.06</c:v>
                </c:pt>
                <c:pt idx="3">
                  <c:v>0.02</c:v>
                </c:pt>
                <c:pt idx="4">
                  <c:v>0</c:v>
                </c:pt>
                <c:pt idx="5">
                  <c:v>0.01</c:v>
                </c:pt>
                <c:pt idx="6">
                  <c:v>0.01</c:v>
                </c:pt>
              </c:numCache>
            </c:numRef>
          </c:val>
          <c:extLst xmlns:c16r2="http://schemas.microsoft.com/office/drawing/2015/06/chart">
            <c:ext xmlns:c16="http://schemas.microsoft.com/office/drawing/2014/chart" uri="{C3380CC4-5D6E-409C-BE32-E72D297353CC}">
              <c16:uniqueId val="{00000002-5A9C-496F-9C5F-EBBB86AB58F3}"/>
            </c:ext>
          </c:extLst>
        </c:ser>
        <c:ser>
          <c:idx val="1"/>
          <c:order val="1"/>
          <c:tx>
            <c:strRef>
              <c:f>Sheet1!$C$1</c:f>
              <c:strCache>
                <c:ptCount val="1"/>
                <c:pt idx="0">
                  <c:v>2016</c:v>
                </c:pt>
              </c:strCache>
            </c:strRef>
          </c:tx>
          <c:spPr>
            <a:solidFill>
              <a:schemeClr val="accent6"/>
            </a:solidFill>
          </c:spPr>
          <c:invertIfNegative val="0"/>
          <c:dLbls>
            <c:dLbl>
              <c:idx val="0"/>
              <c:layout>
                <c:manualLayout>
                  <c:x val="-6.2019728622178007E-3"/>
                  <c:y val="-2.4497905461232546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5A9C-496F-9C5F-EBBB86AB58F3}"/>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5A9C-496F-9C5F-EBBB86AB58F3}"/>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5A9C-496F-9C5F-EBBB86AB58F3}"/>
                </c:ext>
              </c:extLst>
            </c:dLbl>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Točno na vrijeme</c:v>
                </c:pt>
                <c:pt idx="1">
                  <c:v>Kašnjenje manje od 15 min</c:v>
                </c:pt>
                <c:pt idx="2">
                  <c:v>Kašnjenje od 15-30 min</c:v>
                </c:pt>
                <c:pt idx="3">
                  <c:v>Kašnjenje od 30-60 min</c:v>
                </c:pt>
                <c:pt idx="4">
                  <c:v>Kašnjenje većim od 1h</c:v>
                </c:pt>
                <c:pt idx="5">
                  <c:v>Ročište/sastanak je otkazan</c:v>
                </c:pt>
                <c:pt idx="6">
                  <c:v>NZ\BO</c:v>
                </c:pt>
              </c:strCache>
            </c:strRef>
          </c:cat>
          <c:val>
            <c:numRef>
              <c:f>Sheet1!$C$2:$C$8</c:f>
              <c:numCache>
                <c:formatCode>0%</c:formatCode>
                <c:ptCount val="7"/>
                <c:pt idx="0">
                  <c:v>0.77</c:v>
                </c:pt>
                <c:pt idx="1">
                  <c:v>0.14000000000000001</c:v>
                </c:pt>
                <c:pt idx="2">
                  <c:v>0.05</c:v>
                </c:pt>
                <c:pt idx="3">
                  <c:v>0.02</c:v>
                </c:pt>
                <c:pt idx="4">
                  <c:v>0</c:v>
                </c:pt>
                <c:pt idx="5">
                  <c:v>0.01</c:v>
                </c:pt>
                <c:pt idx="6">
                  <c:v>0</c:v>
                </c:pt>
              </c:numCache>
            </c:numRef>
          </c:val>
          <c:extLst xmlns:c16r2="http://schemas.microsoft.com/office/drawing/2015/06/chart">
            <c:ext xmlns:c16="http://schemas.microsoft.com/office/drawing/2014/chart" uri="{C3380CC4-5D6E-409C-BE32-E72D297353CC}">
              <c16:uniqueId val="{00000006-5A9C-496F-9C5F-EBBB86AB58F3}"/>
            </c:ext>
          </c:extLst>
        </c:ser>
        <c:dLbls>
          <c:showLegendKey val="0"/>
          <c:showVal val="0"/>
          <c:showCatName val="0"/>
          <c:showSerName val="0"/>
          <c:showPercent val="0"/>
          <c:showBubbleSize val="0"/>
        </c:dLbls>
        <c:gapWidth val="42"/>
        <c:axId val="161752576"/>
        <c:axId val="161754112"/>
      </c:barChart>
      <c:catAx>
        <c:axId val="161752576"/>
        <c:scaling>
          <c:orientation val="maxMin"/>
        </c:scaling>
        <c:delete val="0"/>
        <c:axPos val="l"/>
        <c:numFmt formatCode="General" sourceLinked="0"/>
        <c:majorTickMark val="out"/>
        <c:minorTickMark val="none"/>
        <c:tickLblPos val="nextTo"/>
        <c:txPr>
          <a:bodyPr/>
          <a:lstStyle/>
          <a:p>
            <a:pPr>
              <a:defRPr sz="1000"/>
            </a:pPr>
            <a:endParaRPr lang="en-US"/>
          </a:p>
        </c:txPr>
        <c:crossAx val="161754112"/>
        <c:crosses val="autoZero"/>
        <c:auto val="1"/>
        <c:lblAlgn val="ctr"/>
        <c:lblOffset val="100"/>
        <c:noMultiLvlLbl val="0"/>
      </c:catAx>
      <c:valAx>
        <c:axId val="161754112"/>
        <c:scaling>
          <c:orientation val="minMax"/>
        </c:scaling>
        <c:delete val="1"/>
        <c:axPos val="b"/>
        <c:numFmt formatCode="0%" sourceLinked="1"/>
        <c:majorTickMark val="out"/>
        <c:minorTickMark val="none"/>
        <c:tickLblPos val="nextTo"/>
        <c:crossAx val="16175257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B542-48E0-9D5A-92579C02987F}"/>
              </c:ext>
            </c:extLst>
          </c:dPt>
          <c:dPt>
            <c:idx val="1"/>
            <c:invertIfNegative val="0"/>
            <c:bubble3D val="0"/>
            <c:extLst xmlns:c16r2="http://schemas.microsoft.com/office/drawing/2015/06/chart">
              <c:ext xmlns:c16="http://schemas.microsoft.com/office/drawing/2014/chart" uri="{C3380CC4-5D6E-409C-BE32-E72D297353CC}">
                <c16:uniqueId val="{00000001-B542-48E0-9D5A-92579C02987F}"/>
              </c:ext>
            </c:extLst>
          </c:dPt>
          <c:dPt>
            <c:idx val="2"/>
            <c:invertIfNegative val="0"/>
            <c:bubble3D val="0"/>
            <c:extLst xmlns:c16r2="http://schemas.microsoft.com/office/drawing/2015/06/chart">
              <c:ext xmlns:c16="http://schemas.microsoft.com/office/drawing/2014/chart" uri="{C3380CC4-5D6E-409C-BE32-E72D297353CC}">
                <c16:uniqueId val="{00000002-B542-48E0-9D5A-92579C02987F}"/>
              </c:ext>
            </c:extLst>
          </c:dPt>
          <c:dPt>
            <c:idx val="3"/>
            <c:invertIfNegative val="0"/>
            <c:bubble3D val="0"/>
            <c:extLst xmlns:c16r2="http://schemas.microsoft.com/office/drawing/2015/06/chart">
              <c:ext xmlns:c16="http://schemas.microsoft.com/office/drawing/2014/chart" uri="{C3380CC4-5D6E-409C-BE32-E72D297353CC}">
                <c16:uniqueId val="{00000003-B542-48E0-9D5A-92579C02987F}"/>
              </c:ext>
            </c:extLst>
          </c:dPt>
          <c:dPt>
            <c:idx val="4"/>
            <c:invertIfNegative val="0"/>
            <c:bubble3D val="0"/>
            <c:extLst xmlns:c16r2="http://schemas.microsoft.com/office/drawing/2015/06/chart">
              <c:ext xmlns:c16="http://schemas.microsoft.com/office/drawing/2014/chart" uri="{C3380CC4-5D6E-409C-BE32-E72D297353CC}">
                <c16:uniqueId val="{00000004-B542-48E0-9D5A-92579C02987F}"/>
              </c:ext>
            </c:extLst>
          </c:dPt>
          <c:dPt>
            <c:idx val="5"/>
            <c:invertIfNegative val="0"/>
            <c:bubble3D val="0"/>
            <c:extLst xmlns:c16r2="http://schemas.microsoft.com/office/drawing/2015/06/chart">
              <c:ext xmlns:c16="http://schemas.microsoft.com/office/drawing/2014/chart" uri="{C3380CC4-5D6E-409C-BE32-E72D297353CC}">
                <c16:uniqueId val="{00000005-B542-48E0-9D5A-92579C02987F}"/>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Sheet1!$B$2:$B$7</c:f>
              <c:numCache>
                <c:formatCode>#,##0%</c:formatCode>
                <c:ptCount val="6"/>
                <c:pt idx="0">
                  <c:v>0.06</c:v>
                </c:pt>
                <c:pt idx="1">
                  <c:v>0.12</c:v>
                </c:pt>
                <c:pt idx="2">
                  <c:v>0.28000000000000003</c:v>
                </c:pt>
                <c:pt idx="3">
                  <c:v>0.28000000000000003</c:v>
                </c:pt>
                <c:pt idx="4">
                  <c:v>0.25</c:v>
                </c:pt>
                <c:pt idx="5">
                  <c:v>0.01</c:v>
                </c:pt>
              </c:numCache>
            </c:numRef>
          </c:val>
          <c:extLst xmlns:c16r2="http://schemas.microsoft.com/office/drawing/2015/06/chart">
            <c:ext xmlns:c16="http://schemas.microsoft.com/office/drawing/2014/chart" uri="{C3380CC4-5D6E-409C-BE32-E72D297353CC}">
              <c16:uniqueId val="{00000006-B542-48E0-9D5A-92579C02987F}"/>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Sheet1!$C$2:$C$7</c:f>
              <c:numCache>
                <c:formatCode>#,##0%</c:formatCode>
                <c:ptCount val="6"/>
                <c:pt idx="0">
                  <c:v>0.06</c:v>
                </c:pt>
                <c:pt idx="1">
                  <c:v>0.17</c:v>
                </c:pt>
                <c:pt idx="2">
                  <c:v>0.37</c:v>
                </c:pt>
                <c:pt idx="3">
                  <c:v>0.31</c:v>
                </c:pt>
                <c:pt idx="4">
                  <c:v>0.08</c:v>
                </c:pt>
                <c:pt idx="5">
                  <c:v>0.01</c:v>
                </c:pt>
              </c:numCache>
            </c:numRef>
          </c:val>
          <c:extLst xmlns:c16r2="http://schemas.microsoft.com/office/drawing/2015/06/chart">
            <c:ext xmlns:c16="http://schemas.microsoft.com/office/drawing/2014/chart" uri="{C3380CC4-5D6E-409C-BE32-E72D297353CC}">
              <c16:uniqueId val="{00000007-B542-48E0-9D5A-92579C02987F}"/>
            </c:ext>
          </c:extLst>
        </c:ser>
        <c:dLbls>
          <c:showLegendKey val="0"/>
          <c:showVal val="0"/>
          <c:showCatName val="0"/>
          <c:showSerName val="0"/>
          <c:showPercent val="0"/>
          <c:showBubbleSize val="0"/>
        </c:dLbls>
        <c:gapWidth val="100"/>
        <c:axId val="160300032"/>
        <c:axId val="160314112"/>
      </c:barChart>
      <c:catAx>
        <c:axId val="160300032"/>
        <c:scaling>
          <c:orientation val="minMax"/>
        </c:scaling>
        <c:delete val="0"/>
        <c:axPos val="b"/>
        <c:numFmt formatCode="General" sourceLinked="0"/>
        <c:majorTickMark val="out"/>
        <c:minorTickMark val="none"/>
        <c:tickLblPos val="nextTo"/>
        <c:txPr>
          <a:bodyPr/>
          <a:lstStyle/>
          <a:p>
            <a:pPr>
              <a:defRPr sz="1100"/>
            </a:pPr>
            <a:endParaRPr lang="en-US"/>
          </a:p>
        </c:txPr>
        <c:crossAx val="160314112"/>
        <c:crosses val="autoZero"/>
        <c:auto val="1"/>
        <c:lblAlgn val="ctr"/>
        <c:lblOffset val="100"/>
        <c:noMultiLvlLbl val="0"/>
      </c:catAx>
      <c:valAx>
        <c:axId val="160314112"/>
        <c:scaling>
          <c:orientation val="minMax"/>
        </c:scaling>
        <c:delete val="1"/>
        <c:axPos val="l"/>
        <c:numFmt formatCode="#,##0%" sourceLinked="1"/>
        <c:majorTickMark val="out"/>
        <c:minorTickMark val="none"/>
        <c:tickLblPos val="nextTo"/>
        <c:crossAx val="160300032"/>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2149990759364891"/>
          <c:y val="1.1803558577635098E-2"/>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dLbl>
              <c:idx val="18"/>
              <c:layout>
                <c:manualLayout>
                  <c:x val="-2.6929150253844347E-3"/>
                  <c:y val="2.187976466331866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E509-4479-BAC8-95032B19FF7C}"/>
                </c:ext>
              </c:extLst>
            </c:dLbl>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Sheet1!$A$2:$A$20</c:f>
              <c:strCache>
                <c:ptCount val="19"/>
                <c:pt idx="0">
                  <c:v>Ljubazno osoblje</c:v>
                </c:pt>
                <c:pt idx="1">
                  <c:v>Komentari na prostor/uređenje</c:v>
                </c:pt>
                <c:pt idx="2">
                  <c:v>Pozitivni komentari na suce</c:v>
                </c:pt>
                <c:pt idx="3">
                  <c:v>Ažurnost/Brzina rješavanje predmeta</c:v>
                </c:pt>
                <c:pt idx="4">
                  <c:v>Stručno/kvalitetno osoblje</c:v>
                </c:pt>
                <c:pt idx="5">
                  <c:v>Korektan odnos od strane osoblje</c:v>
                </c:pt>
                <c:pt idx="6">
                  <c:v>Organizacija posla/organiziranost</c:v>
                </c:pt>
                <c:pt idx="7">
                  <c:v>Poštivanje procedure</c:v>
                </c:pt>
                <c:pt idx="8">
                  <c:v>Pisarnica</c:v>
                </c:pt>
                <c:pt idx="9">
                  <c:v>Nepristranost/objektivnost</c:v>
                </c:pt>
                <c:pt idx="10">
                  <c:v>Učinkovitost</c:v>
                </c:pt>
                <c:pt idx="11">
                  <c:v>Odvjetnik</c:v>
                </c:pt>
                <c:pt idx="12">
                  <c:v>Radno vrijeme</c:v>
                </c:pt>
                <c:pt idx="13">
                  <c:v>Visina plaće/sustav nagrađivanja</c:v>
                </c:pt>
                <c:pt idx="14">
                  <c:v>Temeljitost</c:v>
                </c:pt>
                <c:pt idx="15">
                  <c:v>Sve je dobro</c:v>
                </c:pt>
                <c:pt idx="16">
                  <c:v>Ništa/Sve je loše</c:v>
                </c:pt>
                <c:pt idx="17">
                  <c:v>Ostalo</c:v>
                </c:pt>
                <c:pt idx="18">
                  <c:v>NZ\BO</c:v>
                </c:pt>
              </c:strCache>
            </c:strRef>
          </c:cat>
          <c:val>
            <c:numRef>
              <c:f>Sheet1!$B$2:$B$20</c:f>
              <c:numCache>
                <c:formatCode>0%</c:formatCode>
                <c:ptCount val="19"/>
                <c:pt idx="0">
                  <c:v>0.13</c:v>
                </c:pt>
                <c:pt idx="1">
                  <c:v>7.0000000000000007E-2</c:v>
                </c:pt>
                <c:pt idx="2">
                  <c:v>0.13</c:v>
                </c:pt>
                <c:pt idx="3">
                  <c:v>0.11</c:v>
                </c:pt>
                <c:pt idx="4">
                  <c:v>0.06</c:v>
                </c:pt>
                <c:pt idx="5">
                  <c:v>0.1</c:v>
                </c:pt>
                <c:pt idx="6">
                  <c:v>0.02</c:v>
                </c:pt>
                <c:pt idx="7">
                  <c:v>0.01</c:v>
                </c:pt>
                <c:pt idx="8">
                  <c:v>0.01</c:v>
                </c:pt>
                <c:pt idx="9">
                  <c:v>0.01</c:v>
                </c:pt>
                <c:pt idx="10">
                  <c:v>0.01</c:v>
                </c:pt>
                <c:pt idx="11">
                  <c:v>0.01</c:v>
                </c:pt>
                <c:pt idx="12">
                  <c:v>0.01</c:v>
                </c:pt>
                <c:pt idx="13">
                  <c:v>0.01</c:v>
                </c:pt>
                <c:pt idx="14">
                  <c:v>0.01</c:v>
                </c:pt>
                <c:pt idx="15">
                  <c:v>0.06</c:v>
                </c:pt>
                <c:pt idx="16">
                  <c:v>0.16</c:v>
                </c:pt>
                <c:pt idx="17">
                  <c:v>0.03</c:v>
                </c:pt>
                <c:pt idx="18">
                  <c:v>0.31</c:v>
                </c:pt>
              </c:numCache>
            </c:numRef>
          </c:val>
          <c:extLst xmlns:c16r2="http://schemas.microsoft.com/office/drawing/2015/06/chart">
            <c:ext xmlns:c16="http://schemas.microsoft.com/office/drawing/2014/chart" uri="{C3380CC4-5D6E-409C-BE32-E72D297353CC}">
              <c16:uniqueId val="{00000001-E509-4479-BAC8-95032B19FF7C}"/>
            </c:ext>
          </c:extLst>
        </c:ser>
        <c:ser>
          <c:idx val="1"/>
          <c:order val="1"/>
          <c:tx>
            <c:strRef>
              <c:f>Sheet1!$C$1</c:f>
              <c:strCache>
                <c:ptCount val="1"/>
                <c:pt idx="0">
                  <c:v>2016</c:v>
                </c:pt>
              </c:strCache>
            </c:strRef>
          </c:tx>
          <c:spPr>
            <a:solidFill>
              <a:schemeClr val="accent6"/>
            </a:solidFill>
          </c:spPr>
          <c:invertIfNegative val="0"/>
          <c:dLbls>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E509-4479-BAC8-95032B19FF7C}"/>
                </c:ext>
              </c:extLst>
            </c:dLbl>
            <c:dLbl>
              <c:idx val="1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E509-4479-BAC8-95032B19FF7C}"/>
                </c:ext>
              </c:extLst>
            </c:dLbl>
            <c:dLbl>
              <c:idx val="1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E509-4479-BAC8-95032B19FF7C}"/>
                </c:ext>
              </c:extLst>
            </c:dLbl>
            <c:dLbl>
              <c:idx val="1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E509-4479-BAC8-95032B19FF7C}"/>
                </c:ext>
              </c:extLst>
            </c:dLbl>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Sheet1!$A$2:$A$20</c:f>
              <c:strCache>
                <c:ptCount val="19"/>
                <c:pt idx="0">
                  <c:v>Ljubazno osoblje</c:v>
                </c:pt>
                <c:pt idx="1">
                  <c:v>Komentari na prostor/uređenje</c:v>
                </c:pt>
                <c:pt idx="2">
                  <c:v>Pozitivni komentari na suce</c:v>
                </c:pt>
                <c:pt idx="3">
                  <c:v>Ažurnost/Brzina rješavanje predmeta</c:v>
                </c:pt>
                <c:pt idx="4">
                  <c:v>Stručno/kvalitetno osoblje</c:v>
                </c:pt>
                <c:pt idx="5">
                  <c:v>Korektan odnos od strane osoblje</c:v>
                </c:pt>
                <c:pt idx="6">
                  <c:v>Organizacija posla/organiziranost</c:v>
                </c:pt>
                <c:pt idx="7">
                  <c:v>Poštivanje procedure</c:v>
                </c:pt>
                <c:pt idx="8">
                  <c:v>Pisarnica</c:v>
                </c:pt>
                <c:pt idx="9">
                  <c:v>Nepristranost/objektivnost</c:v>
                </c:pt>
                <c:pt idx="10">
                  <c:v>Učinkovitost</c:v>
                </c:pt>
                <c:pt idx="11">
                  <c:v>Odvjetnik</c:v>
                </c:pt>
                <c:pt idx="12">
                  <c:v>Radno vrijeme</c:v>
                </c:pt>
                <c:pt idx="13">
                  <c:v>Visina plaće/sustav nagrađivanja</c:v>
                </c:pt>
                <c:pt idx="14">
                  <c:v>Temeljitost</c:v>
                </c:pt>
                <c:pt idx="15">
                  <c:v>Sve je dobro</c:v>
                </c:pt>
                <c:pt idx="16">
                  <c:v>Ništa/Sve je loše</c:v>
                </c:pt>
                <c:pt idx="17">
                  <c:v>Ostalo</c:v>
                </c:pt>
                <c:pt idx="18">
                  <c:v>NZ\BO</c:v>
                </c:pt>
              </c:strCache>
            </c:strRef>
          </c:cat>
          <c:val>
            <c:numRef>
              <c:f>Sheet1!$C$2:$C$20</c:f>
              <c:numCache>
                <c:formatCode>0%</c:formatCode>
                <c:ptCount val="19"/>
                <c:pt idx="0">
                  <c:v>0.28999999999999998</c:v>
                </c:pt>
                <c:pt idx="1">
                  <c:v>0.22</c:v>
                </c:pt>
                <c:pt idx="2">
                  <c:v>0.15</c:v>
                </c:pt>
                <c:pt idx="3">
                  <c:v>0.09</c:v>
                </c:pt>
                <c:pt idx="4">
                  <c:v>0.09</c:v>
                </c:pt>
                <c:pt idx="5">
                  <c:v>0.08</c:v>
                </c:pt>
                <c:pt idx="6">
                  <c:v>0.05</c:v>
                </c:pt>
                <c:pt idx="7">
                  <c:v>0.02</c:v>
                </c:pt>
                <c:pt idx="8">
                  <c:v>0.01</c:v>
                </c:pt>
                <c:pt idx="9">
                  <c:v>0.01</c:v>
                </c:pt>
                <c:pt idx="10">
                  <c:v>0.01</c:v>
                </c:pt>
                <c:pt idx="11">
                  <c:v>0</c:v>
                </c:pt>
                <c:pt idx="12">
                  <c:v>0</c:v>
                </c:pt>
                <c:pt idx="13">
                  <c:v>0</c:v>
                </c:pt>
                <c:pt idx="14">
                  <c:v>0</c:v>
                </c:pt>
                <c:pt idx="15">
                  <c:v>0.03</c:v>
                </c:pt>
                <c:pt idx="16">
                  <c:v>0.03</c:v>
                </c:pt>
                <c:pt idx="17">
                  <c:v>0.06</c:v>
                </c:pt>
                <c:pt idx="18">
                  <c:v>0.28999999999999998</c:v>
                </c:pt>
              </c:numCache>
            </c:numRef>
          </c:val>
          <c:extLst xmlns:c16r2="http://schemas.microsoft.com/office/drawing/2015/06/chart">
            <c:ext xmlns:c16="http://schemas.microsoft.com/office/drawing/2014/chart" uri="{C3380CC4-5D6E-409C-BE32-E72D297353CC}">
              <c16:uniqueId val="{00000006-E509-4479-BAC8-95032B19FF7C}"/>
            </c:ext>
          </c:extLst>
        </c:ser>
        <c:dLbls>
          <c:showLegendKey val="0"/>
          <c:showVal val="0"/>
          <c:showCatName val="0"/>
          <c:showSerName val="0"/>
          <c:showPercent val="0"/>
          <c:showBubbleSize val="0"/>
        </c:dLbls>
        <c:gapWidth val="42"/>
        <c:axId val="162460416"/>
        <c:axId val="162461952"/>
      </c:barChart>
      <c:catAx>
        <c:axId val="162460416"/>
        <c:scaling>
          <c:orientation val="maxMin"/>
        </c:scaling>
        <c:delete val="0"/>
        <c:axPos val="l"/>
        <c:numFmt formatCode="General" sourceLinked="0"/>
        <c:majorTickMark val="out"/>
        <c:minorTickMark val="none"/>
        <c:tickLblPos val="nextTo"/>
        <c:txPr>
          <a:bodyPr/>
          <a:lstStyle/>
          <a:p>
            <a:pPr>
              <a:defRPr sz="900"/>
            </a:pPr>
            <a:endParaRPr lang="en-US"/>
          </a:p>
        </c:txPr>
        <c:crossAx val="162461952"/>
        <c:crosses val="autoZero"/>
        <c:auto val="1"/>
        <c:lblAlgn val="ctr"/>
        <c:lblOffset val="100"/>
        <c:tickMarkSkip val="11"/>
        <c:noMultiLvlLbl val="0"/>
      </c:catAx>
      <c:valAx>
        <c:axId val="162461952"/>
        <c:scaling>
          <c:orientation val="minMax"/>
          <c:max val="0.5"/>
          <c:min val="0"/>
        </c:scaling>
        <c:delete val="1"/>
        <c:axPos val="b"/>
        <c:numFmt formatCode="0%" sourceLinked="1"/>
        <c:majorTickMark val="out"/>
        <c:minorTickMark val="none"/>
        <c:tickLblPos val="nextTo"/>
        <c:crossAx val="16246041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2149990759364891"/>
          <c:y val="1.1803558577635098E-2"/>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Sheet1!$A$2:$A$18</c:f>
              <c:strCache>
                <c:ptCount val="17"/>
                <c:pt idx="0">
                  <c:v> Brzina </c:v>
                </c:pt>
                <c:pt idx="1">
                  <c:v> Ambijent, prostor</c:v>
                </c:pt>
                <c:pt idx="2">
                  <c:v> Lokacija, daleko, slaba povezanost</c:v>
                </c:pt>
                <c:pt idx="3">
                  <c:v> Suci</c:v>
                </c:pt>
                <c:pt idx="4">
                  <c:v> Korupcija</c:v>
                </c:pt>
                <c:pt idx="5">
                  <c:v> Službenici, ljubaznost službenika</c:v>
                </c:pt>
                <c:pt idx="6">
                  <c:v> Zakoni, poštivanje zakona</c:v>
                </c:pt>
                <c:pt idx="7">
                  <c:v> Edukacija sudaca, stručnost</c:v>
                </c:pt>
                <c:pt idx="8">
                  <c:v> Ništa, sve je u redu</c:v>
                </c:pt>
                <c:pt idx="9">
                  <c:v> Organizacija rada</c:v>
                </c:pt>
                <c:pt idx="10">
                  <c:v> Nepoštivanje dokaza</c:v>
                </c:pt>
                <c:pt idx="11">
                  <c:v> Pristranost</c:v>
                </c:pt>
                <c:pt idx="12">
                  <c:v> Utjecaj politike</c:v>
                </c:pt>
                <c:pt idx="13">
                  <c:v> Dostupnost informacija</c:v>
                </c:pt>
                <c:pt idx="14">
                  <c:v> Sve, sve je loše</c:v>
                </c:pt>
                <c:pt idx="15">
                  <c:v> Ostalo</c:v>
                </c:pt>
                <c:pt idx="16">
                  <c:v> NZ/BO</c:v>
                </c:pt>
              </c:strCache>
            </c:strRef>
          </c:cat>
          <c:val>
            <c:numRef>
              <c:f>Sheet1!$B$2:$B$18</c:f>
              <c:numCache>
                <c:formatCode>0%</c:formatCode>
                <c:ptCount val="17"/>
                <c:pt idx="0">
                  <c:v>0.28999999999999998</c:v>
                </c:pt>
                <c:pt idx="1">
                  <c:v>0.09</c:v>
                </c:pt>
                <c:pt idx="2">
                  <c:v>0.04</c:v>
                </c:pt>
                <c:pt idx="3">
                  <c:v>0.06</c:v>
                </c:pt>
                <c:pt idx="4">
                  <c:v>0.05</c:v>
                </c:pt>
                <c:pt idx="5">
                  <c:v>0.03</c:v>
                </c:pt>
                <c:pt idx="6">
                  <c:v>0.03</c:v>
                </c:pt>
                <c:pt idx="7">
                  <c:v>0.02</c:v>
                </c:pt>
                <c:pt idx="8">
                  <c:v>0.12</c:v>
                </c:pt>
                <c:pt idx="9">
                  <c:v>0.06</c:v>
                </c:pt>
                <c:pt idx="10">
                  <c:v>0.03</c:v>
                </c:pt>
                <c:pt idx="11">
                  <c:v>0.01</c:v>
                </c:pt>
                <c:pt idx="12">
                  <c:v>0.02</c:v>
                </c:pt>
                <c:pt idx="13">
                  <c:v>0</c:v>
                </c:pt>
                <c:pt idx="14">
                  <c:v>0.03</c:v>
                </c:pt>
                <c:pt idx="15">
                  <c:v>0.18</c:v>
                </c:pt>
                <c:pt idx="16">
                  <c:v>0.26</c:v>
                </c:pt>
              </c:numCache>
            </c:numRef>
          </c:val>
          <c:extLst xmlns:c16r2="http://schemas.microsoft.com/office/drawing/2015/06/chart">
            <c:ext xmlns:c16="http://schemas.microsoft.com/office/drawing/2014/chart" uri="{C3380CC4-5D6E-409C-BE32-E72D297353CC}">
              <c16:uniqueId val="{00000000-4585-439F-99D7-3EC03951154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Sheet1!$A$2:$A$18</c:f>
              <c:strCache>
                <c:ptCount val="17"/>
                <c:pt idx="0">
                  <c:v> Brzina </c:v>
                </c:pt>
                <c:pt idx="1">
                  <c:v> Ambijent, prostor</c:v>
                </c:pt>
                <c:pt idx="2">
                  <c:v> Lokacija, daleko, slaba povezanost</c:v>
                </c:pt>
                <c:pt idx="3">
                  <c:v> Suci</c:v>
                </c:pt>
                <c:pt idx="4">
                  <c:v> Korupcija</c:v>
                </c:pt>
                <c:pt idx="5">
                  <c:v> Službenici, ljubaznost službenika</c:v>
                </c:pt>
                <c:pt idx="6">
                  <c:v> Zakoni, poštivanje zakona</c:v>
                </c:pt>
                <c:pt idx="7">
                  <c:v> Edukacija sudaca, stručnost</c:v>
                </c:pt>
                <c:pt idx="8">
                  <c:v> Ništa, sve je u redu</c:v>
                </c:pt>
                <c:pt idx="9">
                  <c:v> Organizacija rada</c:v>
                </c:pt>
                <c:pt idx="10">
                  <c:v> Nepoštivanje dokaza</c:v>
                </c:pt>
                <c:pt idx="11">
                  <c:v> Pristranost</c:v>
                </c:pt>
                <c:pt idx="12">
                  <c:v> Utjecaj politike</c:v>
                </c:pt>
                <c:pt idx="13">
                  <c:v> Dostupnost informacija</c:v>
                </c:pt>
                <c:pt idx="14">
                  <c:v> Sve, sve je loše</c:v>
                </c:pt>
                <c:pt idx="15">
                  <c:v> Ostalo</c:v>
                </c:pt>
                <c:pt idx="16">
                  <c:v> NZ/BO</c:v>
                </c:pt>
              </c:strCache>
            </c:strRef>
          </c:cat>
          <c:val>
            <c:numRef>
              <c:f>Sheet1!$C$2:$C$18</c:f>
              <c:numCache>
                <c:formatCode>0%</c:formatCode>
                <c:ptCount val="17"/>
                <c:pt idx="0">
                  <c:v>0.44</c:v>
                </c:pt>
                <c:pt idx="1">
                  <c:v>0.25</c:v>
                </c:pt>
                <c:pt idx="2">
                  <c:v>0.17</c:v>
                </c:pt>
                <c:pt idx="3">
                  <c:v>0.1</c:v>
                </c:pt>
                <c:pt idx="4">
                  <c:v>7.0000000000000007E-2</c:v>
                </c:pt>
                <c:pt idx="5">
                  <c:v>0.06</c:v>
                </c:pt>
                <c:pt idx="6">
                  <c:v>0.06</c:v>
                </c:pt>
                <c:pt idx="7">
                  <c:v>0.04</c:v>
                </c:pt>
                <c:pt idx="8">
                  <c:v>0.03</c:v>
                </c:pt>
                <c:pt idx="9">
                  <c:v>0.03</c:v>
                </c:pt>
                <c:pt idx="10">
                  <c:v>0.03</c:v>
                </c:pt>
                <c:pt idx="11">
                  <c:v>0.03</c:v>
                </c:pt>
                <c:pt idx="12">
                  <c:v>0.02</c:v>
                </c:pt>
                <c:pt idx="13">
                  <c:v>0.02</c:v>
                </c:pt>
                <c:pt idx="14">
                  <c:v>0.01</c:v>
                </c:pt>
                <c:pt idx="15">
                  <c:v>0.18</c:v>
                </c:pt>
                <c:pt idx="16">
                  <c:v>0.18</c:v>
                </c:pt>
              </c:numCache>
            </c:numRef>
          </c:val>
          <c:extLst xmlns:c16r2="http://schemas.microsoft.com/office/drawing/2015/06/chart">
            <c:ext xmlns:c16="http://schemas.microsoft.com/office/drawing/2014/chart" uri="{C3380CC4-5D6E-409C-BE32-E72D297353CC}">
              <c16:uniqueId val="{00000001-4585-439F-99D7-3EC039511541}"/>
            </c:ext>
          </c:extLst>
        </c:ser>
        <c:dLbls>
          <c:showLegendKey val="0"/>
          <c:showVal val="0"/>
          <c:showCatName val="0"/>
          <c:showSerName val="0"/>
          <c:showPercent val="0"/>
          <c:showBubbleSize val="0"/>
        </c:dLbls>
        <c:gapWidth val="42"/>
        <c:axId val="162207232"/>
        <c:axId val="162208768"/>
      </c:barChart>
      <c:catAx>
        <c:axId val="162207232"/>
        <c:scaling>
          <c:orientation val="maxMin"/>
        </c:scaling>
        <c:delete val="0"/>
        <c:axPos val="l"/>
        <c:numFmt formatCode="General" sourceLinked="0"/>
        <c:majorTickMark val="out"/>
        <c:minorTickMark val="none"/>
        <c:tickLblPos val="nextTo"/>
        <c:txPr>
          <a:bodyPr/>
          <a:lstStyle/>
          <a:p>
            <a:pPr>
              <a:defRPr sz="900"/>
            </a:pPr>
            <a:endParaRPr lang="en-US"/>
          </a:p>
        </c:txPr>
        <c:crossAx val="162208768"/>
        <c:crosses val="autoZero"/>
        <c:auto val="1"/>
        <c:lblAlgn val="ctr"/>
        <c:lblOffset val="100"/>
        <c:tickMarkSkip val="11"/>
        <c:noMultiLvlLbl val="0"/>
      </c:catAx>
      <c:valAx>
        <c:axId val="162208768"/>
        <c:scaling>
          <c:orientation val="minMax"/>
          <c:max val="0.5"/>
          <c:min val="0"/>
        </c:scaling>
        <c:delete val="1"/>
        <c:axPos val="b"/>
        <c:numFmt formatCode="0%" sourceLinked="1"/>
        <c:majorTickMark val="out"/>
        <c:minorTickMark val="none"/>
        <c:tickLblPos val="nextTo"/>
        <c:crossAx val="16220723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0"/>
          <c:w val="0.96218508791380186"/>
          <c:h val="0.72940812569545865"/>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55C8-426D-974D-873359ACB307}"/>
              </c:ext>
            </c:extLst>
          </c:dPt>
          <c:dPt>
            <c:idx val="1"/>
            <c:invertIfNegative val="0"/>
            <c:bubble3D val="0"/>
            <c:extLst xmlns:c16r2="http://schemas.microsoft.com/office/drawing/2015/06/chart">
              <c:ext xmlns:c16="http://schemas.microsoft.com/office/drawing/2014/chart" uri="{C3380CC4-5D6E-409C-BE32-E72D297353CC}">
                <c16:uniqueId val="{00000001-55C8-426D-974D-873359ACB307}"/>
              </c:ext>
            </c:extLst>
          </c:dPt>
          <c:dPt>
            <c:idx val="2"/>
            <c:invertIfNegative val="0"/>
            <c:bubble3D val="0"/>
            <c:extLst xmlns:c16r2="http://schemas.microsoft.com/office/drawing/2015/06/chart">
              <c:ext xmlns:c16="http://schemas.microsoft.com/office/drawing/2014/chart" uri="{C3380CC4-5D6E-409C-BE32-E72D297353CC}">
                <c16:uniqueId val="{00000002-55C8-426D-974D-873359ACB307}"/>
              </c:ext>
            </c:extLst>
          </c:dPt>
          <c:dPt>
            <c:idx val="3"/>
            <c:invertIfNegative val="0"/>
            <c:bubble3D val="0"/>
            <c:extLst xmlns:c16r2="http://schemas.microsoft.com/office/drawing/2015/06/chart">
              <c:ext xmlns:c16="http://schemas.microsoft.com/office/drawing/2014/chart" uri="{C3380CC4-5D6E-409C-BE32-E72D297353CC}">
                <c16:uniqueId val="{00000003-55C8-426D-974D-873359ACB307}"/>
              </c:ext>
            </c:extLst>
          </c:dPt>
          <c:dPt>
            <c:idx val="4"/>
            <c:invertIfNegative val="0"/>
            <c:bubble3D val="0"/>
            <c:extLst xmlns:c16r2="http://schemas.microsoft.com/office/drawing/2015/06/chart">
              <c:ext xmlns:c16="http://schemas.microsoft.com/office/drawing/2014/chart" uri="{C3380CC4-5D6E-409C-BE32-E72D297353CC}">
                <c16:uniqueId val="{00000004-55C8-426D-974D-873359ACB307}"/>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Sheet1!$B$2:$B$6</c:f>
              <c:numCache>
                <c:formatCode>#,##0%</c:formatCode>
                <c:ptCount val="5"/>
                <c:pt idx="0">
                  <c:v>9.6000000000000002E-2</c:v>
                </c:pt>
                <c:pt idx="1">
                  <c:v>0.104</c:v>
                </c:pt>
                <c:pt idx="2">
                  <c:v>0.27800000000000002</c:v>
                </c:pt>
                <c:pt idx="3">
                  <c:v>0.41699999999999998</c:v>
                </c:pt>
                <c:pt idx="4">
                  <c:v>0.104</c:v>
                </c:pt>
              </c:numCache>
            </c:numRef>
          </c:val>
          <c:extLst xmlns:c16r2="http://schemas.microsoft.com/office/drawing/2015/06/chart">
            <c:ext xmlns:c16="http://schemas.microsoft.com/office/drawing/2014/chart" uri="{C3380CC4-5D6E-409C-BE32-E72D297353CC}">
              <c16:uniqueId val="{00000006-55C8-426D-974D-873359ACB307}"/>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Sheet1!$C$2:$C$6</c:f>
              <c:numCache>
                <c:formatCode>#,##0%</c:formatCode>
                <c:ptCount val="5"/>
                <c:pt idx="0">
                  <c:v>6.5000000000000002E-2</c:v>
                </c:pt>
                <c:pt idx="1">
                  <c:v>0.13</c:v>
                </c:pt>
                <c:pt idx="2">
                  <c:v>0.28299999999999997</c:v>
                </c:pt>
                <c:pt idx="3">
                  <c:v>0.34799999999999998</c:v>
                </c:pt>
                <c:pt idx="4">
                  <c:v>0.17399999999999999</c:v>
                </c:pt>
              </c:numCache>
            </c:numRef>
          </c:val>
          <c:extLst xmlns:c16r2="http://schemas.microsoft.com/office/drawing/2015/06/chart">
            <c:ext xmlns:c16="http://schemas.microsoft.com/office/drawing/2014/chart" uri="{C3380CC4-5D6E-409C-BE32-E72D297353CC}">
              <c16:uniqueId val="{00000007-55C8-426D-974D-873359ACB307}"/>
            </c:ext>
          </c:extLst>
        </c:ser>
        <c:dLbls>
          <c:showLegendKey val="0"/>
          <c:showVal val="0"/>
          <c:showCatName val="0"/>
          <c:showSerName val="0"/>
          <c:showPercent val="0"/>
          <c:showBubbleSize val="0"/>
        </c:dLbls>
        <c:gapWidth val="100"/>
        <c:axId val="167037568"/>
        <c:axId val="162337152"/>
      </c:barChart>
      <c:catAx>
        <c:axId val="167037568"/>
        <c:scaling>
          <c:orientation val="minMax"/>
        </c:scaling>
        <c:delete val="0"/>
        <c:axPos val="b"/>
        <c:numFmt formatCode="General" sourceLinked="0"/>
        <c:majorTickMark val="out"/>
        <c:minorTickMark val="none"/>
        <c:tickLblPos val="nextTo"/>
        <c:txPr>
          <a:bodyPr/>
          <a:lstStyle/>
          <a:p>
            <a:pPr>
              <a:defRPr sz="1100"/>
            </a:pPr>
            <a:endParaRPr lang="en-US"/>
          </a:p>
        </c:txPr>
        <c:crossAx val="162337152"/>
        <c:crosses val="autoZero"/>
        <c:auto val="1"/>
        <c:lblAlgn val="ctr"/>
        <c:lblOffset val="100"/>
        <c:noMultiLvlLbl val="0"/>
      </c:catAx>
      <c:valAx>
        <c:axId val="162337152"/>
        <c:scaling>
          <c:orientation val="minMax"/>
        </c:scaling>
        <c:delete val="1"/>
        <c:axPos val="l"/>
        <c:numFmt formatCode="#,##0%" sourceLinked="1"/>
        <c:majorTickMark val="out"/>
        <c:minorTickMark val="none"/>
        <c:tickLblPos val="nextTo"/>
        <c:crossAx val="167037568"/>
        <c:crosses val="autoZero"/>
        <c:crossBetween val="between"/>
      </c:valAx>
      <c:spPr>
        <a:noFill/>
        <a:ln w="25400">
          <a:noFill/>
        </a:ln>
      </c:spPr>
    </c:plotArea>
    <c:legend>
      <c:legendPos val="b"/>
      <c:layout>
        <c:manualLayout>
          <c:xMode val="edge"/>
          <c:yMode val="edge"/>
          <c:x val="0.39879068718276728"/>
          <c:y val="0.91050837727481382"/>
          <c:w val="0.20241862563446533"/>
          <c:h val="8.9491622725186168E-2"/>
        </c:manualLayout>
      </c:layout>
      <c:overlay val="0"/>
      <c:txPr>
        <a:bodyPr/>
        <a:lstStyle/>
        <a:p>
          <a:pPr>
            <a:defRPr sz="11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1599-49CF-B3A1-DE7B13CD5E6D}"/>
              </c:ext>
            </c:extLst>
          </c:dPt>
          <c:dPt>
            <c:idx val="1"/>
            <c:invertIfNegative val="0"/>
            <c:bubble3D val="0"/>
            <c:extLst xmlns:c16r2="http://schemas.microsoft.com/office/drawing/2015/06/chart">
              <c:ext xmlns:c16="http://schemas.microsoft.com/office/drawing/2014/chart" uri="{C3380CC4-5D6E-409C-BE32-E72D297353CC}">
                <c16:uniqueId val="{00000001-1599-49CF-B3A1-DE7B13CD5E6D}"/>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Sheet1!$B$2:$B$3</c:f>
              <c:numCache>
                <c:formatCode>0%</c:formatCode>
                <c:ptCount val="2"/>
                <c:pt idx="0">
                  <c:v>0.2</c:v>
                </c:pt>
                <c:pt idx="1">
                  <c:v>0.52200000000000002</c:v>
                </c:pt>
              </c:numCache>
            </c:numRef>
          </c:val>
          <c:extLst xmlns:c16r2="http://schemas.microsoft.com/office/drawing/2015/06/chart">
            <c:ext xmlns:c16="http://schemas.microsoft.com/office/drawing/2014/chart" uri="{C3380CC4-5D6E-409C-BE32-E72D297353CC}">
              <c16:uniqueId val="{00000006-1599-49CF-B3A1-DE7B13CD5E6D}"/>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Sheet1!$C$2:$C$3</c:f>
              <c:numCache>
                <c:formatCode>0%</c:formatCode>
                <c:ptCount val="2"/>
                <c:pt idx="0">
                  <c:v>0.19600000000000001</c:v>
                </c:pt>
                <c:pt idx="1">
                  <c:v>0.52200000000000002</c:v>
                </c:pt>
              </c:numCache>
            </c:numRef>
          </c:val>
          <c:extLst xmlns:c16r2="http://schemas.microsoft.com/office/drawing/2015/06/chart">
            <c:ext xmlns:c16="http://schemas.microsoft.com/office/drawing/2014/chart" uri="{C3380CC4-5D6E-409C-BE32-E72D297353CC}">
              <c16:uniqueId val="{00000007-1599-49CF-B3A1-DE7B13CD5E6D}"/>
            </c:ext>
          </c:extLst>
        </c:ser>
        <c:dLbls>
          <c:showLegendKey val="0"/>
          <c:showVal val="0"/>
          <c:showCatName val="0"/>
          <c:showSerName val="0"/>
          <c:showPercent val="0"/>
          <c:showBubbleSize val="0"/>
        </c:dLbls>
        <c:gapWidth val="100"/>
        <c:axId val="166798464"/>
        <c:axId val="166800000"/>
      </c:barChart>
      <c:catAx>
        <c:axId val="166798464"/>
        <c:scaling>
          <c:orientation val="minMax"/>
        </c:scaling>
        <c:delete val="0"/>
        <c:axPos val="b"/>
        <c:numFmt formatCode="General" sourceLinked="0"/>
        <c:majorTickMark val="out"/>
        <c:minorTickMark val="none"/>
        <c:tickLblPos val="nextTo"/>
        <c:txPr>
          <a:bodyPr/>
          <a:lstStyle/>
          <a:p>
            <a:pPr>
              <a:defRPr sz="1100" baseline="0"/>
            </a:pPr>
            <a:endParaRPr lang="en-US"/>
          </a:p>
        </c:txPr>
        <c:crossAx val="166800000"/>
        <c:crosses val="autoZero"/>
        <c:auto val="1"/>
        <c:lblAlgn val="ctr"/>
        <c:lblOffset val="100"/>
        <c:noMultiLvlLbl val="0"/>
      </c:catAx>
      <c:valAx>
        <c:axId val="166800000"/>
        <c:scaling>
          <c:orientation val="minMax"/>
        </c:scaling>
        <c:delete val="1"/>
        <c:axPos val="l"/>
        <c:numFmt formatCode="0%" sourceLinked="1"/>
        <c:majorTickMark val="out"/>
        <c:minorTickMark val="none"/>
        <c:tickLblPos val="nextTo"/>
        <c:crossAx val="1667984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2010</c:v>
                </c:pt>
              </c:strCache>
            </c:strRef>
          </c:tx>
          <c:spPr>
            <a:solidFill>
              <a:schemeClr val="accent6"/>
            </a:solidFill>
            <a:ln>
              <a:noFill/>
            </a:ln>
          </c:spPr>
          <c:dPt>
            <c:idx val="0"/>
            <c:bubble3D val="0"/>
            <c:spPr>
              <a:solidFill>
                <a:schemeClr val="accent2"/>
              </a:solidFill>
              <a:ln>
                <a:noFill/>
              </a:ln>
            </c:spPr>
            <c:extLst xmlns:c16r2="http://schemas.microsoft.com/office/drawing/2015/06/chart">
              <c:ext xmlns:c16="http://schemas.microsoft.com/office/drawing/2014/chart" uri="{C3380CC4-5D6E-409C-BE32-E72D297353CC}">
                <c16:uniqueId val="{00000001-3E60-4FDD-A831-01201EDCF955}"/>
              </c:ext>
            </c:extLst>
          </c:dPt>
          <c:dPt>
            <c:idx val="1"/>
            <c:bubble3D val="0"/>
            <c:spPr>
              <a:solidFill>
                <a:schemeClr val="bg1">
                  <a:lumMod val="85000"/>
                </a:schemeClr>
              </a:solidFill>
              <a:ln>
                <a:noFill/>
              </a:ln>
            </c:spPr>
            <c:extLst xmlns:c16r2="http://schemas.microsoft.com/office/drawing/2015/06/chart">
              <c:ext xmlns:c16="http://schemas.microsoft.com/office/drawing/2014/chart" uri="{C3380CC4-5D6E-409C-BE32-E72D297353CC}">
                <c16:uniqueId val="{00000003-3E60-4FDD-A831-01201EDCF955}"/>
              </c:ext>
            </c:extLst>
          </c:dPt>
          <c:dLbls>
            <c:delete val="1"/>
          </c:dLbls>
          <c:cat>
            <c:numRef>
              <c:f>Sheet1!$A$2:$A$3</c:f>
              <c:numCache>
                <c:formatCode>General</c:formatCode>
                <c:ptCount val="2"/>
              </c:numCache>
            </c:numRef>
          </c:cat>
          <c:val>
            <c:numRef>
              <c:f>Sheet1!$B$2:$B$3</c:f>
              <c:numCache>
                <c:formatCode>0%</c:formatCode>
                <c:ptCount val="2"/>
                <c:pt idx="0">
                  <c:v>4.2999999999999997E-2</c:v>
                </c:pt>
                <c:pt idx="1">
                  <c:v>0.95699999999999996</c:v>
                </c:pt>
              </c:numCache>
            </c:numRef>
          </c:val>
          <c:extLst xmlns:c16r2="http://schemas.microsoft.com/office/drawing/2015/06/chart">
            <c:ext xmlns:c16="http://schemas.microsoft.com/office/drawing/2014/chart" uri="{C3380CC4-5D6E-409C-BE32-E72D297353CC}">
              <c16:uniqueId val="{00000006-3E60-4FDD-A831-01201EDCF955}"/>
            </c:ext>
          </c:extLst>
        </c:ser>
        <c:ser>
          <c:idx val="1"/>
          <c:order val="1"/>
          <c:tx>
            <c:strRef>
              <c:f>Sheet1!$C$1</c:f>
              <c:strCache>
                <c:ptCount val="1"/>
                <c:pt idx="0">
                  <c:v>2016</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8-3E60-4FDD-A831-01201EDCF955}"/>
              </c:ext>
            </c:extLst>
          </c:dPt>
          <c:dPt>
            <c:idx val="1"/>
            <c:bubble3D val="0"/>
            <c:spPr>
              <a:solidFill>
                <a:schemeClr val="bg1">
                  <a:lumMod val="85000"/>
                </a:schemeClr>
              </a:solidFill>
            </c:spPr>
            <c:extLst xmlns:c16r2="http://schemas.microsoft.com/office/drawing/2015/06/chart">
              <c:ext xmlns:c16="http://schemas.microsoft.com/office/drawing/2014/chart" uri="{C3380CC4-5D6E-409C-BE32-E72D297353CC}">
                <c16:uniqueId val="{0000000A-3E60-4FDD-A831-01201EDCF955}"/>
              </c:ext>
            </c:extLst>
          </c:dPt>
          <c:dLbls>
            <c:delete val="1"/>
          </c:dLbls>
          <c:cat>
            <c:numRef>
              <c:f>Sheet1!$A$2:$A$3</c:f>
              <c:numCache>
                <c:formatCode>General</c:formatCode>
                <c:ptCount val="2"/>
              </c:numCache>
            </c:numRef>
          </c:cat>
          <c:val>
            <c:numRef>
              <c:f>Sheet1!$C$2:$C$3</c:f>
              <c:numCache>
                <c:formatCode>0%</c:formatCode>
                <c:ptCount val="2"/>
                <c:pt idx="0">
                  <c:v>2.1000000000000001E-2</c:v>
                </c:pt>
                <c:pt idx="1">
                  <c:v>0.97899999999999998</c:v>
                </c:pt>
              </c:numCache>
            </c:numRef>
          </c:val>
          <c:extLst xmlns:c16r2="http://schemas.microsoft.com/office/drawing/2015/06/chart">
            <c:ext xmlns:c16="http://schemas.microsoft.com/office/drawing/2014/chart" uri="{C3380CC4-5D6E-409C-BE32-E72D297353CC}">
              <c16:uniqueId val="{0000000D-3E60-4FDD-A831-01201EDCF955}"/>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847057114366413"/>
          <c:y val="0"/>
          <c:w val="0.45607697903141853"/>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Unaprijed zakazan termin</c:v>
                </c:pt>
                <c:pt idx="1">
                  <c:v>Bez unaprijed zakazanog termina</c:v>
                </c:pt>
                <c:pt idx="2">
                  <c:v>NZ/BO</c:v>
                </c:pt>
              </c:strCache>
            </c:strRef>
          </c:cat>
          <c:val>
            <c:numRef>
              <c:f>Sheet1!$B$2:$B$4</c:f>
              <c:numCache>
                <c:formatCode>0%</c:formatCode>
                <c:ptCount val="3"/>
                <c:pt idx="0">
                  <c:v>0.82</c:v>
                </c:pt>
                <c:pt idx="1">
                  <c:v>0.18</c:v>
                </c:pt>
                <c:pt idx="2">
                  <c:v>0</c:v>
                </c:pt>
              </c:numCache>
            </c:numRef>
          </c:val>
          <c:extLst xmlns:c16r2="http://schemas.microsoft.com/office/drawing/2015/06/chart">
            <c:ext xmlns:c16="http://schemas.microsoft.com/office/drawing/2014/chart" uri="{C3380CC4-5D6E-409C-BE32-E72D297353CC}">
              <c16:uniqueId val="{00000000-F452-422D-96A5-2BF60861F1D6}"/>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Unaprijed zakazan termin</c:v>
                </c:pt>
                <c:pt idx="1">
                  <c:v>Bez unaprijed zakazanog termina</c:v>
                </c:pt>
                <c:pt idx="2">
                  <c:v>NZ/BO</c:v>
                </c:pt>
              </c:strCache>
            </c:strRef>
          </c:cat>
          <c:val>
            <c:numRef>
              <c:f>Sheet1!$C$2:$C$4</c:f>
              <c:numCache>
                <c:formatCode>0%</c:formatCode>
                <c:ptCount val="3"/>
                <c:pt idx="0">
                  <c:v>0.84</c:v>
                </c:pt>
                <c:pt idx="1">
                  <c:v>0.14000000000000001</c:v>
                </c:pt>
                <c:pt idx="2">
                  <c:v>0.02</c:v>
                </c:pt>
              </c:numCache>
            </c:numRef>
          </c:val>
          <c:extLst xmlns:c16r2="http://schemas.microsoft.com/office/drawing/2015/06/chart">
            <c:ext xmlns:c16="http://schemas.microsoft.com/office/drawing/2014/chart" uri="{C3380CC4-5D6E-409C-BE32-E72D297353CC}">
              <c16:uniqueId val="{00000001-F452-422D-96A5-2BF60861F1D6}"/>
            </c:ext>
          </c:extLst>
        </c:ser>
        <c:dLbls>
          <c:showLegendKey val="0"/>
          <c:showVal val="0"/>
          <c:showCatName val="0"/>
          <c:showSerName val="0"/>
          <c:showPercent val="0"/>
          <c:showBubbleSize val="0"/>
        </c:dLbls>
        <c:gapWidth val="42"/>
        <c:axId val="167717120"/>
        <c:axId val="167735296"/>
      </c:barChart>
      <c:catAx>
        <c:axId val="167717120"/>
        <c:scaling>
          <c:orientation val="maxMin"/>
        </c:scaling>
        <c:delete val="0"/>
        <c:axPos val="l"/>
        <c:numFmt formatCode="General" sourceLinked="0"/>
        <c:majorTickMark val="out"/>
        <c:minorTickMark val="none"/>
        <c:tickLblPos val="nextTo"/>
        <c:crossAx val="167735296"/>
        <c:crosses val="autoZero"/>
        <c:auto val="1"/>
        <c:lblAlgn val="ctr"/>
        <c:lblOffset val="100"/>
        <c:noMultiLvlLbl val="0"/>
      </c:catAx>
      <c:valAx>
        <c:axId val="167735296"/>
        <c:scaling>
          <c:orientation val="minMax"/>
        </c:scaling>
        <c:delete val="1"/>
        <c:axPos val="b"/>
        <c:numFmt formatCode="0%" sourceLinked="1"/>
        <c:majorTickMark val="out"/>
        <c:minorTickMark val="none"/>
        <c:tickLblPos val="nextTo"/>
        <c:crossAx val="16771712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4602449811745622"/>
          <c:h val="0.84305996048642062"/>
        </c:manualLayout>
      </c:layout>
      <c:barChart>
        <c:barDir val="bar"/>
        <c:grouping val="percentStacked"/>
        <c:varyColors val="0"/>
        <c:ser>
          <c:idx val="0"/>
          <c:order val="0"/>
          <c:tx>
            <c:strRef>
              <c:f>Sheet1!$C$1</c:f>
              <c:strCache>
                <c:ptCount val="1"/>
                <c:pt idx="0">
                  <c:v>Promjena na bolje</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Sheet1!$C$2:$C$9</c:f>
              <c:numCache>
                <c:formatCode>###0%</c:formatCode>
                <c:ptCount val="8"/>
                <c:pt idx="0">
                  <c:v>0.35199999999999998</c:v>
                </c:pt>
                <c:pt idx="1">
                  <c:v>0.24</c:v>
                </c:pt>
                <c:pt idx="3">
                  <c:v>0.219</c:v>
                </c:pt>
                <c:pt idx="4">
                  <c:v>0.218</c:v>
                </c:pt>
                <c:pt idx="6">
                  <c:v>0.22700000000000001</c:v>
                </c:pt>
                <c:pt idx="7">
                  <c:v>0.20100000000000001</c:v>
                </c:pt>
              </c:numCache>
            </c:numRef>
          </c:val>
          <c:extLst xmlns:c16r2="http://schemas.microsoft.com/office/drawing/2015/06/chart">
            <c:ext xmlns:c16="http://schemas.microsoft.com/office/drawing/2014/chart" uri="{C3380CC4-5D6E-409C-BE32-E72D297353CC}">
              <c16:uniqueId val="{00000000-B8B7-426C-9391-99B21E6BF944}"/>
            </c:ext>
          </c:extLst>
        </c:ser>
        <c:ser>
          <c:idx val="1"/>
          <c:order val="1"/>
          <c:tx>
            <c:strRef>
              <c:f>Sheet1!$D$1</c:f>
              <c:strCache>
                <c:ptCount val="1"/>
                <c:pt idx="0">
                  <c:v>Ostaje isto</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Sheet1!$D$2:$D$9</c:f>
              <c:numCache>
                <c:formatCode>###0%</c:formatCode>
                <c:ptCount val="8"/>
                <c:pt idx="0">
                  <c:v>0.46200000000000002</c:v>
                </c:pt>
                <c:pt idx="1">
                  <c:v>0.50800000000000001</c:v>
                </c:pt>
                <c:pt idx="3">
                  <c:v>0.47399999999999998</c:v>
                </c:pt>
                <c:pt idx="4">
                  <c:v>0.49199999999999999</c:v>
                </c:pt>
                <c:pt idx="6">
                  <c:v>0.53</c:v>
                </c:pt>
                <c:pt idx="7">
                  <c:v>0.54200000000000004</c:v>
                </c:pt>
              </c:numCache>
            </c:numRef>
          </c:val>
          <c:extLst xmlns:c16r2="http://schemas.microsoft.com/office/drawing/2015/06/chart">
            <c:ext xmlns:c16="http://schemas.microsoft.com/office/drawing/2014/chart" uri="{C3380CC4-5D6E-409C-BE32-E72D297353CC}">
              <c16:uniqueId val="{00000001-B8B7-426C-9391-99B21E6BF944}"/>
            </c:ext>
          </c:extLst>
        </c:ser>
        <c:ser>
          <c:idx val="2"/>
          <c:order val="2"/>
          <c:tx>
            <c:strRef>
              <c:f>Sheet1!$E$1</c:f>
              <c:strCache>
                <c:ptCount val="1"/>
                <c:pt idx="0">
                  <c:v>Promjena na gore</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Sheet1!$E$2:$E$9</c:f>
              <c:numCache>
                <c:formatCode>###0%</c:formatCode>
                <c:ptCount val="8"/>
                <c:pt idx="0">
                  <c:v>0.113</c:v>
                </c:pt>
                <c:pt idx="1">
                  <c:v>0.20699999999999999</c:v>
                </c:pt>
                <c:pt idx="3">
                  <c:v>0.186</c:v>
                </c:pt>
                <c:pt idx="4">
                  <c:v>0.20100000000000001</c:v>
                </c:pt>
                <c:pt idx="6">
                  <c:v>0.11700000000000001</c:v>
                </c:pt>
                <c:pt idx="7">
                  <c:v>0.19600000000000001</c:v>
                </c:pt>
              </c:numCache>
            </c:numRef>
          </c:val>
          <c:extLst xmlns:c16r2="http://schemas.microsoft.com/office/drawing/2015/06/chart">
            <c:ext xmlns:c16="http://schemas.microsoft.com/office/drawing/2014/chart" uri="{C3380CC4-5D6E-409C-BE32-E72D297353CC}">
              <c16:uniqueId val="{00000002-B8B7-426C-9391-99B21E6BF944}"/>
            </c:ext>
          </c:extLst>
        </c:ser>
        <c:ser>
          <c:idx val="3"/>
          <c:order val="3"/>
          <c:tx>
            <c:strRef>
              <c:f>Sheet1!$F$1</c:f>
              <c:strCache>
                <c:ptCount val="1"/>
                <c:pt idx="0">
                  <c:v>Ne zna</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Sheet1!$F$2:$F$9</c:f>
              <c:numCache>
                <c:formatCode>###0%</c:formatCode>
                <c:ptCount val="8"/>
                <c:pt idx="0">
                  <c:v>7.2999999999999995E-2</c:v>
                </c:pt>
                <c:pt idx="1">
                  <c:v>4.4999999999999998E-2</c:v>
                </c:pt>
                <c:pt idx="3">
                  <c:v>0.121</c:v>
                </c:pt>
                <c:pt idx="4">
                  <c:v>8.8999999999999996E-2</c:v>
                </c:pt>
                <c:pt idx="6">
                  <c:v>0.126</c:v>
                </c:pt>
                <c:pt idx="7">
                  <c:v>6.0999999999999999E-2</c:v>
                </c:pt>
              </c:numCache>
            </c:numRef>
          </c:val>
          <c:extLst xmlns:c16r2="http://schemas.microsoft.com/office/drawing/2015/06/chart">
            <c:ext xmlns:c16="http://schemas.microsoft.com/office/drawing/2014/chart" uri="{C3380CC4-5D6E-409C-BE32-E72D297353CC}">
              <c16:uniqueId val="{00000003-B8B7-426C-9391-99B21E6BF944}"/>
            </c:ext>
          </c:extLst>
        </c:ser>
        <c:dLbls>
          <c:showLegendKey val="0"/>
          <c:showVal val="0"/>
          <c:showCatName val="0"/>
          <c:showSerName val="0"/>
          <c:showPercent val="0"/>
          <c:showBubbleSize val="0"/>
        </c:dLbls>
        <c:gapWidth val="15"/>
        <c:overlap val="100"/>
        <c:axId val="146204160"/>
        <c:axId val="146205696"/>
      </c:barChart>
      <c:catAx>
        <c:axId val="146204160"/>
        <c:scaling>
          <c:orientation val="maxMin"/>
        </c:scaling>
        <c:delete val="0"/>
        <c:axPos val="l"/>
        <c:numFmt formatCode="General" sourceLinked="1"/>
        <c:majorTickMark val="out"/>
        <c:minorTickMark val="none"/>
        <c:tickLblPos val="nextTo"/>
        <c:txPr>
          <a:bodyPr/>
          <a:lstStyle/>
          <a:p>
            <a:pPr>
              <a:defRPr sz="1200">
                <a:solidFill>
                  <a:schemeClr val="tx1"/>
                </a:solidFill>
              </a:defRPr>
            </a:pPr>
            <a:endParaRPr lang="en-US"/>
          </a:p>
        </c:txPr>
        <c:crossAx val="146205696"/>
        <c:crosses val="autoZero"/>
        <c:auto val="1"/>
        <c:lblAlgn val="ctr"/>
        <c:lblOffset val="100"/>
        <c:tickLblSkip val="1"/>
        <c:noMultiLvlLbl val="0"/>
      </c:catAx>
      <c:valAx>
        <c:axId val="146205696"/>
        <c:scaling>
          <c:orientation val="minMax"/>
        </c:scaling>
        <c:delete val="1"/>
        <c:axPos val="b"/>
        <c:numFmt formatCode="0%" sourceLinked="1"/>
        <c:majorTickMark val="out"/>
        <c:minorTickMark val="none"/>
        <c:tickLblPos val="nextTo"/>
        <c:crossAx val="146204160"/>
        <c:crosses val="max"/>
        <c:crossBetween val="between"/>
      </c:valAx>
      <c:spPr>
        <a:ln cmpd="dbl"/>
      </c:spPr>
    </c:plotArea>
    <c:legend>
      <c:legendPos val="b"/>
      <c:layout>
        <c:manualLayout>
          <c:xMode val="edge"/>
          <c:yMode val="edge"/>
          <c:x val="9.8515922892067023E-2"/>
          <c:y val="0.89855258978048336"/>
          <c:w val="0.60830403703201896"/>
          <c:h val="7.8481256061768701E-2"/>
        </c:manualLayout>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209954314490439"/>
          <c:y val="4.5204309703579165E-2"/>
          <c:w val="0.45285701137814871"/>
          <c:h val="0.9323613007223671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Točno na vrijeme</c:v>
                </c:pt>
                <c:pt idx="1">
                  <c:v>Kašnjenje kraće od 15 minuta</c:v>
                </c:pt>
                <c:pt idx="2">
                  <c:v>Kašnjenje od 15-30 minuta</c:v>
                </c:pt>
                <c:pt idx="3">
                  <c:v>Kašnjenje od 30-60 minuta</c:v>
                </c:pt>
                <c:pt idx="4">
                  <c:v>Kašnjenje duže od sat vremena</c:v>
                </c:pt>
                <c:pt idx="5">
                  <c:v>NZ\BO</c:v>
                </c:pt>
              </c:strCache>
            </c:strRef>
          </c:cat>
          <c:val>
            <c:numRef>
              <c:f>Sheet1!$B$2:$B$7</c:f>
              <c:numCache>
                <c:formatCode>0%</c:formatCode>
                <c:ptCount val="6"/>
                <c:pt idx="0">
                  <c:v>0.65</c:v>
                </c:pt>
                <c:pt idx="1">
                  <c:v>0.24</c:v>
                </c:pt>
                <c:pt idx="2">
                  <c:v>0.06</c:v>
                </c:pt>
                <c:pt idx="3">
                  <c:v>0.03</c:v>
                </c:pt>
                <c:pt idx="4">
                  <c:v>0.01</c:v>
                </c:pt>
                <c:pt idx="5">
                  <c:v>0.01</c:v>
                </c:pt>
              </c:numCache>
            </c:numRef>
          </c:val>
          <c:extLst xmlns:c16r2="http://schemas.microsoft.com/office/drawing/2015/06/chart">
            <c:ext xmlns:c16="http://schemas.microsoft.com/office/drawing/2014/chart" uri="{C3380CC4-5D6E-409C-BE32-E72D297353CC}">
              <c16:uniqueId val="{00000000-795D-4E04-A60B-F0638B6BEDA1}"/>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Točno na vrijeme</c:v>
                </c:pt>
                <c:pt idx="1">
                  <c:v>Kašnjenje kraće od 15 minuta</c:v>
                </c:pt>
                <c:pt idx="2">
                  <c:v>Kašnjenje od 15-30 minuta</c:v>
                </c:pt>
                <c:pt idx="3">
                  <c:v>Kašnjenje od 30-60 minuta</c:v>
                </c:pt>
                <c:pt idx="4">
                  <c:v>Kašnjenje duže od sat vremena</c:v>
                </c:pt>
                <c:pt idx="5">
                  <c:v>NZ\BO</c:v>
                </c:pt>
              </c:strCache>
            </c:strRef>
          </c:cat>
          <c:val>
            <c:numRef>
              <c:f>Sheet1!$C$2:$C$7</c:f>
              <c:numCache>
                <c:formatCode>0%</c:formatCode>
                <c:ptCount val="6"/>
                <c:pt idx="0">
                  <c:v>0.76</c:v>
                </c:pt>
                <c:pt idx="1">
                  <c:v>0.17</c:v>
                </c:pt>
                <c:pt idx="2">
                  <c:v>0.02</c:v>
                </c:pt>
                <c:pt idx="3">
                  <c:v>0.01</c:v>
                </c:pt>
                <c:pt idx="4">
                  <c:v>0.02</c:v>
                </c:pt>
                <c:pt idx="5">
                  <c:v>0.02</c:v>
                </c:pt>
              </c:numCache>
            </c:numRef>
          </c:val>
          <c:extLst xmlns:c16r2="http://schemas.microsoft.com/office/drawing/2015/06/chart">
            <c:ext xmlns:c16="http://schemas.microsoft.com/office/drawing/2014/chart" uri="{C3380CC4-5D6E-409C-BE32-E72D297353CC}">
              <c16:uniqueId val="{00000001-795D-4E04-A60B-F0638B6BEDA1}"/>
            </c:ext>
          </c:extLst>
        </c:ser>
        <c:dLbls>
          <c:showLegendKey val="0"/>
          <c:showVal val="0"/>
          <c:showCatName val="0"/>
          <c:showSerName val="0"/>
          <c:showPercent val="0"/>
          <c:showBubbleSize val="0"/>
        </c:dLbls>
        <c:gapWidth val="42"/>
        <c:axId val="167769600"/>
        <c:axId val="167771136"/>
      </c:barChart>
      <c:catAx>
        <c:axId val="167769600"/>
        <c:scaling>
          <c:orientation val="maxMin"/>
        </c:scaling>
        <c:delete val="0"/>
        <c:axPos val="l"/>
        <c:numFmt formatCode="General" sourceLinked="0"/>
        <c:majorTickMark val="out"/>
        <c:minorTickMark val="none"/>
        <c:tickLblPos val="nextTo"/>
        <c:crossAx val="167771136"/>
        <c:crosses val="autoZero"/>
        <c:auto val="1"/>
        <c:lblAlgn val="ctr"/>
        <c:lblOffset val="100"/>
        <c:noMultiLvlLbl val="0"/>
      </c:catAx>
      <c:valAx>
        <c:axId val="167771136"/>
        <c:scaling>
          <c:orientation val="minMax"/>
        </c:scaling>
        <c:delete val="1"/>
        <c:axPos val="b"/>
        <c:numFmt formatCode="0%" sourceLinked="1"/>
        <c:majorTickMark val="out"/>
        <c:minorTickMark val="none"/>
        <c:tickLblPos val="nextTo"/>
        <c:crossAx val="16776960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4.680169624276426E-4"/>
          <c:y val="0.13913737021605732"/>
          <c:w val="0.96218508791380186"/>
          <c:h val="0.6969427393117119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F16C-4B60-86B0-00BF860715B8}"/>
              </c:ext>
            </c:extLst>
          </c:dPt>
          <c:dPt>
            <c:idx val="1"/>
            <c:invertIfNegative val="0"/>
            <c:bubble3D val="0"/>
            <c:extLst xmlns:c16r2="http://schemas.microsoft.com/office/drawing/2015/06/chart">
              <c:ext xmlns:c16="http://schemas.microsoft.com/office/drawing/2014/chart" uri="{C3380CC4-5D6E-409C-BE32-E72D297353CC}">
                <c16:uniqueId val="{00000001-F16C-4B60-86B0-00BF860715B8}"/>
              </c:ext>
            </c:extLst>
          </c:dPt>
          <c:dPt>
            <c:idx val="2"/>
            <c:invertIfNegative val="0"/>
            <c:bubble3D val="0"/>
            <c:extLst xmlns:c16r2="http://schemas.microsoft.com/office/drawing/2015/06/chart">
              <c:ext xmlns:c16="http://schemas.microsoft.com/office/drawing/2014/chart" uri="{C3380CC4-5D6E-409C-BE32-E72D297353CC}">
                <c16:uniqueId val="{00000002-F16C-4B60-86B0-00BF860715B8}"/>
              </c:ext>
            </c:extLst>
          </c:dPt>
          <c:dPt>
            <c:idx val="3"/>
            <c:invertIfNegative val="0"/>
            <c:bubble3D val="0"/>
            <c:extLst xmlns:c16r2="http://schemas.microsoft.com/office/drawing/2015/06/chart">
              <c:ext xmlns:c16="http://schemas.microsoft.com/office/drawing/2014/chart" uri="{C3380CC4-5D6E-409C-BE32-E72D297353CC}">
                <c16:uniqueId val="{00000003-F16C-4B60-86B0-00BF860715B8}"/>
              </c:ext>
            </c:extLst>
          </c:dPt>
          <c:dPt>
            <c:idx val="4"/>
            <c:invertIfNegative val="0"/>
            <c:bubble3D val="0"/>
            <c:extLst xmlns:c16r2="http://schemas.microsoft.com/office/drawing/2015/06/chart">
              <c:ext xmlns:c16="http://schemas.microsoft.com/office/drawing/2014/chart" uri="{C3380CC4-5D6E-409C-BE32-E72D297353CC}">
                <c16:uniqueId val="{00000004-F16C-4B60-86B0-00BF860715B8}"/>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Sheet1!$B$2:$B$6</c:f>
              <c:numCache>
                <c:formatCode>0%</c:formatCode>
                <c:ptCount val="5"/>
                <c:pt idx="0">
                  <c:v>0.03</c:v>
                </c:pt>
                <c:pt idx="1">
                  <c:v>0.09</c:v>
                </c:pt>
                <c:pt idx="2">
                  <c:v>0.28999999999999998</c:v>
                </c:pt>
                <c:pt idx="3">
                  <c:v>0.34</c:v>
                </c:pt>
                <c:pt idx="4">
                  <c:v>0.26</c:v>
                </c:pt>
              </c:numCache>
            </c:numRef>
          </c:val>
          <c:extLst xmlns:c16r2="http://schemas.microsoft.com/office/drawing/2015/06/chart">
            <c:ext xmlns:c16="http://schemas.microsoft.com/office/drawing/2014/chart" uri="{C3380CC4-5D6E-409C-BE32-E72D297353CC}">
              <c16:uniqueId val="{00000006-F16C-4B60-86B0-00BF860715B8}"/>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Sheet1!$C$2:$C$6</c:f>
              <c:numCache>
                <c:formatCode>0%</c:formatCode>
                <c:ptCount val="5"/>
                <c:pt idx="0">
                  <c:v>0.02</c:v>
                </c:pt>
                <c:pt idx="1">
                  <c:v>0.05</c:v>
                </c:pt>
                <c:pt idx="2">
                  <c:v>0.3</c:v>
                </c:pt>
                <c:pt idx="3">
                  <c:v>0.42</c:v>
                </c:pt>
                <c:pt idx="4">
                  <c:v>0.21</c:v>
                </c:pt>
              </c:numCache>
            </c:numRef>
          </c:val>
          <c:extLst xmlns:c16r2="http://schemas.microsoft.com/office/drawing/2015/06/chart">
            <c:ext xmlns:c16="http://schemas.microsoft.com/office/drawing/2014/chart" uri="{C3380CC4-5D6E-409C-BE32-E72D297353CC}">
              <c16:uniqueId val="{00000007-F16C-4B60-86B0-00BF860715B8}"/>
            </c:ext>
          </c:extLst>
        </c:ser>
        <c:dLbls>
          <c:showLegendKey val="0"/>
          <c:showVal val="0"/>
          <c:showCatName val="0"/>
          <c:showSerName val="0"/>
          <c:showPercent val="0"/>
          <c:showBubbleSize val="0"/>
        </c:dLbls>
        <c:gapWidth val="100"/>
        <c:axId val="167198080"/>
        <c:axId val="167199872"/>
      </c:barChart>
      <c:catAx>
        <c:axId val="167198080"/>
        <c:scaling>
          <c:orientation val="minMax"/>
        </c:scaling>
        <c:delete val="0"/>
        <c:axPos val="b"/>
        <c:numFmt formatCode="General" sourceLinked="0"/>
        <c:majorTickMark val="out"/>
        <c:minorTickMark val="none"/>
        <c:tickLblPos val="nextTo"/>
        <c:txPr>
          <a:bodyPr/>
          <a:lstStyle/>
          <a:p>
            <a:pPr>
              <a:defRPr sz="1100"/>
            </a:pPr>
            <a:endParaRPr lang="en-US"/>
          </a:p>
        </c:txPr>
        <c:crossAx val="167199872"/>
        <c:crosses val="autoZero"/>
        <c:auto val="1"/>
        <c:lblAlgn val="ctr"/>
        <c:lblOffset val="100"/>
        <c:noMultiLvlLbl val="0"/>
      </c:catAx>
      <c:valAx>
        <c:axId val="167199872"/>
        <c:scaling>
          <c:orientation val="minMax"/>
        </c:scaling>
        <c:delete val="1"/>
        <c:axPos val="l"/>
        <c:numFmt formatCode="0%" sourceLinked="1"/>
        <c:majorTickMark val="out"/>
        <c:minorTickMark val="none"/>
        <c:tickLblPos val="nextTo"/>
        <c:crossAx val="167198080"/>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430323501787871"/>
          <c:y val="3.2479627284564529E-2"/>
          <c:w val="0.42303072016885762"/>
          <c:h val="0.93909724446120613"/>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 Stručno - kvalitetno osoblje</c:v>
                </c:pt>
                <c:pt idx="1">
                  <c:v> Pozitivni komentari na suce</c:v>
                </c:pt>
                <c:pt idx="2">
                  <c:v> Ljubazno osoblje</c:v>
                </c:pt>
                <c:pt idx="3">
                  <c:v> Lokacija</c:v>
                </c:pt>
                <c:pt idx="4">
                  <c:v> Ažurnost - Brzina rješavanje predmeta</c:v>
                </c:pt>
                <c:pt idx="5">
                  <c:v> Kolegijalnost</c:v>
                </c:pt>
                <c:pt idx="6">
                  <c:v> Pisarnica</c:v>
                </c:pt>
                <c:pt idx="7">
                  <c:v> Dostupnost informacija</c:v>
                </c:pt>
                <c:pt idx="8">
                  <c:v> Komentari na prostor - uređenje</c:v>
                </c:pt>
                <c:pt idx="9">
                  <c:v> Korektan odnos od strane osoblja</c:v>
                </c:pt>
                <c:pt idx="10">
                  <c:v> Učinkovitost</c:v>
                </c:pt>
              </c:strCache>
            </c:strRef>
          </c:cat>
          <c:val>
            <c:numRef>
              <c:f>Sheet1!$B$2:$B$12</c:f>
              <c:numCache>
                <c:formatCode>0%</c:formatCode>
                <c:ptCount val="11"/>
                <c:pt idx="0">
                  <c:v>0.13</c:v>
                </c:pt>
                <c:pt idx="1">
                  <c:v>0.18</c:v>
                </c:pt>
                <c:pt idx="2">
                  <c:v>0.17</c:v>
                </c:pt>
                <c:pt idx="4">
                  <c:v>0.3</c:v>
                </c:pt>
                <c:pt idx="6">
                  <c:v>0.02</c:v>
                </c:pt>
                <c:pt idx="8">
                  <c:v>0.13</c:v>
                </c:pt>
                <c:pt idx="9">
                  <c:v>0.16</c:v>
                </c:pt>
                <c:pt idx="10">
                  <c:v>0.02</c:v>
                </c:pt>
              </c:numCache>
            </c:numRef>
          </c:val>
          <c:extLst xmlns:c16r2="http://schemas.microsoft.com/office/drawing/2015/06/chart">
            <c:ext xmlns:c16="http://schemas.microsoft.com/office/drawing/2014/chart" uri="{C3380CC4-5D6E-409C-BE32-E72D297353CC}">
              <c16:uniqueId val="{00000000-8B1E-4B4B-9377-B5A5727E5C55}"/>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 Stručno - kvalitetno osoblje</c:v>
                </c:pt>
                <c:pt idx="1">
                  <c:v> Pozitivni komentari na suce</c:v>
                </c:pt>
                <c:pt idx="2">
                  <c:v> Ljubazno osoblje</c:v>
                </c:pt>
                <c:pt idx="3">
                  <c:v> Lokacija</c:v>
                </c:pt>
                <c:pt idx="4">
                  <c:v> Ažurnost - Brzina rješavanje predmeta</c:v>
                </c:pt>
                <c:pt idx="5">
                  <c:v> Kolegijalnost</c:v>
                </c:pt>
                <c:pt idx="6">
                  <c:v> Pisarnica</c:v>
                </c:pt>
                <c:pt idx="7">
                  <c:v> Dostupnost informacija</c:v>
                </c:pt>
                <c:pt idx="8">
                  <c:v> Komentari na prostor - uređenje</c:v>
                </c:pt>
                <c:pt idx="9">
                  <c:v> Korektan odnos od strane osoblja</c:v>
                </c:pt>
                <c:pt idx="10">
                  <c:v> Učinkovitost</c:v>
                </c:pt>
              </c:strCache>
            </c:strRef>
          </c:cat>
          <c:val>
            <c:numRef>
              <c:f>Sheet1!$C$2:$C$12</c:f>
              <c:numCache>
                <c:formatCode>0%</c:formatCode>
                <c:ptCount val="11"/>
                <c:pt idx="0">
                  <c:v>0.26</c:v>
                </c:pt>
                <c:pt idx="1">
                  <c:v>0.25</c:v>
                </c:pt>
                <c:pt idx="2">
                  <c:v>0.19</c:v>
                </c:pt>
                <c:pt idx="3">
                  <c:v>0.19</c:v>
                </c:pt>
                <c:pt idx="4">
                  <c:v>0.14000000000000001</c:v>
                </c:pt>
                <c:pt idx="5">
                  <c:v>0.11</c:v>
                </c:pt>
                <c:pt idx="6">
                  <c:v>0.1</c:v>
                </c:pt>
                <c:pt idx="7">
                  <c:v>0.06</c:v>
                </c:pt>
                <c:pt idx="8">
                  <c:v>0.05</c:v>
                </c:pt>
                <c:pt idx="9">
                  <c:v>0.04</c:v>
                </c:pt>
                <c:pt idx="10">
                  <c:v>0.04</c:v>
                </c:pt>
              </c:numCache>
            </c:numRef>
          </c:val>
          <c:extLst xmlns:c16r2="http://schemas.microsoft.com/office/drawing/2015/06/chart">
            <c:ext xmlns:c16="http://schemas.microsoft.com/office/drawing/2014/chart" uri="{C3380CC4-5D6E-409C-BE32-E72D297353CC}">
              <c16:uniqueId val="{00000001-8B1E-4B4B-9377-B5A5727E5C55}"/>
            </c:ext>
          </c:extLst>
        </c:ser>
        <c:dLbls>
          <c:showLegendKey val="0"/>
          <c:showVal val="0"/>
          <c:showCatName val="0"/>
          <c:showSerName val="0"/>
          <c:showPercent val="0"/>
          <c:showBubbleSize val="0"/>
        </c:dLbls>
        <c:gapWidth val="42"/>
        <c:axId val="168028416"/>
        <c:axId val="167907328"/>
      </c:barChart>
      <c:catAx>
        <c:axId val="168028416"/>
        <c:scaling>
          <c:orientation val="maxMin"/>
        </c:scaling>
        <c:delete val="0"/>
        <c:axPos val="l"/>
        <c:numFmt formatCode="General" sourceLinked="0"/>
        <c:majorTickMark val="out"/>
        <c:minorTickMark val="none"/>
        <c:tickLblPos val="nextTo"/>
        <c:txPr>
          <a:bodyPr/>
          <a:lstStyle/>
          <a:p>
            <a:pPr>
              <a:defRPr sz="1000"/>
            </a:pPr>
            <a:endParaRPr lang="en-US"/>
          </a:p>
        </c:txPr>
        <c:crossAx val="167907328"/>
        <c:crosses val="autoZero"/>
        <c:auto val="1"/>
        <c:lblAlgn val="ctr"/>
        <c:lblOffset val="100"/>
        <c:noMultiLvlLbl val="0"/>
      </c:catAx>
      <c:valAx>
        <c:axId val="167907328"/>
        <c:scaling>
          <c:orientation val="minMax"/>
        </c:scaling>
        <c:delete val="1"/>
        <c:axPos val="b"/>
        <c:numFmt formatCode="0%" sourceLinked="1"/>
        <c:majorTickMark val="out"/>
        <c:minorTickMark val="none"/>
        <c:tickLblPos val="nextTo"/>
        <c:crossAx val="16802841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227861645577207"/>
          <c:y val="0"/>
          <c:w val="0.35970653443758388"/>
          <c:h val="0.93909724446120613"/>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Brzina, razmak između ročišta</c:v>
                </c:pt>
                <c:pt idx="1">
                  <c:v>Prostor, uvjeti rada, opremljenost</c:v>
                </c:pt>
                <c:pt idx="2">
                  <c:v>Lokacija, slaba povezanost</c:v>
                </c:pt>
                <c:pt idx="3">
                  <c:v>Povećati disciplinu stranaka</c:v>
                </c:pt>
                <c:pt idx="4">
                  <c:v>Suci (loši, neefikasni…)</c:v>
                </c:pt>
                <c:pt idx="5">
                  <c:v>Ništa, sve je u redu</c:v>
                </c:pt>
                <c:pt idx="6">
                  <c:v>Nedostatak socijalne osjetljivosti suda</c:v>
                </c:pt>
                <c:pt idx="7">
                  <c:v>Edukacija sudaca, stručnost</c:v>
                </c:pt>
                <c:pt idx="8">
                  <c:v>Organizacija rada</c:v>
                </c:pt>
                <c:pt idx="9">
                  <c:v>Odnos sudskog osoblja ( sudac - odvjetnik )</c:v>
                </c:pt>
                <c:pt idx="10">
                  <c:v>Informatizacija</c:v>
                </c:pt>
                <c:pt idx="11">
                  <c:v>Službenici, ljubaznost službenika</c:v>
                </c:pt>
              </c:strCache>
            </c:strRef>
          </c:cat>
          <c:val>
            <c:numRef>
              <c:f>Sheet1!$B$2:$B$13</c:f>
              <c:numCache>
                <c:formatCode>0%</c:formatCode>
                <c:ptCount val="12"/>
                <c:pt idx="0">
                  <c:v>0.27</c:v>
                </c:pt>
                <c:pt idx="1">
                  <c:v>0.14000000000000001</c:v>
                </c:pt>
                <c:pt idx="2">
                  <c:v>0.04</c:v>
                </c:pt>
                <c:pt idx="4">
                  <c:v>0.08</c:v>
                </c:pt>
                <c:pt idx="5">
                  <c:v>0.08</c:v>
                </c:pt>
                <c:pt idx="6">
                  <c:v>0.02</c:v>
                </c:pt>
                <c:pt idx="7">
                  <c:v>0.18</c:v>
                </c:pt>
                <c:pt idx="8">
                  <c:v>0.11</c:v>
                </c:pt>
                <c:pt idx="9">
                  <c:v>0.04</c:v>
                </c:pt>
                <c:pt idx="11">
                  <c:v>0.04</c:v>
                </c:pt>
              </c:numCache>
            </c:numRef>
          </c:val>
          <c:extLst xmlns:c16r2="http://schemas.microsoft.com/office/drawing/2015/06/chart">
            <c:ext xmlns:c16="http://schemas.microsoft.com/office/drawing/2014/chart" uri="{C3380CC4-5D6E-409C-BE32-E72D297353CC}">
              <c16:uniqueId val="{00000000-AA62-4202-ACDE-86A5CAB2E70A}"/>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Brzina, razmak između ročišta</c:v>
                </c:pt>
                <c:pt idx="1">
                  <c:v>Prostor, uvjeti rada, opremljenost</c:v>
                </c:pt>
                <c:pt idx="2">
                  <c:v>Lokacija, slaba povezanost</c:v>
                </c:pt>
                <c:pt idx="3">
                  <c:v>Povećati disciplinu stranaka</c:v>
                </c:pt>
                <c:pt idx="4">
                  <c:v>Suci (loši, neefikasni…)</c:v>
                </c:pt>
                <c:pt idx="5">
                  <c:v>Ništa, sve je u redu</c:v>
                </c:pt>
                <c:pt idx="6">
                  <c:v>Nedostatak socijalne osjetljivosti suda</c:v>
                </c:pt>
                <c:pt idx="7">
                  <c:v>Edukacija sudaca, stručnost</c:v>
                </c:pt>
                <c:pt idx="8">
                  <c:v>Organizacija rada</c:v>
                </c:pt>
                <c:pt idx="9">
                  <c:v>Odnos sudskog osoblja ( sudac - odvjetnik )</c:v>
                </c:pt>
                <c:pt idx="10">
                  <c:v>Informatizacija</c:v>
                </c:pt>
                <c:pt idx="11">
                  <c:v>Službenici, ljubaznost službenika</c:v>
                </c:pt>
              </c:strCache>
            </c:strRef>
          </c:cat>
          <c:val>
            <c:numRef>
              <c:f>Sheet1!$C$2:$C$13</c:f>
              <c:numCache>
                <c:formatCode>0%</c:formatCode>
                <c:ptCount val="12"/>
                <c:pt idx="0">
                  <c:v>0.25</c:v>
                </c:pt>
                <c:pt idx="1">
                  <c:v>0.24</c:v>
                </c:pt>
                <c:pt idx="2">
                  <c:v>0.22</c:v>
                </c:pt>
                <c:pt idx="3">
                  <c:v>0.11</c:v>
                </c:pt>
                <c:pt idx="4">
                  <c:v>0.08</c:v>
                </c:pt>
                <c:pt idx="5">
                  <c:v>0.05</c:v>
                </c:pt>
                <c:pt idx="6">
                  <c:v>0.05</c:v>
                </c:pt>
                <c:pt idx="7">
                  <c:v>0.04</c:v>
                </c:pt>
                <c:pt idx="8">
                  <c:v>0.04</c:v>
                </c:pt>
                <c:pt idx="9">
                  <c:v>0.04</c:v>
                </c:pt>
                <c:pt idx="10">
                  <c:v>0.04</c:v>
                </c:pt>
                <c:pt idx="11">
                  <c:v>0.03</c:v>
                </c:pt>
              </c:numCache>
            </c:numRef>
          </c:val>
          <c:extLst xmlns:c16r2="http://schemas.microsoft.com/office/drawing/2015/06/chart">
            <c:ext xmlns:c16="http://schemas.microsoft.com/office/drawing/2014/chart" uri="{C3380CC4-5D6E-409C-BE32-E72D297353CC}">
              <c16:uniqueId val="{00000001-AA62-4202-ACDE-86A5CAB2E70A}"/>
            </c:ext>
          </c:extLst>
        </c:ser>
        <c:dLbls>
          <c:showLegendKey val="0"/>
          <c:showVal val="0"/>
          <c:showCatName val="0"/>
          <c:showSerName val="0"/>
          <c:showPercent val="0"/>
          <c:showBubbleSize val="0"/>
        </c:dLbls>
        <c:gapWidth val="42"/>
        <c:axId val="167962112"/>
        <c:axId val="167963648"/>
      </c:barChart>
      <c:catAx>
        <c:axId val="167962112"/>
        <c:scaling>
          <c:orientation val="maxMin"/>
        </c:scaling>
        <c:delete val="0"/>
        <c:axPos val="l"/>
        <c:numFmt formatCode="General" sourceLinked="0"/>
        <c:majorTickMark val="out"/>
        <c:minorTickMark val="none"/>
        <c:tickLblPos val="nextTo"/>
        <c:txPr>
          <a:bodyPr/>
          <a:lstStyle/>
          <a:p>
            <a:pPr>
              <a:defRPr sz="1000"/>
            </a:pPr>
            <a:endParaRPr lang="en-US"/>
          </a:p>
        </c:txPr>
        <c:crossAx val="167963648"/>
        <c:crosses val="autoZero"/>
        <c:auto val="1"/>
        <c:lblAlgn val="ctr"/>
        <c:lblOffset val="100"/>
        <c:noMultiLvlLbl val="0"/>
      </c:catAx>
      <c:valAx>
        <c:axId val="167963648"/>
        <c:scaling>
          <c:orientation val="minMax"/>
        </c:scaling>
        <c:delete val="1"/>
        <c:axPos val="b"/>
        <c:numFmt formatCode="0%" sourceLinked="1"/>
        <c:majorTickMark val="out"/>
        <c:minorTickMark val="none"/>
        <c:tickLblPos val="nextTo"/>
        <c:crossAx val="16796211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7C9D-4995-A340-2BC02CFAF714}"/>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7C9D-4995-A340-2BC02CFAF714}"/>
              </c:ext>
            </c:extLst>
          </c:dPt>
          <c:dLbls>
            <c:delete val="1"/>
          </c:dLbls>
          <c:cat>
            <c:numRef>
              <c:f>Sheet1!$A$2:$A$3</c:f>
              <c:numCache>
                <c:formatCode>General</c:formatCode>
                <c:ptCount val="2"/>
              </c:numCache>
            </c:numRef>
          </c:cat>
          <c:val>
            <c:numRef>
              <c:f>Sheet1!$B$2:$B$3</c:f>
              <c:numCache>
                <c:formatCode>0</c:formatCode>
                <c:ptCount val="2"/>
                <c:pt idx="0">
                  <c:v>26</c:v>
                </c:pt>
                <c:pt idx="1">
                  <c:v>74</c:v>
                </c:pt>
              </c:numCache>
            </c:numRef>
          </c:val>
          <c:extLst xmlns:c16r2="http://schemas.microsoft.com/office/drawing/2015/06/chart">
            <c:ext xmlns:c16="http://schemas.microsoft.com/office/drawing/2014/chart" uri="{C3380CC4-5D6E-409C-BE32-E72D297353CC}">
              <c16:uniqueId val="{00000004-7C9D-4995-A340-2BC02CFAF714}"/>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031243507906977"/>
          <c:y val="1.4388662426516506E-2"/>
          <c:w val="0.49350386460546186"/>
          <c:h val="0.8032129035907258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Parnica</c:v>
                </c:pt>
                <c:pt idx="1">
                  <c:v>Ovrha</c:v>
                </c:pt>
                <c:pt idx="2">
                  <c:v>Registar trgovačkog društva</c:v>
                </c:pt>
                <c:pt idx="3">
                  <c:v>Stečaj</c:v>
                </c:pt>
                <c:pt idx="4">
                  <c:v>Ostalo</c:v>
                </c:pt>
              </c:strCache>
            </c:strRef>
          </c:cat>
          <c:val>
            <c:numRef>
              <c:f>Sheet1!$B$2:$B$6</c:f>
              <c:numCache>
                <c:formatCode>###0%</c:formatCode>
                <c:ptCount val="5"/>
                <c:pt idx="0">
                  <c:v>0.38500000000000001</c:v>
                </c:pt>
                <c:pt idx="1">
                  <c:v>0.36699999999999999</c:v>
                </c:pt>
                <c:pt idx="2">
                  <c:v>0.128</c:v>
                </c:pt>
                <c:pt idx="3">
                  <c:v>6.4000000000000001E-2</c:v>
                </c:pt>
                <c:pt idx="4">
                  <c:v>5.5E-2</c:v>
                </c:pt>
              </c:numCache>
            </c:numRef>
          </c:val>
          <c:extLst xmlns:c16r2="http://schemas.microsoft.com/office/drawing/2015/06/chart">
            <c:ext xmlns:c16="http://schemas.microsoft.com/office/drawing/2014/chart" uri="{C3380CC4-5D6E-409C-BE32-E72D297353CC}">
              <c16:uniqueId val="{00000000-02BC-4E09-860C-27BF7F974A5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50" baseline="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Parnica</c:v>
                </c:pt>
                <c:pt idx="1">
                  <c:v>Ovrha</c:v>
                </c:pt>
                <c:pt idx="2">
                  <c:v>Registar trgovačkog društva</c:v>
                </c:pt>
                <c:pt idx="3">
                  <c:v>Stečaj</c:v>
                </c:pt>
                <c:pt idx="4">
                  <c:v>Ostalo</c:v>
                </c:pt>
              </c:strCache>
            </c:strRef>
          </c:cat>
          <c:val>
            <c:numRef>
              <c:f>Sheet1!$C$2:$C$6</c:f>
              <c:numCache>
                <c:formatCode>###0%</c:formatCode>
                <c:ptCount val="5"/>
                <c:pt idx="0">
                  <c:v>0.54300000000000004</c:v>
                </c:pt>
                <c:pt idx="1">
                  <c:v>0.32600000000000001</c:v>
                </c:pt>
                <c:pt idx="2">
                  <c:v>4.2999999999999997E-2</c:v>
                </c:pt>
                <c:pt idx="3">
                  <c:v>4.2999999999999997E-2</c:v>
                </c:pt>
                <c:pt idx="4">
                  <c:v>4.2999999999999997E-2</c:v>
                </c:pt>
              </c:numCache>
            </c:numRef>
          </c:val>
          <c:extLst xmlns:c16r2="http://schemas.microsoft.com/office/drawing/2015/06/chart">
            <c:ext xmlns:c16="http://schemas.microsoft.com/office/drawing/2014/chart" uri="{C3380CC4-5D6E-409C-BE32-E72D297353CC}">
              <c16:uniqueId val="{00000001-02BC-4E09-860C-27BF7F974A51}"/>
            </c:ext>
          </c:extLst>
        </c:ser>
        <c:dLbls>
          <c:showLegendKey val="0"/>
          <c:showVal val="0"/>
          <c:showCatName val="0"/>
          <c:showSerName val="0"/>
          <c:showPercent val="0"/>
          <c:showBubbleSize val="0"/>
        </c:dLbls>
        <c:gapWidth val="42"/>
        <c:axId val="168090624"/>
        <c:axId val="81462016"/>
      </c:barChart>
      <c:catAx>
        <c:axId val="168090624"/>
        <c:scaling>
          <c:orientation val="maxMin"/>
        </c:scaling>
        <c:delete val="0"/>
        <c:axPos val="l"/>
        <c:numFmt formatCode="General" sourceLinked="0"/>
        <c:majorTickMark val="out"/>
        <c:minorTickMark val="none"/>
        <c:tickLblPos val="nextTo"/>
        <c:txPr>
          <a:bodyPr/>
          <a:lstStyle/>
          <a:p>
            <a:pPr>
              <a:defRPr sz="1000">
                <a:solidFill>
                  <a:schemeClr val="tx1"/>
                </a:solidFill>
              </a:defRPr>
            </a:pPr>
            <a:endParaRPr lang="en-US"/>
          </a:p>
        </c:txPr>
        <c:crossAx val="81462016"/>
        <c:crosses val="autoZero"/>
        <c:auto val="1"/>
        <c:lblAlgn val="ctr"/>
        <c:lblOffset val="100"/>
        <c:noMultiLvlLbl val="0"/>
      </c:catAx>
      <c:valAx>
        <c:axId val="81462016"/>
        <c:scaling>
          <c:orientation val="minMax"/>
        </c:scaling>
        <c:delete val="1"/>
        <c:axPos val="b"/>
        <c:numFmt formatCode="###0%" sourceLinked="1"/>
        <c:majorTickMark val="out"/>
        <c:minorTickMark val="none"/>
        <c:tickLblPos val="nextTo"/>
        <c:crossAx val="168090624"/>
        <c:crosses val="max"/>
        <c:crossBetween val="between"/>
      </c:valAx>
    </c:plotArea>
    <c:legend>
      <c:legendPos val="b"/>
      <c:overlay val="0"/>
    </c:legend>
    <c:plotVisOnly val="1"/>
    <c:dispBlanksAs val="gap"/>
    <c:showDLblsOverMax val="0"/>
  </c:chart>
  <c:txPr>
    <a:bodyPr/>
    <a:lstStyle/>
    <a:p>
      <a:pPr>
        <a:defRPr sz="1800"/>
      </a:pPr>
      <a:endParaRPr lang="en-U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Da, prvostupanjski</c:v>
                </c:pt>
                <c:pt idx="1">
                  <c:v>Da, presuda je pravomoćna</c:v>
                </c:pt>
                <c:pt idx="2">
                  <c:v>Ne, još traje prvostupanjski postupak</c:v>
                </c:pt>
              </c:strCache>
            </c:strRef>
          </c:cat>
          <c:val>
            <c:numRef>
              <c:f>Sheet1!$B$2:$B$4</c:f>
              <c:numCache>
                <c:formatCode>0%</c:formatCode>
                <c:ptCount val="3"/>
                <c:pt idx="0">
                  <c:v>0.29399999999999998</c:v>
                </c:pt>
                <c:pt idx="1">
                  <c:v>0.26600000000000001</c:v>
                </c:pt>
                <c:pt idx="2">
                  <c:v>0.44</c:v>
                </c:pt>
              </c:numCache>
            </c:numRef>
          </c:val>
          <c:extLst xmlns:c16r2="http://schemas.microsoft.com/office/drawing/2015/06/chart">
            <c:ext xmlns:c16="http://schemas.microsoft.com/office/drawing/2014/chart" uri="{C3380CC4-5D6E-409C-BE32-E72D297353CC}">
              <c16:uniqueId val="{00000000-A892-4A33-9DCF-8AC3CFD253A9}"/>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Da, prvostupanjski</c:v>
                </c:pt>
                <c:pt idx="1">
                  <c:v>Da, presuda je pravomoćna</c:v>
                </c:pt>
                <c:pt idx="2">
                  <c:v>Ne, još traje prvostupanjski postupak</c:v>
                </c:pt>
              </c:strCache>
            </c:strRef>
          </c:cat>
          <c:val>
            <c:numRef>
              <c:f>Sheet1!$C$2:$C$4</c:f>
              <c:numCache>
                <c:formatCode>0%</c:formatCode>
                <c:ptCount val="3"/>
                <c:pt idx="0">
                  <c:v>0.30399999999999999</c:v>
                </c:pt>
                <c:pt idx="1">
                  <c:v>0.23899999999999999</c:v>
                </c:pt>
                <c:pt idx="2">
                  <c:v>0.45700000000000002</c:v>
                </c:pt>
              </c:numCache>
            </c:numRef>
          </c:val>
          <c:extLst xmlns:c16r2="http://schemas.microsoft.com/office/drawing/2015/06/chart">
            <c:ext xmlns:c16="http://schemas.microsoft.com/office/drawing/2014/chart" uri="{C3380CC4-5D6E-409C-BE32-E72D297353CC}">
              <c16:uniqueId val="{00000001-A892-4A33-9DCF-8AC3CFD253A9}"/>
            </c:ext>
          </c:extLst>
        </c:ser>
        <c:dLbls>
          <c:showLegendKey val="0"/>
          <c:showVal val="0"/>
          <c:showCatName val="0"/>
          <c:showSerName val="0"/>
          <c:showPercent val="0"/>
          <c:showBubbleSize val="0"/>
        </c:dLbls>
        <c:gapWidth val="42"/>
        <c:axId val="81648640"/>
        <c:axId val="81527552"/>
      </c:barChart>
      <c:catAx>
        <c:axId val="81648640"/>
        <c:scaling>
          <c:orientation val="maxMin"/>
        </c:scaling>
        <c:delete val="0"/>
        <c:axPos val="l"/>
        <c:numFmt formatCode="General" sourceLinked="0"/>
        <c:majorTickMark val="out"/>
        <c:minorTickMark val="none"/>
        <c:tickLblPos val="nextTo"/>
        <c:crossAx val="81527552"/>
        <c:crosses val="autoZero"/>
        <c:auto val="1"/>
        <c:lblAlgn val="ctr"/>
        <c:lblOffset val="100"/>
        <c:noMultiLvlLbl val="0"/>
      </c:catAx>
      <c:valAx>
        <c:axId val="81527552"/>
        <c:scaling>
          <c:orientation val="minMax"/>
          <c:max val="1"/>
        </c:scaling>
        <c:delete val="1"/>
        <c:axPos val="b"/>
        <c:numFmt formatCode="0%" sourceLinked="1"/>
        <c:majorTickMark val="out"/>
        <c:minorTickMark val="none"/>
        <c:tickLblPos val="nextTo"/>
        <c:crossAx val="81648640"/>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0.8772481607828861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Do 6 mjeseci</c:v>
                </c:pt>
                <c:pt idx="1">
                  <c:v>Od 6 do 12 mjeseci</c:v>
                </c:pt>
                <c:pt idx="2">
                  <c:v>Od 1 do 2 godine</c:v>
                </c:pt>
                <c:pt idx="3">
                  <c:v>Od 2 do 4 godine</c:v>
                </c:pt>
                <c:pt idx="4">
                  <c:v>Od 4 do 6 godina</c:v>
                </c:pt>
                <c:pt idx="5">
                  <c:v>Više od 6 godina</c:v>
                </c:pt>
              </c:strCache>
            </c:strRef>
          </c:cat>
          <c:val>
            <c:numRef>
              <c:f>Sheet1!$B$2:$B$7</c:f>
              <c:numCache>
                <c:formatCode>0%</c:formatCode>
                <c:ptCount val="6"/>
                <c:pt idx="0">
                  <c:v>0.4</c:v>
                </c:pt>
                <c:pt idx="1">
                  <c:v>0.25</c:v>
                </c:pt>
                <c:pt idx="2">
                  <c:v>0.11700000000000001</c:v>
                </c:pt>
                <c:pt idx="3">
                  <c:v>0.13300000000000001</c:v>
                </c:pt>
                <c:pt idx="4">
                  <c:v>3.3000000000000002E-2</c:v>
                </c:pt>
                <c:pt idx="5">
                  <c:v>6.7000000000000004E-2</c:v>
                </c:pt>
              </c:numCache>
            </c:numRef>
          </c:val>
          <c:extLst xmlns:c16r2="http://schemas.microsoft.com/office/drawing/2015/06/chart">
            <c:ext xmlns:c16="http://schemas.microsoft.com/office/drawing/2014/chart" uri="{C3380CC4-5D6E-409C-BE32-E72D297353CC}">
              <c16:uniqueId val="{00000000-55A7-41BA-AC3C-F8CCA3C55460}"/>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Do 6 mjeseci</c:v>
                </c:pt>
                <c:pt idx="1">
                  <c:v>Od 6 do 12 mjeseci</c:v>
                </c:pt>
                <c:pt idx="2">
                  <c:v>Od 1 do 2 godine</c:v>
                </c:pt>
                <c:pt idx="3">
                  <c:v>Od 2 do 4 godine</c:v>
                </c:pt>
                <c:pt idx="4">
                  <c:v>Od 4 do 6 godina</c:v>
                </c:pt>
                <c:pt idx="5">
                  <c:v>Više od 6 godina</c:v>
                </c:pt>
              </c:strCache>
            </c:strRef>
          </c:cat>
          <c:val>
            <c:numRef>
              <c:f>Sheet1!$C$2:$C$7</c:f>
              <c:numCache>
                <c:formatCode>0%</c:formatCode>
                <c:ptCount val="6"/>
                <c:pt idx="0">
                  <c:v>0.36</c:v>
                </c:pt>
                <c:pt idx="1">
                  <c:v>0.04</c:v>
                </c:pt>
                <c:pt idx="2">
                  <c:v>0.28000000000000003</c:v>
                </c:pt>
                <c:pt idx="3">
                  <c:v>0.2</c:v>
                </c:pt>
                <c:pt idx="4">
                  <c:v>0.08</c:v>
                </c:pt>
                <c:pt idx="5">
                  <c:v>0.04</c:v>
                </c:pt>
              </c:numCache>
            </c:numRef>
          </c:val>
          <c:extLst xmlns:c16r2="http://schemas.microsoft.com/office/drawing/2015/06/chart">
            <c:ext xmlns:c16="http://schemas.microsoft.com/office/drawing/2014/chart" uri="{C3380CC4-5D6E-409C-BE32-E72D297353CC}">
              <c16:uniqueId val="{00000001-55A7-41BA-AC3C-F8CCA3C55460}"/>
            </c:ext>
          </c:extLst>
        </c:ser>
        <c:dLbls>
          <c:showLegendKey val="0"/>
          <c:showVal val="0"/>
          <c:showCatName val="0"/>
          <c:showSerName val="0"/>
          <c:showPercent val="0"/>
          <c:showBubbleSize val="0"/>
        </c:dLbls>
        <c:gapWidth val="42"/>
        <c:axId val="81561856"/>
        <c:axId val="81567744"/>
      </c:barChart>
      <c:catAx>
        <c:axId val="81561856"/>
        <c:scaling>
          <c:orientation val="maxMin"/>
        </c:scaling>
        <c:delete val="0"/>
        <c:axPos val="l"/>
        <c:numFmt formatCode="General" sourceLinked="0"/>
        <c:majorTickMark val="out"/>
        <c:minorTickMark val="none"/>
        <c:tickLblPos val="nextTo"/>
        <c:crossAx val="81567744"/>
        <c:crosses val="autoZero"/>
        <c:auto val="1"/>
        <c:lblAlgn val="ctr"/>
        <c:lblOffset val="100"/>
        <c:noMultiLvlLbl val="0"/>
      </c:catAx>
      <c:valAx>
        <c:axId val="81567744"/>
        <c:scaling>
          <c:orientation val="minMax"/>
          <c:max val="0.5"/>
        </c:scaling>
        <c:delete val="1"/>
        <c:axPos val="b"/>
        <c:numFmt formatCode="0%" sourceLinked="1"/>
        <c:majorTickMark val="out"/>
        <c:minorTickMark val="none"/>
        <c:tickLblPos val="nextTo"/>
        <c:crossAx val="81561856"/>
        <c:crosses val="max"/>
        <c:crossBetween val="between"/>
      </c:valAx>
    </c:plotArea>
    <c:legend>
      <c:legendPos val="b"/>
      <c:layout>
        <c:manualLayout>
          <c:xMode val="edge"/>
          <c:yMode val="edge"/>
          <c:x val="0.33966933833681212"/>
          <c:y val="0.90573144657068827"/>
          <c:w val="0.35268872491039938"/>
          <c:h val="8.2370238010005231E-2"/>
        </c:manualLayout>
      </c:layout>
      <c:overlay val="0"/>
      <c:txPr>
        <a:bodyPr/>
        <a:lstStyle/>
        <a:p>
          <a:pPr>
            <a:defRPr sz="1100" baseline="0"/>
          </a:pPr>
          <a:endParaRPr lang="en-US"/>
        </a:p>
      </c:txPr>
    </c:legend>
    <c:plotVisOnly val="1"/>
    <c:dispBlanksAs val="gap"/>
    <c:showDLblsOverMax val="0"/>
  </c:chart>
  <c:txPr>
    <a:bodyPr/>
    <a:lstStyle/>
    <a:p>
      <a:pPr>
        <a:defRPr sz="1000"/>
      </a:pPr>
      <a:endParaRPr lang="en-U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Da</c:v>
                </c:pt>
                <c:pt idx="1">
                  <c:v>Ne</c:v>
                </c:pt>
                <c:pt idx="2">
                  <c:v>Ne zna</c:v>
                </c:pt>
              </c:strCache>
            </c:strRef>
          </c:cat>
          <c:val>
            <c:numRef>
              <c:f>Sheet1!$B$2:$B$4</c:f>
              <c:numCache>
                <c:formatCode>0%</c:formatCode>
                <c:ptCount val="3"/>
                <c:pt idx="0">
                  <c:v>0.27800000000000002</c:v>
                </c:pt>
                <c:pt idx="1">
                  <c:v>0.70399999999999996</c:v>
                </c:pt>
                <c:pt idx="2">
                  <c:v>1.9E-2</c:v>
                </c:pt>
              </c:numCache>
            </c:numRef>
          </c:val>
          <c:extLst xmlns:c16r2="http://schemas.microsoft.com/office/drawing/2015/06/chart">
            <c:ext xmlns:c16="http://schemas.microsoft.com/office/drawing/2014/chart" uri="{C3380CC4-5D6E-409C-BE32-E72D297353CC}">
              <c16:uniqueId val="{00000000-A892-4A33-9DCF-8AC3CFD253A9}"/>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Da</c:v>
                </c:pt>
                <c:pt idx="1">
                  <c:v>Ne</c:v>
                </c:pt>
                <c:pt idx="2">
                  <c:v>Ne zna</c:v>
                </c:pt>
              </c:strCache>
            </c:strRef>
          </c:cat>
          <c:val>
            <c:numRef>
              <c:f>Sheet1!$C$2:$C$4</c:f>
              <c:numCache>
                <c:formatCode>0%</c:formatCode>
                <c:ptCount val="3"/>
                <c:pt idx="0">
                  <c:v>0.182</c:v>
                </c:pt>
                <c:pt idx="1">
                  <c:v>0.63600000000000001</c:v>
                </c:pt>
                <c:pt idx="2">
                  <c:v>0.182</c:v>
                </c:pt>
              </c:numCache>
            </c:numRef>
          </c:val>
          <c:extLst xmlns:c16r2="http://schemas.microsoft.com/office/drawing/2015/06/chart">
            <c:ext xmlns:c16="http://schemas.microsoft.com/office/drawing/2014/chart" uri="{C3380CC4-5D6E-409C-BE32-E72D297353CC}">
              <c16:uniqueId val="{00000001-A892-4A33-9DCF-8AC3CFD253A9}"/>
            </c:ext>
          </c:extLst>
        </c:ser>
        <c:dLbls>
          <c:showLegendKey val="0"/>
          <c:showVal val="0"/>
          <c:showCatName val="0"/>
          <c:showSerName val="0"/>
          <c:showPercent val="0"/>
          <c:showBubbleSize val="0"/>
        </c:dLbls>
        <c:gapWidth val="42"/>
        <c:axId val="81672064"/>
        <c:axId val="81673600"/>
      </c:barChart>
      <c:catAx>
        <c:axId val="81672064"/>
        <c:scaling>
          <c:orientation val="maxMin"/>
        </c:scaling>
        <c:delete val="0"/>
        <c:axPos val="l"/>
        <c:numFmt formatCode="General" sourceLinked="0"/>
        <c:majorTickMark val="out"/>
        <c:minorTickMark val="none"/>
        <c:tickLblPos val="nextTo"/>
        <c:crossAx val="81673600"/>
        <c:crosses val="autoZero"/>
        <c:auto val="1"/>
        <c:lblAlgn val="ctr"/>
        <c:lblOffset val="100"/>
        <c:noMultiLvlLbl val="0"/>
      </c:catAx>
      <c:valAx>
        <c:axId val="81673600"/>
        <c:scaling>
          <c:orientation val="minMax"/>
          <c:max val="1"/>
        </c:scaling>
        <c:delete val="1"/>
        <c:axPos val="b"/>
        <c:numFmt formatCode="0%" sourceLinked="1"/>
        <c:majorTickMark val="out"/>
        <c:minorTickMark val="none"/>
        <c:tickLblPos val="nextTo"/>
        <c:crossAx val="81672064"/>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47437293033613648"/>
          <c:h val="0.8772481607828861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Ne zna</c:v>
                </c:pt>
              </c:strCache>
            </c:strRef>
          </c:cat>
          <c:val>
            <c:numRef>
              <c:f>Sheet1!$B$2:$B$8</c:f>
              <c:numCache>
                <c:formatCode>0%</c:formatCode>
                <c:ptCount val="7"/>
                <c:pt idx="0">
                  <c:v>0.48099999999999998</c:v>
                </c:pt>
                <c:pt idx="1">
                  <c:v>0.185</c:v>
                </c:pt>
                <c:pt idx="2">
                  <c:v>7.3999999999999996E-2</c:v>
                </c:pt>
                <c:pt idx="3">
                  <c:v>0.13</c:v>
                </c:pt>
                <c:pt idx="4">
                  <c:v>7.3999999999999996E-2</c:v>
                </c:pt>
                <c:pt idx="5">
                  <c:v>5.6000000000000001E-2</c:v>
                </c:pt>
              </c:numCache>
            </c:numRef>
          </c:val>
          <c:extLst xmlns:c16r2="http://schemas.microsoft.com/office/drawing/2015/06/chart">
            <c:ext xmlns:c16="http://schemas.microsoft.com/office/drawing/2014/chart" uri="{C3380CC4-5D6E-409C-BE32-E72D297353CC}">
              <c16:uniqueId val="{00000000-8413-41C6-B3BE-E409987F35D3}"/>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Ne zna</c:v>
                </c:pt>
              </c:strCache>
            </c:strRef>
          </c:cat>
          <c:val>
            <c:numRef>
              <c:f>Sheet1!$C$2:$C$8</c:f>
              <c:numCache>
                <c:formatCode>0%</c:formatCode>
                <c:ptCount val="7"/>
                <c:pt idx="0">
                  <c:v>0.318</c:v>
                </c:pt>
                <c:pt idx="1">
                  <c:v>9.0999999999999998E-2</c:v>
                </c:pt>
                <c:pt idx="2">
                  <c:v>0.13600000000000001</c:v>
                </c:pt>
                <c:pt idx="3">
                  <c:v>9.0999999999999998E-2</c:v>
                </c:pt>
                <c:pt idx="4">
                  <c:v>9.0999999999999998E-2</c:v>
                </c:pt>
                <c:pt idx="5">
                  <c:v>9.0999999999999998E-2</c:v>
                </c:pt>
                <c:pt idx="6">
                  <c:v>0.182</c:v>
                </c:pt>
              </c:numCache>
            </c:numRef>
          </c:val>
          <c:extLst xmlns:c16r2="http://schemas.microsoft.com/office/drawing/2015/06/chart">
            <c:ext xmlns:c16="http://schemas.microsoft.com/office/drawing/2014/chart" uri="{C3380CC4-5D6E-409C-BE32-E72D297353CC}">
              <c16:uniqueId val="{00000001-8413-41C6-B3BE-E409987F35D3}"/>
            </c:ext>
          </c:extLst>
        </c:ser>
        <c:dLbls>
          <c:showLegendKey val="0"/>
          <c:showVal val="0"/>
          <c:showCatName val="0"/>
          <c:showSerName val="0"/>
          <c:showPercent val="0"/>
          <c:showBubbleSize val="0"/>
        </c:dLbls>
        <c:gapWidth val="42"/>
        <c:axId val="82379904"/>
        <c:axId val="82381440"/>
      </c:barChart>
      <c:catAx>
        <c:axId val="82379904"/>
        <c:scaling>
          <c:orientation val="maxMin"/>
        </c:scaling>
        <c:delete val="0"/>
        <c:axPos val="l"/>
        <c:numFmt formatCode="General" sourceLinked="0"/>
        <c:majorTickMark val="out"/>
        <c:minorTickMark val="none"/>
        <c:tickLblPos val="nextTo"/>
        <c:crossAx val="82381440"/>
        <c:crosses val="autoZero"/>
        <c:auto val="1"/>
        <c:lblAlgn val="ctr"/>
        <c:lblOffset val="100"/>
        <c:noMultiLvlLbl val="0"/>
      </c:catAx>
      <c:valAx>
        <c:axId val="82381440"/>
        <c:scaling>
          <c:orientation val="minMax"/>
          <c:max val="0.5"/>
        </c:scaling>
        <c:delete val="1"/>
        <c:axPos val="b"/>
        <c:numFmt formatCode="0%" sourceLinked="1"/>
        <c:majorTickMark val="out"/>
        <c:minorTickMark val="none"/>
        <c:tickLblPos val="nextTo"/>
        <c:crossAx val="82379904"/>
        <c:crosses val="max"/>
        <c:crossBetween val="between"/>
      </c:valAx>
    </c:plotArea>
    <c:legend>
      <c:legendPos val="b"/>
      <c:layout>
        <c:manualLayout>
          <c:xMode val="edge"/>
          <c:yMode val="edge"/>
          <c:x val="0.33966933833681212"/>
          <c:y val="0.90573144657068827"/>
          <c:w val="0.35268872491039938"/>
          <c:h val="8.2370238010005231E-2"/>
        </c:manualLayout>
      </c:layout>
      <c:overlay val="0"/>
      <c:txPr>
        <a:bodyPr/>
        <a:lstStyle/>
        <a:p>
          <a:pPr>
            <a:defRPr sz="1100" baseline="0"/>
          </a:pPr>
          <a:endParaRPr lang="en-US"/>
        </a:p>
      </c:txPr>
    </c:legend>
    <c:plotVisOnly val="1"/>
    <c:dispBlanksAs val="gap"/>
    <c:showDLblsOverMax val="0"/>
  </c:chart>
  <c:txPr>
    <a:bodyPr/>
    <a:lstStyle/>
    <a:p>
      <a:pPr>
        <a:defRPr sz="1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6.9882860231184327E-2"/>
          <c:w val="0.55589606281143866"/>
          <c:h val="0.9301171397688157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Zakoni (često mijenjanje, neadekvatni… )</c:v>
                </c:pt>
                <c:pt idx="1">
                  <c:v>Nestručnost sudaca i sudskog osoblja  - nedovoljna educiranost</c:v>
                </c:pt>
                <c:pt idx="2">
                  <c:v>Sporost postupaka, neučinkovitost</c:v>
                </c:pt>
                <c:pt idx="3">
                  <c:v>Nestručnost sudaca - ostali odgovori(loše odluke, neodlučnost)</c:v>
                </c:pt>
                <c:pt idx="4">
                  <c:v>Korumpiranost</c:v>
                </c:pt>
                <c:pt idx="5">
                  <c:v>Utjecaj politike, medija</c:v>
                </c:pt>
                <c:pt idx="6">
                  <c:v>Neujednačenost sudske prakse</c:v>
                </c:pt>
                <c:pt idx="7">
                  <c:v>Velik broj predmeta</c:v>
                </c:pt>
                <c:pt idx="8">
                  <c:v>Uvjeti rada (tehnička opremljenost… )</c:v>
                </c:pt>
                <c:pt idx="9">
                  <c:v>Problemi s dostavom</c:v>
                </c:pt>
                <c:pt idx="10">
                  <c:v>Neorganiziranost sustava</c:v>
                </c:pt>
                <c:pt idx="11">
                  <c:v>Administracija, birokratiziranost/ nedostaje fleksibilnosti</c:v>
                </c:pt>
                <c:pt idx="12">
                  <c:v>Način zapošljavanja sudaca, osoblja (nejasni kriteriji, veze)</c:v>
                </c:pt>
                <c:pt idx="13">
                  <c:v>Nedovoljan broj osoblja</c:v>
                </c:pt>
                <c:pt idx="14">
                  <c:v>Opće stanje u državi, opća svijest</c:v>
                </c:pt>
              </c:strCache>
            </c:strRef>
          </c:cat>
          <c:val>
            <c:numRef>
              <c:f>Sheet1!$B$2:$B$16</c:f>
              <c:numCache>
                <c:formatCode>0%</c:formatCode>
                <c:ptCount val="15"/>
                <c:pt idx="0">
                  <c:v>0.21739130434782608</c:v>
                </c:pt>
                <c:pt idx="1">
                  <c:v>0.39855072463768115</c:v>
                </c:pt>
                <c:pt idx="2">
                  <c:v>0.2391304347826087</c:v>
                </c:pt>
                <c:pt idx="4">
                  <c:v>0.10869565217391304</c:v>
                </c:pt>
                <c:pt idx="6">
                  <c:v>4.3478260869565216E-2</c:v>
                </c:pt>
                <c:pt idx="7">
                  <c:v>0.20289855072463769</c:v>
                </c:pt>
                <c:pt idx="8">
                  <c:v>7.2463768115942032E-2</c:v>
                </c:pt>
                <c:pt idx="9">
                  <c:v>7.9710144927536225E-2</c:v>
                </c:pt>
                <c:pt idx="10">
                  <c:v>8.6956521739130432E-2</c:v>
                </c:pt>
                <c:pt idx="12">
                  <c:v>8.6956521739130432E-2</c:v>
                </c:pt>
              </c:numCache>
            </c:numRef>
          </c:val>
          <c:extLst xmlns:c16r2="http://schemas.microsoft.com/office/drawing/2015/06/chart">
            <c:ext xmlns:c16="http://schemas.microsoft.com/office/drawing/2014/chart" uri="{C3380CC4-5D6E-409C-BE32-E72D297353CC}">
              <c16:uniqueId val="{00000000-1C5D-4ACF-80F1-9B3996AC3429}"/>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Zakoni (često mijenjanje, neadekvatni… )</c:v>
                </c:pt>
                <c:pt idx="1">
                  <c:v>Nestručnost sudaca i sudskog osoblja  - nedovoljna educiranost</c:v>
                </c:pt>
                <c:pt idx="2">
                  <c:v>Sporost postupaka, neučinkovitost</c:v>
                </c:pt>
                <c:pt idx="3">
                  <c:v>Nestručnost sudaca - ostali odgovori(loše odluke, neodlučnost)</c:v>
                </c:pt>
                <c:pt idx="4">
                  <c:v>Korumpiranost</c:v>
                </c:pt>
                <c:pt idx="5">
                  <c:v>Utjecaj politike, medija</c:v>
                </c:pt>
                <c:pt idx="6">
                  <c:v>Neujednačenost sudske prakse</c:v>
                </c:pt>
                <c:pt idx="7">
                  <c:v>Velik broj predmeta</c:v>
                </c:pt>
                <c:pt idx="8">
                  <c:v>Uvjeti rada (tehnička opremljenost… )</c:v>
                </c:pt>
                <c:pt idx="9">
                  <c:v>Problemi s dostavom</c:v>
                </c:pt>
                <c:pt idx="10">
                  <c:v>Neorganiziranost sustava</c:v>
                </c:pt>
                <c:pt idx="11">
                  <c:v>Administracija, birokratiziranost/ nedostaje fleksibilnosti</c:v>
                </c:pt>
                <c:pt idx="12">
                  <c:v>Način zapošljavanja sudaca, osoblja (nejasni kriteriji, veze)</c:v>
                </c:pt>
                <c:pt idx="13">
                  <c:v>Nedovoljan broj osoblja</c:v>
                </c:pt>
                <c:pt idx="14">
                  <c:v>Opće stanje u državi, opća svijest</c:v>
                </c:pt>
              </c:strCache>
            </c:strRef>
          </c:cat>
          <c:val>
            <c:numRef>
              <c:f>Sheet1!$C$2:$C$16</c:f>
              <c:numCache>
                <c:formatCode>0%</c:formatCode>
                <c:ptCount val="15"/>
                <c:pt idx="0">
                  <c:v>0.35714285714285715</c:v>
                </c:pt>
                <c:pt idx="1">
                  <c:v>0.25</c:v>
                </c:pt>
                <c:pt idx="2">
                  <c:v>0.1875</c:v>
                </c:pt>
                <c:pt idx="3">
                  <c:v>0.11607142857142858</c:v>
                </c:pt>
                <c:pt idx="4">
                  <c:v>0.10714285714285714</c:v>
                </c:pt>
                <c:pt idx="5">
                  <c:v>0.10714285714285714</c:v>
                </c:pt>
                <c:pt idx="6">
                  <c:v>9.8214285714285712E-2</c:v>
                </c:pt>
                <c:pt idx="7">
                  <c:v>8.9285714285714288E-2</c:v>
                </c:pt>
                <c:pt idx="8">
                  <c:v>8.0357142857142863E-2</c:v>
                </c:pt>
                <c:pt idx="9">
                  <c:v>6.25E-2</c:v>
                </c:pt>
                <c:pt idx="10">
                  <c:v>6.25E-2</c:v>
                </c:pt>
                <c:pt idx="11">
                  <c:v>6.25E-2</c:v>
                </c:pt>
                <c:pt idx="12">
                  <c:v>5.3571428571428568E-2</c:v>
                </c:pt>
                <c:pt idx="13">
                  <c:v>5.3571428571428568E-2</c:v>
                </c:pt>
                <c:pt idx="14">
                  <c:v>5.3571428571428568E-2</c:v>
                </c:pt>
              </c:numCache>
            </c:numRef>
          </c:val>
          <c:extLst xmlns:c16r2="http://schemas.microsoft.com/office/drawing/2015/06/chart">
            <c:ext xmlns:c16="http://schemas.microsoft.com/office/drawing/2014/chart" uri="{C3380CC4-5D6E-409C-BE32-E72D297353CC}">
              <c16:uniqueId val="{00000001-1C5D-4ACF-80F1-9B3996AC3429}"/>
            </c:ext>
          </c:extLst>
        </c:ser>
        <c:dLbls>
          <c:showLegendKey val="0"/>
          <c:showVal val="0"/>
          <c:showCatName val="0"/>
          <c:showSerName val="0"/>
          <c:showPercent val="0"/>
          <c:showBubbleSize val="0"/>
        </c:dLbls>
        <c:gapWidth val="42"/>
        <c:axId val="146268160"/>
        <c:axId val="146269696"/>
      </c:barChart>
      <c:catAx>
        <c:axId val="146268160"/>
        <c:scaling>
          <c:orientation val="maxMin"/>
        </c:scaling>
        <c:delete val="0"/>
        <c:axPos val="l"/>
        <c:numFmt formatCode="General" sourceLinked="0"/>
        <c:majorTickMark val="out"/>
        <c:minorTickMark val="none"/>
        <c:tickLblPos val="nextTo"/>
        <c:txPr>
          <a:bodyPr/>
          <a:lstStyle/>
          <a:p>
            <a:pPr>
              <a:defRPr sz="1000"/>
            </a:pPr>
            <a:endParaRPr lang="en-US"/>
          </a:p>
        </c:txPr>
        <c:crossAx val="146269696"/>
        <c:crosses val="autoZero"/>
        <c:auto val="1"/>
        <c:lblAlgn val="ctr"/>
        <c:lblOffset val="100"/>
        <c:noMultiLvlLbl val="0"/>
      </c:catAx>
      <c:valAx>
        <c:axId val="146269696"/>
        <c:scaling>
          <c:orientation val="minMax"/>
        </c:scaling>
        <c:delete val="1"/>
        <c:axPos val="b"/>
        <c:numFmt formatCode="0%" sourceLinked="1"/>
        <c:majorTickMark val="out"/>
        <c:minorTickMark val="none"/>
        <c:tickLblPos val="nextTo"/>
        <c:crossAx val="14626816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Da u cijelosti</c:v>
                </c:pt>
                <c:pt idx="1">
                  <c:v>Da, ali samo djelomično</c:v>
                </c:pt>
                <c:pt idx="2">
                  <c:v>Ne</c:v>
                </c:pt>
                <c:pt idx="3">
                  <c:v>Ne zna</c:v>
                </c:pt>
              </c:strCache>
            </c:strRef>
          </c:cat>
          <c:val>
            <c:numRef>
              <c:f>Sheet1!$B$2:$B$5</c:f>
              <c:numCache>
                <c:formatCode>0%</c:formatCode>
                <c:ptCount val="4"/>
                <c:pt idx="0">
                  <c:v>0.40699999999999997</c:v>
                </c:pt>
                <c:pt idx="1">
                  <c:v>0.20399999999999999</c:v>
                </c:pt>
                <c:pt idx="2">
                  <c:v>0.38900000000000001</c:v>
                </c:pt>
              </c:numCache>
            </c:numRef>
          </c:val>
          <c:extLst xmlns:c16r2="http://schemas.microsoft.com/office/drawing/2015/06/chart">
            <c:ext xmlns:c16="http://schemas.microsoft.com/office/drawing/2014/chart" uri="{C3380CC4-5D6E-409C-BE32-E72D297353CC}">
              <c16:uniqueId val="{00000000-19DC-4364-9102-742A799C6E27}"/>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Da u cijelosti</c:v>
                </c:pt>
                <c:pt idx="1">
                  <c:v>Da, ali samo djelomično</c:v>
                </c:pt>
                <c:pt idx="2">
                  <c:v>Ne</c:v>
                </c:pt>
                <c:pt idx="3">
                  <c:v>Ne zna</c:v>
                </c:pt>
              </c:strCache>
            </c:strRef>
          </c:cat>
          <c:val>
            <c:numRef>
              <c:f>Sheet1!$C$2:$C$5</c:f>
              <c:numCache>
                <c:formatCode>0%</c:formatCode>
                <c:ptCount val="4"/>
                <c:pt idx="0">
                  <c:v>0.27300000000000002</c:v>
                </c:pt>
                <c:pt idx="1">
                  <c:v>0.27300000000000002</c:v>
                </c:pt>
                <c:pt idx="2">
                  <c:v>0.27300000000000002</c:v>
                </c:pt>
                <c:pt idx="3">
                  <c:v>0.182</c:v>
                </c:pt>
              </c:numCache>
            </c:numRef>
          </c:val>
          <c:extLst xmlns:c16r2="http://schemas.microsoft.com/office/drawing/2015/06/chart">
            <c:ext xmlns:c16="http://schemas.microsoft.com/office/drawing/2014/chart" uri="{C3380CC4-5D6E-409C-BE32-E72D297353CC}">
              <c16:uniqueId val="{00000001-19DC-4364-9102-742A799C6E27}"/>
            </c:ext>
          </c:extLst>
        </c:ser>
        <c:dLbls>
          <c:showLegendKey val="0"/>
          <c:showVal val="0"/>
          <c:showCatName val="0"/>
          <c:showSerName val="0"/>
          <c:showPercent val="0"/>
          <c:showBubbleSize val="0"/>
        </c:dLbls>
        <c:gapWidth val="42"/>
        <c:axId val="82227968"/>
        <c:axId val="82229504"/>
      </c:barChart>
      <c:catAx>
        <c:axId val="82227968"/>
        <c:scaling>
          <c:orientation val="maxMin"/>
        </c:scaling>
        <c:delete val="0"/>
        <c:axPos val="l"/>
        <c:numFmt formatCode="General" sourceLinked="0"/>
        <c:majorTickMark val="out"/>
        <c:minorTickMark val="none"/>
        <c:tickLblPos val="nextTo"/>
        <c:crossAx val="82229504"/>
        <c:crosses val="autoZero"/>
        <c:auto val="1"/>
        <c:lblAlgn val="ctr"/>
        <c:lblOffset val="100"/>
        <c:noMultiLvlLbl val="0"/>
      </c:catAx>
      <c:valAx>
        <c:axId val="82229504"/>
        <c:scaling>
          <c:orientation val="minMax"/>
          <c:max val="1"/>
        </c:scaling>
        <c:delete val="1"/>
        <c:axPos val="b"/>
        <c:numFmt formatCode="0%" sourceLinked="1"/>
        <c:majorTickMark val="out"/>
        <c:minorTickMark val="none"/>
        <c:tickLblPos val="nextTo"/>
        <c:crossAx val="82227968"/>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0.8772481607828861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Manje od 5%</c:v>
                </c:pt>
                <c:pt idx="1">
                  <c:v>5%</c:v>
                </c:pt>
                <c:pt idx="2">
                  <c:v>10%</c:v>
                </c:pt>
                <c:pt idx="3">
                  <c:v>12%</c:v>
                </c:pt>
                <c:pt idx="4">
                  <c:v>15%</c:v>
                </c:pt>
                <c:pt idx="5">
                  <c:v>20%</c:v>
                </c:pt>
                <c:pt idx="6">
                  <c:v>25%</c:v>
                </c:pt>
                <c:pt idx="7">
                  <c:v>30%</c:v>
                </c:pt>
                <c:pt idx="8">
                  <c:v>40%</c:v>
                </c:pt>
                <c:pt idx="9">
                  <c:v>50%</c:v>
                </c:pt>
                <c:pt idx="10">
                  <c:v>100%</c:v>
                </c:pt>
                <c:pt idx="11">
                  <c:v>Ne zna</c:v>
                </c:pt>
              </c:strCache>
            </c:strRef>
          </c:cat>
          <c:val>
            <c:numRef>
              <c:f>Sheet1!$B$2:$B$13</c:f>
              <c:numCache>
                <c:formatCode>0%</c:formatCode>
                <c:ptCount val="12"/>
                <c:pt idx="0">
                  <c:v>0.26099999999999995</c:v>
                </c:pt>
                <c:pt idx="1">
                  <c:v>0.13</c:v>
                </c:pt>
                <c:pt idx="2">
                  <c:v>0.24099999999999999</c:v>
                </c:pt>
                <c:pt idx="3">
                  <c:v>1.9E-2</c:v>
                </c:pt>
                <c:pt idx="4">
                  <c:v>5.6000000000000001E-2</c:v>
                </c:pt>
                <c:pt idx="5">
                  <c:v>0.111</c:v>
                </c:pt>
                <c:pt idx="6">
                  <c:v>0</c:v>
                </c:pt>
                <c:pt idx="7">
                  <c:v>7.3999999999999996E-2</c:v>
                </c:pt>
                <c:pt idx="8">
                  <c:v>3.6999999999999998E-2</c:v>
                </c:pt>
                <c:pt idx="9">
                  <c:v>1.9E-2</c:v>
                </c:pt>
                <c:pt idx="10">
                  <c:v>3.6999999999999998E-2</c:v>
                </c:pt>
                <c:pt idx="11">
                  <c:v>1.9E-2</c:v>
                </c:pt>
              </c:numCache>
            </c:numRef>
          </c:val>
          <c:extLst xmlns:c16r2="http://schemas.microsoft.com/office/drawing/2015/06/chart">
            <c:ext xmlns:c16="http://schemas.microsoft.com/office/drawing/2014/chart" uri="{C3380CC4-5D6E-409C-BE32-E72D297353CC}">
              <c16:uniqueId val="{00000000-E8EF-4E65-AE48-1C66E344D835}"/>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Manje od 5%</c:v>
                </c:pt>
                <c:pt idx="1">
                  <c:v>5%</c:v>
                </c:pt>
                <c:pt idx="2">
                  <c:v>10%</c:v>
                </c:pt>
                <c:pt idx="3">
                  <c:v>12%</c:v>
                </c:pt>
                <c:pt idx="4">
                  <c:v>15%</c:v>
                </c:pt>
                <c:pt idx="5">
                  <c:v>20%</c:v>
                </c:pt>
                <c:pt idx="6">
                  <c:v>25%</c:v>
                </c:pt>
                <c:pt idx="7">
                  <c:v>30%</c:v>
                </c:pt>
                <c:pt idx="8">
                  <c:v>40%</c:v>
                </c:pt>
                <c:pt idx="9">
                  <c:v>50%</c:v>
                </c:pt>
                <c:pt idx="10">
                  <c:v>100%</c:v>
                </c:pt>
                <c:pt idx="11">
                  <c:v>Ne zna</c:v>
                </c:pt>
              </c:strCache>
            </c:strRef>
          </c:cat>
          <c:val>
            <c:numRef>
              <c:f>Sheet1!$C$2:$C$13</c:f>
              <c:numCache>
                <c:formatCode>0%</c:formatCode>
                <c:ptCount val="12"/>
                <c:pt idx="0">
                  <c:v>4.4999999999999998E-2</c:v>
                </c:pt>
                <c:pt idx="1">
                  <c:v>0.182</c:v>
                </c:pt>
                <c:pt idx="2">
                  <c:v>0.13600000000000001</c:v>
                </c:pt>
                <c:pt idx="3">
                  <c:v>0</c:v>
                </c:pt>
                <c:pt idx="4">
                  <c:v>9.0999999999999998E-2</c:v>
                </c:pt>
                <c:pt idx="5">
                  <c:v>4.4999999999999998E-2</c:v>
                </c:pt>
                <c:pt idx="6">
                  <c:v>4.4999999999999998E-2</c:v>
                </c:pt>
                <c:pt idx="7">
                  <c:v>4.4999999999999998E-2</c:v>
                </c:pt>
                <c:pt idx="8">
                  <c:v>0</c:v>
                </c:pt>
                <c:pt idx="9">
                  <c:v>9.0999999999999998E-2</c:v>
                </c:pt>
                <c:pt idx="10">
                  <c:v>0</c:v>
                </c:pt>
                <c:pt idx="11">
                  <c:v>0.318</c:v>
                </c:pt>
              </c:numCache>
            </c:numRef>
          </c:val>
          <c:extLst xmlns:c16r2="http://schemas.microsoft.com/office/drawing/2015/06/chart">
            <c:ext xmlns:c16="http://schemas.microsoft.com/office/drawing/2014/chart" uri="{C3380CC4-5D6E-409C-BE32-E72D297353CC}">
              <c16:uniqueId val="{00000001-E8EF-4E65-AE48-1C66E344D835}"/>
            </c:ext>
          </c:extLst>
        </c:ser>
        <c:dLbls>
          <c:showLegendKey val="0"/>
          <c:showVal val="0"/>
          <c:showCatName val="0"/>
          <c:showSerName val="0"/>
          <c:showPercent val="0"/>
          <c:showBubbleSize val="0"/>
        </c:dLbls>
        <c:gapWidth val="42"/>
        <c:axId val="82145280"/>
        <c:axId val="82146816"/>
      </c:barChart>
      <c:catAx>
        <c:axId val="82145280"/>
        <c:scaling>
          <c:orientation val="maxMin"/>
        </c:scaling>
        <c:delete val="0"/>
        <c:axPos val="l"/>
        <c:numFmt formatCode="General" sourceLinked="0"/>
        <c:majorTickMark val="out"/>
        <c:minorTickMark val="none"/>
        <c:tickLblPos val="nextTo"/>
        <c:crossAx val="82146816"/>
        <c:crosses val="autoZero"/>
        <c:auto val="1"/>
        <c:lblAlgn val="ctr"/>
        <c:lblOffset val="100"/>
        <c:noMultiLvlLbl val="0"/>
      </c:catAx>
      <c:valAx>
        <c:axId val="82146816"/>
        <c:scaling>
          <c:orientation val="minMax"/>
          <c:max val="0.5"/>
        </c:scaling>
        <c:delete val="1"/>
        <c:axPos val="b"/>
        <c:numFmt formatCode="0%" sourceLinked="1"/>
        <c:majorTickMark val="out"/>
        <c:minorTickMark val="none"/>
        <c:tickLblPos val="nextTo"/>
        <c:crossAx val="82145280"/>
        <c:crosses val="max"/>
        <c:crossBetween val="between"/>
      </c:valAx>
    </c:plotArea>
    <c:legend>
      <c:legendPos val="b"/>
      <c:layout>
        <c:manualLayout>
          <c:xMode val="edge"/>
          <c:yMode val="edge"/>
          <c:x val="0.33966933833681212"/>
          <c:y val="0.90573144657068827"/>
          <c:w val="0.35268872491039938"/>
          <c:h val="8.2370238010005231E-2"/>
        </c:manualLayout>
      </c:layout>
      <c:overlay val="0"/>
      <c:txPr>
        <a:bodyPr/>
        <a:lstStyle/>
        <a:p>
          <a:pPr>
            <a:defRPr sz="1100" baseline="0"/>
          </a:pPr>
          <a:endParaRPr lang="en-US"/>
        </a:p>
      </c:txPr>
    </c:legend>
    <c:plotVisOnly val="1"/>
    <c:dispBlanksAs val="gap"/>
    <c:showDLblsOverMax val="0"/>
  </c:chart>
  <c:txPr>
    <a:bodyPr/>
    <a:lstStyle/>
    <a:p>
      <a:pPr>
        <a:defRPr sz="1000"/>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4611392631373899"/>
          <c:h val="0.8772481607828861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Postrožiti zakone</c:v>
                </c:pt>
                <c:pt idx="1">
                  <c:v>Ubrzati rad suda i pojednostaviti postupak</c:v>
                </c:pt>
                <c:pt idx="2">
                  <c:v>Povećati broj i profesionalnost sudaca</c:v>
                </c:pt>
                <c:pt idx="3">
                  <c:v>Češće zakazivanje ročišta</c:v>
                </c:pt>
                <c:pt idx="4">
                  <c:v>Brža, prisilna naplata</c:v>
                </c:pt>
                <c:pt idx="5">
                  <c:v>Povećati ulogu javnih bilježnika u postupcima</c:v>
                </c:pt>
                <c:pt idx="6">
                  <c:v>Ostalo</c:v>
                </c:pt>
              </c:strCache>
            </c:strRef>
          </c:cat>
          <c:val>
            <c:numRef>
              <c:f>Sheet1!$B$2:$B$8</c:f>
              <c:numCache>
                <c:formatCode>0%</c:formatCode>
                <c:ptCount val="7"/>
                <c:pt idx="0">
                  <c:v>0.33300000000000002</c:v>
                </c:pt>
                <c:pt idx="1">
                  <c:v>0.20399999999999999</c:v>
                </c:pt>
                <c:pt idx="2">
                  <c:v>7.3999999999999996E-2</c:v>
                </c:pt>
                <c:pt idx="3">
                  <c:v>5.6000000000000001E-2</c:v>
                </c:pt>
                <c:pt idx="4">
                  <c:v>0.16700000000000001</c:v>
                </c:pt>
                <c:pt idx="5">
                  <c:v>7.3999999999999996E-2</c:v>
                </c:pt>
                <c:pt idx="6">
                  <c:v>5.6000000000000001E-2</c:v>
                </c:pt>
              </c:numCache>
            </c:numRef>
          </c:val>
          <c:extLst xmlns:c16r2="http://schemas.microsoft.com/office/drawing/2015/06/chart">
            <c:ext xmlns:c16="http://schemas.microsoft.com/office/drawing/2014/chart" uri="{C3380CC4-5D6E-409C-BE32-E72D297353CC}">
              <c16:uniqueId val="{00000000-E8EF-4E65-AE48-1C66E344D835}"/>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Postrožiti zakone</c:v>
                </c:pt>
                <c:pt idx="1">
                  <c:v>Ubrzati rad suda i pojednostaviti postupak</c:v>
                </c:pt>
                <c:pt idx="2">
                  <c:v>Povećati broj i profesionalnost sudaca</c:v>
                </c:pt>
                <c:pt idx="3">
                  <c:v>Češće zakazivanje ročišta</c:v>
                </c:pt>
                <c:pt idx="4">
                  <c:v>Brža, prisilna naplata</c:v>
                </c:pt>
                <c:pt idx="5">
                  <c:v>Povećati ulogu javnih bilježnika u postupcima</c:v>
                </c:pt>
                <c:pt idx="6">
                  <c:v>Ostalo</c:v>
                </c:pt>
              </c:strCache>
            </c:strRef>
          </c:cat>
          <c:val>
            <c:numRef>
              <c:f>Sheet1!$C$2:$C$8</c:f>
              <c:numCache>
                <c:formatCode>0%</c:formatCode>
                <c:ptCount val="7"/>
                <c:pt idx="0">
                  <c:v>0.13600000000000001</c:v>
                </c:pt>
                <c:pt idx="1">
                  <c:v>0.13600000000000001</c:v>
                </c:pt>
                <c:pt idx="2">
                  <c:v>9.0999999999999998E-2</c:v>
                </c:pt>
                <c:pt idx="3">
                  <c:v>4.4999999999999998E-2</c:v>
                </c:pt>
                <c:pt idx="4">
                  <c:v>0</c:v>
                </c:pt>
                <c:pt idx="5">
                  <c:v>0</c:v>
                </c:pt>
                <c:pt idx="6">
                  <c:v>0.45500000000000002</c:v>
                </c:pt>
              </c:numCache>
            </c:numRef>
          </c:val>
          <c:extLst xmlns:c16r2="http://schemas.microsoft.com/office/drawing/2015/06/chart">
            <c:ext xmlns:c16="http://schemas.microsoft.com/office/drawing/2014/chart" uri="{C3380CC4-5D6E-409C-BE32-E72D297353CC}">
              <c16:uniqueId val="{00000001-E8EF-4E65-AE48-1C66E344D835}"/>
            </c:ext>
          </c:extLst>
        </c:ser>
        <c:dLbls>
          <c:showLegendKey val="0"/>
          <c:showVal val="0"/>
          <c:showCatName val="0"/>
          <c:showSerName val="0"/>
          <c:showPercent val="0"/>
          <c:showBubbleSize val="0"/>
        </c:dLbls>
        <c:gapWidth val="42"/>
        <c:axId val="82304000"/>
        <c:axId val="82313984"/>
      </c:barChart>
      <c:catAx>
        <c:axId val="82304000"/>
        <c:scaling>
          <c:orientation val="maxMin"/>
        </c:scaling>
        <c:delete val="0"/>
        <c:axPos val="l"/>
        <c:numFmt formatCode="General" sourceLinked="0"/>
        <c:majorTickMark val="out"/>
        <c:minorTickMark val="none"/>
        <c:tickLblPos val="nextTo"/>
        <c:crossAx val="82313984"/>
        <c:crosses val="autoZero"/>
        <c:auto val="1"/>
        <c:lblAlgn val="ctr"/>
        <c:lblOffset val="100"/>
        <c:noMultiLvlLbl val="0"/>
      </c:catAx>
      <c:valAx>
        <c:axId val="82313984"/>
        <c:scaling>
          <c:orientation val="minMax"/>
          <c:max val="0.5"/>
        </c:scaling>
        <c:delete val="1"/>
        <c:axPos val="b"/>
        <c:numFmt formatCode="0%" sourceLinked="1"/>
        <c:majorTickMark val="out"/>
        <c:minorTickMark val="none"/>
        <c:tickLblPos val="nextTo"/>
        <c:crossAx val="82304000"/>
        <c:crosses val="max"/>
        <c:crossBetween val="between"/>
      </c:valAx>
    </c:plotArea>
    <c:legend>
      <c:legendPos val="b"/>
      <c:layout>
        <c:manualLayout>
          <c:xMode val="edge"/>
          <c:yMode val="edge"/>
          <c:x val="0.33966933833681212"/>
          <c:y val="0.90573144657068827"/>
          <c:w val="0.35268872491039938"/>
          <c:h val="8.2370238010005231E-2"/>
        </c:manualLayout>
      </c:layout>
      <c:overlay val="0"/>
      <c:txPr>
        <a:bodyPr/>
        <a:lstStyle/>
        <a:p>
          <a:pPr>
            <a:defRPr sz="1100" baseline="0"/>
          </a:pPr>
          <a:endParaRPr lang="en-US"/>
        </a:p>
      </c:txPr>
    </c:legend>
    <c:plotVisOnly val="1"/>
    <c:dispBlanksAs val="gap"/>
    <c:showDLblsOverMax val="0"/>
  </c:chart>
  <c:txPr>
    <a:bodyPr/>
    <a:lstStyle/>
    <a:p>
      <a:pPr>
        <a:defRPr sz="1000"/>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82177334117E-2"/>
          <c:y val="1.3913737021605734E-2"/>
          <c:w val="0.96218508791380186"/>
          <c:h val="0.6552015282468947"/>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CD45-42EB-81F1-01572B780D83}"/>
              </c:ext>
            </c:extLst>
          </c:dPt>
          <c:dPt>
            <c:idx val="1"/>
            <c:invertIfNegative val="0"/>
            <c:bubble3D val="0"/>
            <c:extLst xmlns:c16r2="http://schemas.microsoft.com/office/drawing/2015/06/chart">
              <c:ext xmlns:c16="http://schemas.microsoft.com/office/drawing/2014/chart" uri="{C3380CC4-5D6E-409C-BE32-E72D297353CC}">
                <c16:uniqueId val="{00000001-CD45-42EB-81F1-01572B780D83}"/>
              </c:ext>
            </c:extLst>
          </c:dPt>
          <c:dPt>
            <c:idx val="2"/>
            <c:invertIfNegative val="0"/>
            <c:bubble3D val="0"/>
            <c:extLst xmlns:c16r2="http://schemas.microsoft.com/office/drawing/2015/06/chart">
              <c:ext xmlns:c16="http://schemas.microsoft.com/office/drawing/2014/chart" uri="{C3380CC4-5D6E-409C-BE32-E72D297353CC}">
                <c16:uniqueId val="{00000002-CD45-42EB-81F1-01572B780D83}"/>
              </c:ext>
            </c:extLst>
          </c:dPt>
          <c:dPt>
            <c:idx val="3"/>
            <c:invertIfNegative val="0"/>
            <c:bubble3D val="0"/>
            <c:extLst xmlns:c16r2="http://schemas.microsoft.com/office/drawing/2015/06/chart">
              <c:ext xmlns:c16="http://schemas.microsoft.com/office/drawing/2014/chart" uri="{C3380CC4-5D6E-409C-BE32-E72D297353CC}">
                <c16:uniqueId val="{00000003-CD45-42EB-81F1-01572B780D83}"/>
              </c:ext>
            </c:extLst>
          </c:dPt>
          <c:dPt>
            <c:idx val="4"/>
            <c:invertIfNegative val="0"/>
            <c:bubble3D val="0"/>
            <c:extLst xmlns:c16r2="http://schemas.microsoft.com/office/drawing/2015/06/chart">
              <c:ext xmlns:c16="http://schemas.microsoft.com/office/drawing/2014/chart" uri="{C3380CC4-5D6E-409C-BE32-E72D297353CC}">
                <c16:uniqueId val="{00000004-CD45-42EB-81F1-01572B780D83}"/>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Sheet1!$B$2:$B$6</c:f>
              <c:numCache>
                <c:formatCode>#,##0%</c:formatCode>
                <c:ptCount val="5"/>
                <c:pt idx="0">
                  <c:v>0.13900000000000001</c:v>
                </c:pt>
                <c:pt idx="1">
                  <c:v>0.10199999999999999</c:v>
                </c:pt>
                <c:pt idx="2">
                  <c:v>0.23100000000000001</c:v>
                </c:pt>
                <c:pt idx="3">
                  <c:v>0.29599999999999999</c:v>
                </c:pt>
                <c:pt idx="4">
                  <c:v>0.23100000000000001</c:v>
                </c:pt>
              </c:numCache>
            </c:numRef>
          </c:val>
          <c:extLst xmlns:c16r2="http://schemas.microsoft.com/office/drawing/2015/06/chart">
            <c:ext xmlns:c16="http://schemas.microsoft.com/office/drawing/2014/chart" uri="{C3380CC4-5D6E-409C-BE32-E72D297353CC}">
              <c16:uniqueId val="{00000006-CD45-42EB-81F1-01572B780D83}"/>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Sheet1!$C$2:$C$6</c:f>
              <c:numCache>
                <c:formatCode>#,##0%</c:formatCode>
                <c:ptCount val="5"/>
                <c:pt idx="0">
                  <c:v>6.5000000000000002E-2</c:v>
                </c:pt>
                <c:pt idx="1">
                  <c:v>8.6999999999999994E-2</c:v>
                </c:pt>
                <c:pt idx="2">
                  <c:v>0.19600000000000001</c:v>
                </c:pt>
                <c:pt idx="3">
                  <c:v>0.30399999999999999</c:v>
                </c:pt>
                <c:pt idx="4">
                  <c:v>0.34799999999999998</c:v>
                </c:pt>
              </c:numCache>
            </c:numRef>
          </c:val>
          <c:extLst xmlns:c16r2="http://schemas.microsoft.com/office/drawing/2015/06/chart">
            <c:ext xmlns:c16="http://schemas.microsoft.com/office/drawing/2014/chart" uri="{C3380CC4-5D6E-409C-BE32-E72D297353CC}">
              <c16:uniqueId val="{00000007-CD45-42EB-81F1-01572B780D83}"/>
            </c:ext>
          </c:extLst>
        </c:ser>
        <c:dLbls>
          <c:showLegendKey val="0"/>
          <c:showVal val="0"/>
          <c:showCatName val="0"/>
          <c:showSerName val="0"/>
          <c:showPercent val="0"/>
          <c:showBubbleSize val="0"/>
        </c:dLbls>
        <c:gapWidth val="100"/>
        <c:axId val="161844608"/>
        <c:axId val="161850496"/>
      </c:barChart>
      <c:catAx>
        <c:axId val="161844608"/>
        <c:scaling>
          <c:orientation val="minMax"/>
        </c:scaling>
        <c:delete val="0"/>
        <c:axPos val="b"/>
        <c:numFmt formatCode="General" sourceLinked="0"/>
        <c:majorTickMark val="out"/>
        <c:minorTickMark val="none"/>
        <c:tickLblPos val="nextTo"/>
        <c:txPr>
          <a:bodyPr/>
          <a:lstStyle/>
          <a:p>
            <a:pPr>
              <a:defRPr sz="1100"/>
            </a:pPr>
            <a:endParaRPr lang="en-US"/>
          </a:p>
        </c:txPr>
        <c:crossAx val="161850496"/>
        <c:crosses val="autoZero"/>
        <c:auto val="1"/>
        <c:lblAlgn val="ctr"/>
        <c:lblOffset val="100"/>
        <c:noMultiLvlLbl val="0"/>
      </c:catAx>
      <c:valAx>
        <c:axId val="161850496"/>
        <c:scaling>
          <c:orientation val="minMax"/>
        </c:scaling>
        <c:delete val="1"/>
        <c:axPos val="l"/>
        <c:numFmt formatCode="#,##0%" sourceLinked="1"/>
        <c:majorTickMark val="out"/>
        <c:minorTickMark val="none"/>
        <c:tickLblPos val="nextTo"/>
        <c:crossAx val="161844608"/>
        <c:crosses val="autoZero"/>
        <c:crossBetween val="between"/>
      </c:valAx>
      <c:spPr>
        <a:noFill/>
        <a:ln w="25400">
          <a:noFill/>
        </a:ln>
      </c:spPr>
    </c:plotArea>
    <c:legend>
      <c:legendPos val="b"/>
      <c:layout>
        <c:manualLayout>
          <c:xMode val="edge"/>
          <c:yMode val="edge"/>
          <c:x val="0.39007311563830277"/>
          <c:y val="0.88171680176868794"/>
          <c:w val="0.19237360112372881"/>
          <c:h val="9.5093636528635811E-2"/>
        </c:manualLayout>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BF21-4573-9120-BFD263059720}"/>
              </c:ext>
            </c:extLst>
          </c:dPt>
          <c:dPt>
            <c:idx val="1"/>
            <c:invertIfNegative val="0"/>
            <c:bubble3D val="0"/>
            <c:extLst xmlns:c16r2="http://schemas.microsoft.com/office/drawing/2015/06/chart">
              <c:ext xmlns:c16="http://schemas.microsoft.com/office/drawing/2014/chart" uri="{C3380CC4-5D6E-409C-BE32-E72D297353CC}">
                <c16:uniqueId val="{00000001-BF21-4573-9120-BFD263059720}"/>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Sheet1!$B$2:$B$3</c:f>
              <c:numCache>
                <c:formatCode>0%</c:formatCode>
                <c:ptCount val="2"/>
                <c:pt idx="0">
                  <c:v>0.24099999999999999</c:v>
                </c:pt>
                <c:pt idx="1">
                  <c:v>0.52800000000000002</c:v>
                </c:pt>
              </c:numCache>
            </c:numRef>
          </c:val>
          <c:extLst xmlns:c16r2="http://schemas.microsoft.com/office/drawing/2015/06/chart">
            <c:ext xmlns:c16="http://schemas.microsoft.com/office/drawing/2014/chart" uri="{C3380CC4-5D6E-409C-BE32-E72D297353CC}">
              <c16:uniqueId val="{00000006-BF21-4573-9120-BFD263059720}"/>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Sheet1!$C$2:$C$3</c:f>
              <c:numCache>
                <c:formatCode>0%</c:formatCode>
                <c:ptCount val="2"/>
                <c:pt idx="0">
                  <c:v>0.152</c:v>
                </c:pt>
                <c:pt idx="1">
                  <c:v>0.65200000000000002</c:v>
                </c:pt>
              </c:numCache>
            </c:numRef>
          </c:val>
          <c:extLst xmlns:c16r2="http://schemas.microsoft.com/office/drawing/2015/06/chart">
            <c:ext xmlns:c16="http://schemas.microsoft.com/office/drawing/2014/chart" uri="{C3380CC4-5D6E-409C-BE32-E72D297353CC}">
              <c16:uniqueId val="{00000007-BF21-4573-9120-BFD263059720}"/>
            </c:ext>
          </c:extLst>
        </c:ser>
        <c:dLbls>
          <c:showLegendKey val="0"/>
          <c:showVal val="0"/>
          <c:showCatName val="0"/>
          <c:showSerName val="0"/>
          <c:showPercent val="0"/>
          <c:showBubbleSize val="0"/>
        </c:dLbls>
        <c:gapWidth val="100"/>
        <c:axId val="161957760"/>
        <c:axId val="161959296"/>
      </c:barChart>
      <c:catAx>
        <c:axId val="161957760"/>
        <c:scaling>
          <c:orientation val="minMax"/>
        </c:scaling>
        <c:delete val="0"/>
        <c:axPos val="b"/>
        <c:numFmt formatCode="General" sourceLinked="0"/>
        <c:majorTickMark val="out"/>
        <c:minorTickMark val="none"/>
        <c:tickLblPos val="nextTo"/>
        <c:txPr>
          <a:bodyPr/>
          <a:lstStyle/>
          <a:p>
            <a:pPr>
              <a:defRPr sz="1100" baseline="0"/>
            </a:pPr>
            <a:endParaRPr lang="en-US"/>
          </a:p>
        </c:txPr>
        <c:crossAx val="161959296"/>
        <c:crosses val="autoZero"/>
        <c:auto val="1"/>
        <c:lblAlgn val="ctr"/>
        <c:lblOffset val="100"/>
        <c:noMultiLvlLbl val="0"/>
      </c:catAx>
      <c:valAx>
        <c:axId val="161959296"/>
        <c:scaling>
          <c:orientation val="minMax"/>
        </c:scaling>
        <c:delete val="1"/>
        <c:axPos val="l"/>
        <c:numFmt formatCode="0%" sourceLinked="1"/>
        <c:majorTickMark val="out"/>
        <c:minorTickMark val="none"/>
        <c:tickLblPos val="nextTo"/>
        <c:crossAx val="1619577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8.8120334470169648E-2"/>
          <c:w val="0.96218508791380186"/>
          <c:h val="0.60218982500462881"/>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754E-47AC-9DDE-91C46F6AA922}"/>
              </c:ext>
            </c:extLst>
          </c:dPt>
          <c:dPt>
            <c:idx val="1"/>
            <c:invertIfNegative val="0"/>
            <c:bubble3D val="0"/>
            <c:extLst xmlns:c16r2="http://schemas.microsoft.com/office/drawing/2015/06/chart">
              <c:ext xmlns:c16="http://schemas.microsoft.com/office/drawing/2014/chart" uri="{C3380CC4-5D6E-409C-BE32-E72D297353CC}">
                <c16:uniqueId val="{00000001-754E-47AC-9DDE-91C46F6AA922}"/>
              </c:ext>
            </c:extLst>
          </c:dPt>
          <c:dPt>
            <c:idx val="2"/>
            <c:invertIfNegative val="0"/>
            <c:bubble3D val="0"/>
            <c:extLst xmlns:c16r2="http://schemas.microsoft.com/office/drawing/2015/06/chart">
              <c:ext xmlns:c16="http://schemas.microsoft.com/office/drawing/2014/chart" uri="{C3380CC4-5D6E-409C-BE32-E72D297353CC}">
                <c16:uniqueId val="{00000002-754E-47AC-9DDE-91C46F6AA922}"/>
              </c:ext>
            </c:extLst>
          </c:dPt>
          <c:dPt>
            <c:idx val="3"/>
            <c:invertIfNegative val="0"/>
            <c:bubble3D val="0"/>
            <c:extLst xmlns:c16r2="http://schemas.microsoft.com/office/drawing/2015/06/chart">
              <c:ext xmlns:c16="http://schemas.microsoft.com/office/drawing/2014/chart" uri="{C3380CC4-5D6E-409C-BE32-E72D297353CC}">
                <c16:uniqueId val="{00000003-754E-47AC-9DDE-91C46F6AA922}"/>
              </c:ext>
            </c:extLst>
          </c:dPt>
          <c:dPt>
            <c:idx val="4"/>
            <c:invertIfNegative val="0"/>
            <c:bubble3D val="0"/>
            <c:extLst xmlns:c16r2="http://schemas.microsoft.com/office/drawing/2015/06/chart">
              <c:ext xmlns:c16="http://schemas.microsoft.com/office/drawing/2014/chart" uri="{C3380CC4-5D6E-409C-BE32-E72D297353CC}">
                <c16:uniqueId val="{00000004-754E-47AC-9DDE-91C46F6AA922}"/>
              </c:ext>
            </c:extLst>
          </c:dPt>
          <c:dPt>
            <c:idx val="5"/>
            <c:invertIfNegative val="0"/>
            <c:bubble3D val="0"/>
            <c:extLst xmlns:c16r2="http://schemas.microsoft.com/office/drawing/2015/06/chart">
              <c:ext xmlns:c16="http://schemas.microsoft.com/office/drawing/2014/chart" uri="{C3380CC4-5D6E-409C-BE32-E72D297353CC}">
                <c16:uniqueId val="{00000005-754E-47AC-9DDE-91C46F6AA922}"/>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Ne zna</c:v>
                </c:pt>
              </c:strCache>
            </c:strRef>
          </c:cat>
          <c:val>
            <c:numRef>
              <c:f>Sheet1!$B$2:$B$7</c:f>
              <c:numCache>
                <c:formatCode>#,##0%</c:formatCode>
                <c:ptCount val="6"/>
                <c:pt idx="0">
                  <c:v>5.6000000000000001E-2</c:v>
                </c:pt>
                <c:pt idx="1">
                  <c:v>4.5999999999999999E-2</c:v>
                </c:pt>
                <c:pt idx="2">
                  <c:v>0.28699999999999998</c:v>
                </c:pt>
                <c:pt idx="3">
                  <c:v>0.35199999999999998</c:v>
                </c:pt>
                <c:pt idx="4">
                  <c:v>0.25900000000000001</c:v>
                </c:pt>
                <c:pt idx="5">
                  <c:v>0</c:v>
                </c:pt>
              </c:numCache>
            </c:numRef>
          </c:val>
          <c:extLst xmlns:c16r2="http://schemas.microsoft.com/office/drawing/2015/06/chart">
            <c:ext xmlns:c16="http://schemas.microsoft.com/office/drawing/2014/chart" uri="{C3380CC4-5D6E-409C-BE32-E72D297353CC}">
              <c16:uniqueId val="{00000006-754E-47AC-9DDE-91C46F6AA922}"/>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Ne zna</c:v>
                </c:pt>
              </c:strCache>
            </c:strRef>
          </c:cat>
          <c:val>
            <c:numRef>
              <c:f>Sheet1!$C$2:$C$7</c:f>
              <c:numCache>
                <c:formatCode>#,##0%</c:formatCode>
                <c:ptCount val="6"/>
                <c:pt idx="0">
                  <c:v>4.2999999999999997E-2</c:v>
                </c:pt>
                <c:pt idx="1">
                  <c:v>4.2999999999999997E-2</c:v>
                </c:pt>
                <c:pt idx="2">
                  <c:v>0.217</c:v>
                </c:pt>
                <c:pt idx="3">
                  <c:v>0.34799999999999998</c:v>
                </c:pt>
                <c:pt idx="4">
                  <c:v>0.32600000000000001</c:v>
                </c:pt>
                <c:pt idx="5">
                  <c:v>2.1999999999999999E-2</c:v>
                </c:pt>
              </c:numCache>
            </c:numRef>
          </c:val>
          <c:extLst xmlns:c16r2="http://schemas.microsoft.com/office/drawing/2015/06/chart">
            <c:ext xmlns:c16="http://schemas.microsoft.com/office/drawing/2014/chart" uri="{C3380CC4-5D6E-409C-BE32-E72D297353CC}">
              <c16:uniqueId val="{00000007-754E-47AC-9DDE-91C46F6AA922}"/>
            </c:ext>
          </c:extLst>
        </c:ser>
        <c:dLbls>
          <c:showLegendKey val="0"/>
          <c:showVal val="0"/>
          <c:showCatName val="0"/>
          <c:showSerName val="0"/>
          <c:showPercent val="0"/>
          <c:showBubbleSize val="0"/>
        </c:dLbls>
        <c:gapWidth val="100"/>
        <c:axId val="162056832"/>
        <c:axId val="162062720"/>
      </c:barChart>
      <c:catAx>
        <c:axId val="162056832"/>
        <c:scaling>
          <c:orientation val="minMax"/>
        </c:scaling>
        <c:delete val="0"/>
        <c:axPos val="b"/>
        <c:numFmt formatCode="General" sourceLinked="0"/>
        <c:majorTickMark val="out"/>
        <c:minorTickMark val="none"/>
        <c:tickLblPos val="nextTo"/>
        <c:txPr>
          <a:bodyPr/>
          <a:lstStyle/>
          <a:p>
            <a:pPr>
              <a:defRPr sz="1100"/>
            </a:pPr>
            <a:endParaRPr lang="en-US"/>
          </a:p>
        </c:txPr>
        <c:crossAx val="162062720"/>
        <c:crosses val="autoZero"/>
        <c:auto val="1"/>
        <c:lblAlgn val="ctr"/>
        <c:lblOffset val="100"/>
        <c:noMultiLvlLbl val="0"/>
      </c:catAx>
      <c:valAx>
        <c:axId val="162062720"/>
        <c:scaling>
          <c:orientation val="minMax"/>
        </c:scaling>
        <c:delete val="1"/>
        <c:axPos val="l"/>
        <c:numFmt formatCode="#,##0%" sourceLinked="1"/>
        <c:majorTickMark val="out"/>
        <c:minorTickMark val="none"/>
        <c:tickLblPos val="nextTo"/>
        <c:crossAx val="162056832"/>
        <c:crosses val="autoZero"/>
        <c:crossBetween val="between"/>
      </c:valAx>
      <c:spPr>
        <a:noFill/>
        <a:ln w="25400">
          <a:noFill/>
        </a:ln>
      </c:spPr>
    </c:plotArea>
    <c:legend>
      <c:legendPos val="b"/>
      <c:overlay val="0"/>
      <c:txPr>
        <a:bodyPr/>
        <a:lstStyle/>
        <a:p>
          <a:pPr>
            <a:defRPr sz="1100" baseline="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19BA-49C7-8FB3-C7561C1F9011}"/>
              </c:ext>
            </c:extLst>
          </c:dPt>
          <c:dPt>
            <c:idx val="1"/>
            <c:invertIfNegative val="0"/>
            <c:bubble3D val="0"/>
            <c:extLst xmlns:c16r2="http://schemas.microsoft.com/office/drawing/2015/06/chart">
              <c:ext xmlns:c16="http://schemas.microsoft.com/office/drawing/2014/chart" uri="{C3380CC4-5D6E-409C-BE32-E72D297353CC}">
                <c16:uniqueId val="{00000001-19BA-49C7-8FB3-C7561C1F9011}"/>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Sheet1!$B$2:$B$3</c:f>
              <c:numCache>
                <c:formatCode>0%</c:formatCode>
                <c:ptCount val="2"/>
                <c:pt idx="0">
                  <c:v>0.10199999999999999</c:v>
                </c:pt>
                <c:pt idx="1">
                  <c:v>0.61099999999999999</c:v>
                </c:pt>
              </c:numCache>
            </c:numRef>
          </c:val>
          <c:extLst xmlns:c16r2="http://schemas.microsoft.com/office/drawing/2015/06/chart">
            <c:ext xmlns:c16="http://schemas.microsoft.com/office/drawing/2014/chart" uri="{C3380CC4-5D6E-409C-BE32-E72D297353CC}">
              <c16:uniqueId val="{00000006-19BA-49C7-8FB3-C7561C1F901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Sheet1!$C$2:$C$3</c:f>
              <c:numCache>
                <c:formatCode>0%</c:formatCode>
                <c:ptCount val="2"/>
                <c:pt idx="0">
                  <c:v>8.6999999999999994E-2</c:v>
                </c:pt>
                <c:pt idx="1">
                  <c:v>0.67400000000000004</c:v>
                </c:pt>
              </c:numCache>
            </c:numRef>
          </c:val>
          <c:extLst xmlns:c16r2="http://schemas.microsoft.com/office/drawing/2015/06/chart">
            <c:ext xmlns:c16="http://schemas.microsoft.com/office/drawing/2014/chart" uri="{C3380CC4-5D6E-409C-BE32-E72D297353CC}">
              <c16:uniqueId val="{00000007-19BA-49C7-8FB3-C7561C1F9011}"/>
            </c:ext>
          </c:extLst>
        </c:ser>
        <c:dLbls>
          <c:showLegendKey val="0"/>
          <c:showVal val="0"/>
          <c:showCatName val="0"/>
          <c:showSerName val="0"/>
          <c:showPercent val="0"/>
          <c:showBubbleSize val="0"/>
        </c:dLbls>
        <c:gapWidth val="100"/>
        <c:axId val="168178432"/>
        <c:axId val="168179968"/>
      </c:barChart>
      <c:catAx>
        <c:axId val="168178432"/>
        <c:scaling>
          <c:orientation val="minMax"/>
        </c:scaling>
        <c:delete val="0"/>
        <c:axPos val="b"/>
        <c:numFmt formatCode="General" sourceLinked="0"/>
        <c:majorTickMark val="out"/>
        <c:minorTickMark val="none"/>
        <c:tickLblPos val="nextTo"/>
        <c:txPr>
          <a:bodyPr/>
          <a:lstStyle/>
          <a:p>
            <a:pPr>
              <a:defRPr sz="1100" baseline="0"/>
            </a:pPr>
            <a:endParaRPr lang="en-US"/>
          </a:p>
        </c:txPr>
        <c:crossAx val="168179968"/>
        <c:crosses val="autoZero"/>
        <c:auto val="1"/>
        <c:lblAlgn val="ctr"/>
        <c:lblOffset val="100"/>
        <c:noMultiLvlLbl val="0"/>
      </c:catAx>
      <c:valAx>
        <c:axId val="168179968"/>
        <c:scaling>
          <c:orientation val="minMax"/>
        </c:scaling>
        <c:delete val="1"/>
        <c:axPos val="l"/>
        <c:numFmt formatCode="0%" sourceLinked="1"/>
        <c:majorTickMark val="out"/>
        <c:minorTickMark val="none"/>
        <c:tickLblPos val="nextTo"/>
        <c:crossAx val="1681784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0"/>
          <c:w val="0.96218508791380186"/>
          <c:h val="0.72940812569545865"/>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55C8-426D-974D-873359ACB307}"/>
              </c:ext>
            </c:extLst>
          </c:dPt>
          <c:dPt>
            <c:idx val="1"/>
            <c:invertIfNegative val="0"/>
            <c:bubble3D val="0"/>
            <c:extLst xmlns:c16r2="http://schemas.microsoft.com/office/drawing/2015/06/chart">
              <c:ext xmlns:c16="http://schemas.microsoft.com/office/drawing/2014/chart" uri="{C3380CC4-5D6E-409C-BE32-E72D297353CC}">
                <c16:uniqueId val="{00000001-55C8-426D-974D-873359ACB307}"/>
              </c:ext>
            </c:extLst>
          </c:dPt>
          <c:dPt>
            <c:idx val="2"/>
            <c:invertIfNegative val="0"/>
            <c:bubble3D val="0"/>
            <c:extLst xmlns:c16r2="http://schemas.microsoft.com/office/drawing/2015/06/chart">
              <c:ext xmlns:c16="http://schemas.microsoft.com/office/drawing/2014/chart" uri="{C3380CC4-5D6E-409C-BE32-E72D297353CC}">
                <c16:uniqueId val="{00000002-55C8-426D-974D-873359ACB307}"/>
              </c:ext>
            </c:extLst>
          </c:dPt>
          <c:dPt>
            <c:idx val="3"/>
            <c:invertIfNegative val="0"/>
            <c:bubble3D val="0"/>
            <c:extLst xmlns:c16r2="http://schemas.microsoft.com/office/drawing/2015/06/chart">
              <c:ext xmlns:c16="http://schemas.microsoft.com/office/drawing/2014/chart" uri="{C3380CC4-5D6E-409C-BE32-E72D297353CC}">
                <c16:uniqueId val="{00000003-55C8-426D-974D-873359ACB307}"/>
              </c:ext>
            </c:extLst>
          </c:dPt>
          <c:dPt>
            <c:idx val="4"/>
            <c:invertIfNegative val="0"/>
            <c:bubble3D val="0"/>
            <c:extLst xmlns:c16r2="http://schemas.microsoft.com/office/drawing/2015/06/chart">
              <c:ext xmlns:c16="http://schemas.microsoft.com/office/drawing/2014/chart" uri="{C3380CC4-5D6E-409C-BE32-E72D297353CC}">
                <c16:uniqueId val="{00000004-55C8-426D-974D-873359ACB307}"/>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Sheet1!$B$2:$B$6</c:f>
              <c:numCache>
                <c:formatCode>#,##0%</c:formatCode>
                <c:ptCount val="5"/>
                <c:pt idx="0">
                  <c:v>9.6000000000000002E-2</c:v>
                </c:pt>
                <c:pt idx="1">
                  <c:v>0.104</c:v>
                </c:pt>
                <c:pt idx="2">
                  <c:v>0.27800000000000002</c:v>
                </c:pt>
                <c:pt idx="3">
                  <c:v>0.41699999999999998</c:v>
                </c:pt>
                <c:pt idx="4">
                  <c:v>0.104</c:v>
                </c:pt>
              </c:numCache>
            </c:numRef>
          </c:val>
          <c:extLst xmlns:c16r2="http://schemas.microsoft.com/office/drawing/2015/06/chart">
            <c:ext xmlns:c16="http://schemas.microsoft.com/office/drawing/2014/chart" uri="{C3380CC4-5D6E-409C-BE32-E72D297353CC}">
              <c16:uniqueId val="{00000006-55C8-426D-974D-873359ACB307}"/>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Sheet1!$C$2:$C$6</c:f>
              <c:numCache>
                <c:formatCode>#,##0%</c:formatCode>
                <c:ptCount val="5"/>
                <c:pt idx="0">
                  <c:v>6.5000000000000002E-2</c:v>
                </c:pt>
                <c:pt idx="1">
                  <c:v>0.13</c:v>
                </c:pt>
                <c:pt idx="2">
                  <c:v>0.28299999999999997</c:v>
                </c:pt>
                <c:pt idx="3">
                  <c:v>0.34799999999999998</c:v>
                </c:pt>
                <c:pt idx="4">
                  <c:v>0.17399999999999999</c:v>
                </c:pt>
              </c:numCache>
            </c:numRef>
          </c:val>
          <c:extLst xmlns:c16r2="http://schemas.microsoft.com/office/drawing/2015/06/chart">
            <c:ext xmlns:c16="http://schemas.microsoft.com/office/drawing/2014/chart" uri="{C3380CC4-5D6E-409C-BE32-E72D297353CC}">
              <c16:uniqueId val="{00000007-55C8-426D-974D-873359ACB307}"/>
            </c:ext>
          </c:extLst>
        </c:ser>
        <c:dLbls>
          <c:showLegendKey val="0"/>
          <c:showVal val="0"/>
          <c:showCatName val="0"/>
          <c:showSerName val="0"/>
          <c:showPercent val="0"/>
          <c:showBubbleSize val="0"/>
        </c:dLbls>
        <c:gapWidth val="100"/>
        <c:axId val="168490496"/>
        <c:axId val="168492032"/>
      </c:barChart>
      <c:catAx>
        <c:axId val="168490496"/>
        <c:scaling>
          <c:orientation val="minMax"/>
        </c:scaling>
        <c:delete val="0"/>
        <c:axPos val="b"/>
        <c:numFmt formatCode="General" sourceLinked="0"/>
        <c:majorTickMark val="out"/>
        <c:minorTickMark val="none"/>
        <c:tickLblPos val="nextTo"/>
        <c:txPr>
          <a:bodyPr/>
          <a:lstStyle/>
          <a:p>
            <a:pPr>
              <a:defRPr sz="1100"/>
            </a:pPr>
            <a:endParaRPr lang="en-US"/>
          </a:p>
        </c:txPr>
        <c:crossAx val="168492032"/>
        <c:crosses val="autoZero"/>
        <c:auto val="1"/>
        <c:lblAlgn val="ctr"/>
        <c:lblOffset val="100"/>
        <c:noMultiLvlLbl val="0"/>
      </c:catAx>
      <c:valAx>
        <c:axId val="168492032"/>
        <c:scaling>
          <c:orientation val="minMax"/>
        </c:scaling>
        <c:delete val="1"/>
        <c:axPos val="l"/>
        <c:numFmt formatCode="#,##0%" sourceLinked="1"/>
        <c:majorTickMark val="out"/>
        <c:minorTickMark val="none"/>
        <c:tickLblPos val="nextTo"/>
        <c:crossAx val="168490496"/>
        <c:crosses val="autoZero"/>
        <c:crossBetween val="between"/>
      </c:valAx>
      <c:spPr>
        <a:noFill/>
        <a:ln w="25400">
          <a:noFill/>
        </a:ln>
      </c:spPr>
    </c:plotArea>
    <c:legend>
      <c:legendPos val="b"/>
      <c:layout>
        <c:manualLayout>
          <c:xMode val="edge"/>
          <c:yMode val="edge"/>
          <c:x val="0.39879068718276728"/>
          <c:y val="0.91050837727481382"/>
          <c:w val="0.20241862563446533"/>
          <c:h val="8.9491622725186168E-2"/>
        </c:manualLayout>
      </c:layout>
      <c:overlay val="0"/>
      <c:txPr>
        <a:bodyPr/>
        <a:lstStyle/>
        <a:p>
          <a:pPr>
            <a:defRPr sz="11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1599-49CF-B3A1-DE7B13CD5E6D}"/>
              </c:ext>
            </c:extLst>
          </c:dPt>
          <c:dPt>
            <c:idx val="1"/>
            <c:invertIfNegative val="0"/>
            <c:bubble3D val="0"/>
            <c:extLst xmlns:c16r2="http://schemas.microsoft.com/office/drawing/2015/06/chart">
              <c:ext xmlns:c16="http://schemas.microsoft.com/office/drawing/2014/chart" uri="{C3380CC4-5D6E-409C-BE32-E72D297353CC}">
                <c16:uniqueId val="{00000001-1599-49CF-B3A1-DE7B13CD5E6D}"/>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Sheet1!$B$2:$B$3</c:f>
              <c:numCache>
                <c:formatCode>0%</c:formatCode>
                <c:ptCount val="2"/>
                <c:pt idx="0">
                  <c:v>0.13</c:v>
                </c:pt>
                <c:pt idx="1">
                  <c:v>0.62</c:v>
                </c:pt>
              </c:numCache>
            </c:numRef>
          </c:val>
          <c:extLst xmlns:c16r2="http://schemas.microsoft.com/office/drawing/2015/06/chart">
            <c:ext xmlns:c16="http://schemas.microsoft.com/office/drawing/2014/chart" uri="{C3380CC4-5D6E-409C-BE32-E72D297353CC}">
              <c16:uniqueId val="{00000006-1599-49CF-B3A1-DE7B13CD5E6D}"/>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Sheet1!$C$2:$C$3</c:f>
              <c:numCache>
                <c:formatCode>0%</c:formatCode>
                <c:ptCount val="2"/>
                <c:pt idx="0">
                  <c:v>0.156</c:v>
                </c:pt>
                <c:pt idx="1">
                  <c:v>0.71099999999999997</c:v>
                </c:pt>
              </c:numCache>
            </c:numRef>
          </c:val>
          <c:extLst xmlns:c16r2="http://schemas.microsoft.com/office/drawing/2015/06/chart">
            <c:ext xmlns:c16="http://schemas.microsoft.com/office/drawing/2014/chart" uri="{C3380CC4-5D6E-409C-BE32-E72D297353CC}">
              <c16:uniqueId val="{00000007-1599-49CF-B3A1-DE7B13CD5E6D}"/>
            </c:ext>
          </c:extLst>
        </c:ser>
        <c:dLbls>
          <c:showLegendKey val="0"/>
          <c:showVal val="0"/>
          <c:showCatName val="0"/>
          <c:showSerName val="0"/>
          <c:showPercent val="0"/>
          <c:showBubbleSize val="0"/>
        </c:dLbls>
        <c:gapWidth val="100"/>
        <c:axId val="168914304"/>
        <c:axId val="168920192"/>
      </c:barChart>
      <c:catAx>
        <c:axId val="168914304"/>
        <c:scaling>
          <c:orientation val="minMax"/>
        </c:scaling>
        <c:delete val="0"/>
        <c:axPos val="b"/>
        <c:numFmt formatCode="General" sourceLinked="0"/>
        <c:majorTickMark val="out"/>
        <c:minorTickMark val="none"/>
        <c:tickLblPos val="nextTo"/>
        <c:txPr>
          <a:bodyPr/>
          <a:lstStyle/>
          <a:p>
            <a:pPr>
              <a:defRPr sz="1100" baseline="0"/>
            </a:pPr>
            <a:endParaRPr lang="en-US"/>
          </a:p>
        </c:txPr>
        <c:crossAx val="168920192"/>
        <c:crosses val="autoZero"/>
        <c:auto val="1"/>
        <c:lblAlgn val="ctr"/>
        <c:lblOffset val="100"/>
        <c:noMultiLvlLbl val="0"/>
      </c:catAx>
      <c:valAx>
        <c:axId val="168920192"/>
        <c:scaling>
          <c:orientation val="minMax"/>
        </c:scaling>
        <c:delete val="1"/>
        <c:axPos val="l"/>
        <c:numFmt formatCode="0%" sourceLinked="1"/>
        <c:majorTickMark val="out"/>
        <c:minorTickMark val="none"/>
        <c:tickLblPos val="nextTo"/>
        <c:crossAx val="168914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Kvaliteta međuljudskih odnosa s neposrednim suradnicima</c:v>
                </c:pt>
                <c:pt idx="1">
                  <c:v>Stručnost neposredno nadređenih</c:v>
                </c:pt>
                <c:pt idx="2">
                  <c:v>Zanimljivost posla</c:v>
                </c:pt>
                <c:pt idx="3">
                  <c:v>Odnos neposrednih rukovoditelja prema meni</c:v>
                </c:pt>
                <c:pt idx="4">
                  <c:v>Fiksno radno vrijeme, bez prekovremenog rada</c:v>
                </c:pt>
                <c:pt idx="5">
                  <c:v>Društveni značaj posla kojeg obavljam</c:v>
                </c:pt>
                <c:pt idx="6">
                  <c:v>Mogućnost izravne i otvorene komunikacije s nadređenima</c:v>
                </c:pt>
                <c:pt idx="7">
                  <c:v>Organizacija posla</c:v>
                </c:pt>
                <c:pt idx="8">
                  <c:v>Sigurnost radnog mjesta</c:v>
                </c:pt>
                <c:pt idx="9">
                  <c:v>Mogućnost korištenje znanja i sposobnosti</c:v>
                </c:pt>
                <c:pt idx="10">
                  <c:v>Kvaliteta međuljudskih odnosa u tijelu općenito</c:v>
                </c:pt>
                <c:pt idx="11">
                  <c:v>Opremljenost radnog prostora </c:v>
                </c:pt>
              </c:strCache>
            </c:strRef>
          </c:cat>
          <c:val>
            <c:numRef>
              <c:f>Sheet1!$B$2:$B$13</c:f>
              <c:numCache>
                <c:formatCode>0.0</c:formatCode>
                <c:ptCount val="12"/>
                <c:pt idx="0">
                  <c:v>4.0999999999999996</c:v>
                </c:pt>
                <c:pt idx="1">
                  <c:v>4.0999999999999996</c:v>
                </c:pt>
                <c:pt idx="2">
                  <c:v>3.9</c:v>
                </c:pt>
                <c:pt idx="3">
                  <c:v>4.0999999999999996</c:v>
                </c:pt>
                <c:pt idx="4">
                  <c:v>3.8</c:v>
                </c:pt>
                <c:pt idx="5">
                  <c:v>3.9</c:v>
                </c:pt>
                <c:pt idx="6">
                  <c:v>3.7</c:v>
                </c:pt>
                <c:pt idx="7">
                  <c:v>3.4</c:v>
                </c:pt>
                <c:pt idx="8">
                  <c:v>3.5</c:v>
                </c:pt>
                <c:pt idx="9">
                  <c:v>3.4</c:v>
                </c:pt>
                <c:pt idx="10">
                  <c:v>3.4</c:v>
                </c:pt>
                <c:pt idx="11">
                  <c:v>3.4</c:v>
                </c:pt>
              </c:numCache>
            </c:numRef>
          </c:val>
          <c:extLst xmlns:c16r2="http://schemas.microsoft.com/office/drawing/2015/06/chart">
            <c:ext xmlns:c16="http://schemas.microsoft.com/office/drawing/2014/chart" uri="{C3380CC4-5D6E-409C-BE32-E72D297353CC}">
              <c16:uniqueId val="{00000000-6B17-4B6E-BC41-A27AEE078A3D}"/>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Kvaliteta međuljudskih odnosa s neposrednim suradnicima</c:v>
                </c:pt>
                <c:pt idx="1">
                  <c:v>Stručnost neposredno nadređenih</c:v>
                </c:pt>
                <c:pt idx="2">
                  <c:v>Zanimljivost posla</c:v>
                </c:pt>
                <c:pt idx="3">
                  <c:v>Odnos neposrednih rukovoditelja prema meni</c:v>
                </c:pt>
                <c:pt idx="4">
                  <c:v>Fiksno radno vrijeme, bez prekovremenog rada</c:v>
                </c:pt>
                <c:pt idx="5">
                  <c:v>Društveni značaj posla kojeg obavljam</c:v>
                </c:pt>
                <c:pt idx="6">
                  <c:v>Mogućnost izravne i otvorene komunikacije s nadređenima</c:v>
                </c:pt>
                <c:pt idx="7">
                  <c:v>Organizacija posla</c:v>
                </c:pt>
                <c:pt idx="8">
                  <c:v>Sigurnost radnog mjesta</c:v>
                </c:pt>
                <c:pt idx="9">
                  <c:v>Mogućnost korištenje znanja i sposobnosti</c:v>
                </c:pt>
                <c:pt idx="10">
                  <c:v>Kvaliteta međuljudskih odnosa u tijelu općenito</c:v>
                </c:pt>
                <c:pt idx="11">
                  <c:v>Opremljenost radnog prostora </c:v>
                </c:pt>
              </c:strCache>
            </c:strRef>
          </c:cat>
          <c:val>
            <c:numRef>
              <c:f>Sheet1!$C$2:$C$13</c:f>
              <c:numCache>
                <c:formatCode>0.0</c:formatCode>
                <c:ptCount val="12"/>
                <c:pt idx="0">
                  <c:v>3.8</c:v>
                </c:pt>
                <c:pt idx="1">
                  <c:v>3.7</c:v>
                </c:pt>
                <c:pt idx="2">
                  <c:v>3.6</c:v>
                </c:pt>
                <c:pt idx="3">
                  <c:v>3.6</c:v>
                </c:pt>
                <c:pt idx="4">
                  <c:v>3.6</c:v>
                </c:pt>
                <c:pt idx="5">
                  <c:v>3.4</c:v>
                </c:pt>
                <c:pt idx="6">
                  <c:v>3.3</c:v>
                </c:pt>
                <c:pt idx="7">
                  <c:v>3.1</c:v>
                </c:pt>
                <c:pt idx="8">
                  <c:v>3.1</c:v>
                </c:pt>
                <c:pt idx="9">
                  <c:v>3.1</c:v>
                </c:pt>
                <c:pt idx="10">
                  <c:v>3</c:v>
                </c:pt>
                <c:pt idx="11">
                  <c:v>3</c:v>
                </c:pt>
              </c:numCache>
            </c:numRef>
          </c:val>
          <c:extLst xmlns:c16r2="http://schemas.microsoft.com/office/drawing/2015/06/chart">
            <c:ext xmlns:c16="http://schemas.microsoft.com/office/drawing/2014/chart" uri="{C3380CC4-5D6E-409C-BE32-E72D297353CC}">
              <c16:uniqueId val="{00000001-6B17-4B6E-BC41-A27AEE078A3D}"/>
            </c:ext>
          </c:extLst>
        </c:ser>
        <c:dLbls>
          <c:showLegendKey val="0"/>
          <c:showVal val="0"/>
          <c:showCatName val="0"/>
          <c:showSerName val="0"/>
          <c:showPercent val="0"/>
          <c:showBubbleSize val="0"/>
        </c:dLbls>
        <c:gapWidth val="42"/>
        <c:axId val="81937536"/>
        <c:axId val="81939072"/>
      </c:barChart>
      <c:catAx>
        <c:axId val="81937536"/>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81939072"/>
        <c:crosses val="autoZero"/>
        <c:auto val="1"/>
        <c:lblAlgn val="ctr"/>
        <c:lblOffset val="100"/>
        <c:noMultiLvlLbl val="0"/>
      </c:catAx>
      <c:valAx>
        <c:axId val="81939072"/>
        <c:scaling>
          <c:orientation val="minMax"/>
          <c:max val="5"/>
          <c:min val="1"/>
        </c:scaling>
        <c:delete val="1"/>
        <c:axPos val="b"/>
        <c:numFmt formatCode="0.0" sourceLinked="1"/>
        <c:majorTickMark val="out"/>
        <c:minorTickMark val="none"/>
        <c:tickLblPos val="nextTo"/>
        <c:crossAx val="81937536"/>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19922672922467"/>
          <c:y val="0"/>
          <c:w val="0.42056559113518338"/>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Učestale izmjene zakona</c:v>
                </c:pt>
                <c:pt idx="1">
                  <c:v>Nedorečenost i nejasnost zakonskih odredbi</c:v>
                </c:pt>
                <c:pt idx="2">
                  <c:v>Nerealna očekivanja stranaka</c:v>
                </c:pt>
                <c:pt idx="3">
                  <c:v>Utjecaj politike na državno odvjetništvo</c:v>
                </c:pt>
                <c:pt idx="4">
                  <c:v>Sklonost parničenju bez ozbiljne potrebe</c:v>
                </c:pt>
                <c:pt idx="5">
                  <c:v>Utjecaj politike na policiju</c:v>
                </c:pt>
                <c:pt idx="6">
                  <c:v>Nedovoljan broj ljudi</c:v>
                </c:pt>
                <c:pt idx="7">
                  <c:v>Neadekvatni prostori</c:v>
                </c:pt>
                <c:pt idx="8">
                  <c:v>Nepoštivanje trodiobe vlasti od strane zakonodavne i izvršne vlasti</c:v>
                </c:pt>
                <c:pt idx="9">
                  <c:v>Utjecaj politike na sudove</c:v>
                </c:pt>
                <c:pt idx="10">
                  <c:v>Procesna pravila u sudskom postupku</c:v>
                </c:pt>
              </c:strCache>
            </c:strRef>
          </c:cat>
          <c:val>
            <c:numRef>
              <c:f>Sheet1!$B$2:$B$12</c:f>
              <c:numCache>
                <c:formatCode>0%</c:formatCode>
                <c:ptCount val="11"/>
                <c:pt idx="0">
                  <c:v>0.81428571428571428</c:v>
                </c:pt>
                <c:pt idx="1">
                  <c:v>0.8214285714285714</c:v>
                </c:pt>
                <c:pt idx="2">
                  <c:v>0.61428571428571432</c:v>
                </c:pt>
                <c:pt idx="3">
                  <c:v>0.8</c:v>
                </c:pt>
                <c:pt idx="4">
                  <c:v>0.66428571428571426</c:v>
                </c:pt>
                <c:pt idx="5">
                  <c:v>0.79285714285714293</c:v>
                </c:pt>
                <c:pt idx="6">
                  <c:v>0.61428571428571432</c:v>
                </c:pt>
                <c:pt idx="7">
                  <c:v>0.55000000000000004</c:v>
                </c:pt>
                <c:pt idx="8">
                  <c:v>0.62142857142857144</c:v>
                </c:pt>
                <c:pt idx="9">
                  <c:v>0.77142857142857135</c:v>
                </c:pt>
                <c:pt idx="10">
                  <c:v>0.74285714285714288</c:v>
                </c:pt>
              </c:numCache>
            </c:numRef>
          </c:val>
          <c:extLst xmlns:c16r2="http://schemas.microsoft.com/office/drawing/2015/06/chart">
            <c:ext xmlns:c16="http://schemas.microsoft.com/office/drawing/2014/chart" uri="{C3380CC4-5D6E-409C-BE32-E72D297353CC}">
              <c16:uniqueId val="{00000000-3C65-439E-9699-89203F92C3E4}"/>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Učestale izmjene zakona</c:v>
                </c:pt>
                <c:pt idx="1">
                  <c:v>Nedorečenost i nejasnost zakonskih odredbi</c:v>
                </c:pt>
                <c:pt idx="2">
                  <c:v>Nerealna očekivanja stranaka</c:v>
                </c:pt>
                <c:pt idx="3">
                  <c:v>Utjecaj politike na državno odvjetništvo</c:v>
                </c:pt>
                <c:pt idx="4">
                  <c:v>Sklonost parničenju bez ozbiljne potrebe</c:v>
                </c:pt>
                <c:pt idx="5">
                  <c:v>Utjecaj politike na policiju</c:v>
                </c:pt>
                <c:pt idx="6">
                  <c:v>Nedovoljan broj ljudi</c:v>
                </c:pt>
                <c:pt idx="7">
                  <c:v>Neadekvatni prostori</c:v>
                </c:pt>
                <c:pt idx="8">
                  <c:v>Nepoštivanje trodiobe vlasti od strane zakonodavne i izvršne vlasti</c:v>
                </c:pt>
                <c:pt idx="9">
                  <c:v>Utjecaj politike na sudove</c:v>
                </c:pt>
                <c:pt idx="10">
                  <c:v>Procesna pravila u sudskom postupku</c:v>
                </c:pt>
              </c:strCache>
            </c:strRef>
          </c:cat>
          <c:val>
            <c:numRef>
              <c:f>Sheet1!$C$2:$C$12</c:f>
              <c:numCache>
                <c:formatCode>0%</c:formatCode>
                <c:ptCount val="11"/>
                <c:pt idx="0">
                  <c:v>0.85483870967741937</c:v>
                </c:pt>
                <c:pt idx="1">
                  <c:v>0.7661290322580645</c:v>
                </c:pt>
                <c:pt idx="2">
                  <c:v>0.7338709677419355</c:v>
                </c:pt>
                <c:pt idx="3">
                  <c:v>0.717741935483871</c:v>
                </c:pt>
                <c:pt idx="4">
                  <c:v>0.717741935483871</c:v>
                </c:pt>
                <c:pt idx="5">
                  <c:v>0.69354838709677424</c:v>
                </c:pt>
                <c:pt idx="6">
                  <c:v>0.69354838709677424</c:v>
                </c:pt>
                <c:pt idx="7">
                  <c:v>0.67741935483870963</c:v>
                </c:pt>
                <c:pt idx="8">
                  <c:v>0.67741935483870963</c:v>
                </c:pt>
                <c:pt idx="9">
                  <c:v>0.66935483870967749</c:v>
                </c:pt>
                <c:pt idx="10">
                  <c:v>0.65322580645161299</c:v>
                </c:pt>
              </c:numCache>
            </c:numRef>
          </c:val>
          <c:extLst xmlns:c16r2="http://schemas.microsoft.com/office/drawing/2015/06/chart">
            <c:ext xmlns:c16="http://schemas.microsoft.com/office/drawing/2014/chart" uri="{C3380CC4-5D6E-409C-BE32-E72D297353CC}">
              <c16:uniqueId val="{00000001-3C65-439E-9699-89203F92C3E4}"/>
            </c:ext>
          </c:extLst>
        </c:ser>
        <c:dLbls>
          <c:showLegendKey val="0"/>
          <c:showVal val="0"/>
          <c:showCatName val="0"/>
          <c:showSerName val="0"/>
          <c:showPercent val="0"/>
          <c:showBubbleSize val="0"/>
        </c:dLbls>
        <c:gapWidth val="42"/>
        <c:axId val="146364672"/>
        <c:axId val="146370560"/>
      </c:barChart>
      <c:catAx>
        <c:axId val="146364672"/>
        <c:scaling>
          <c:orientation val="maxMin"/>
        </c:scaling>
        <c:delete val="0"/>
        <c:axPos val="l"/>
        <c:numFmt formatCode="General" sourceLinked="0"/>
        <c:majorTickMark val="out"/>
        <c:minorTickMark val="none"/>
        <c:tickLblPos val="nextTo"/>
        <c:crossAx val="146370560"/>
        <c:crosses val="autoZero"/>
        <c:auto val="1"/>
        <c:lblAlgn val="ctr"/>
        <c:lblOffset val="100"/>
        <c:noMultiLvlLbl val="0"/>
      </c:catAx>
      <c:valAx>
        <c:axId val="146370560"/>
        <c:scaling>
          <c:orientation val="minMax"/>
          <c:min val="0.5"/>
        </c:scaling>
        <c:delete val="1"/>
        <c:axPos val="b"/>
        <c:numFmt formatCode="0%" sourceLinked="1"/>
        <c:majorTickMark val="out"/>
        <c:minorTickMark val="none"/>
        <c:tickLblPos val="nextTo"/>
        <c:crossAx val="146364672"/>
        <c:crosses val="max"/>
        <c:crossBetween val="between"/>
      </c:valAx>
    </c:plotArea>
    <c:plotVisOnly val="1"/>
    <c:dispBlanksAs val="gap"/>
    <c:showDLblsOverMax val="0"/>
  </c:chart>
  <c:txPr>
    <a:bodyPr/>
    <a:lstStyle/>
    <a:p>
      <a:pPr>
        <a:defRPr sz="900"/>
      </a:pPr>
      <a:endParaRPr lang="en-US"/>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Informiranost o događajima u tijelu</c:v>
                </c:pt>
                <c:pt idx="1">
                  <c:v>Razina opterećenosti poslom</c:v>
                </c:pt>
                <c:pt idx="2">
                  <c:v>Informiranost o razvoju sustava u cjelini</c:v>
                </c:pt>
                <c:pt idx="3">
                  <c:v>Ugled moje profesije u društvu</c:v>
                </c:pt>
                <c:pt idx="4">
                  <c:v>Ravnomjernost raspodjele posla</c:v>
                </c:pt>
                <c:pt idx="5">
                  <c:v>Čistoća i uređenost radnog prostora</c:v>
                </c:pt>
                <c:pt idx="6">
                  <c:v>Priznanje za dobro obavljen posao</c:v>
                </c:pt>
                <c:pt idx="7">
                  <c:v>Veličina radnog prostora </c:v>
                </c:pt>
                <c:pt idx="8">
                  <c:v>Mogućnost profesionalnog usavršavanja i učenja</c:v>
                </c:pt>
                <c:pt idx="9">
                  <c:v>Mogućnost napredovanja</c:v>
                </c:pt>
                <c:pt idx="10">
                  <c:v>Visina plaće</c:v>
                </c:pt>
                <c:pt idx="11">
                  <c:v>Sustav određivanja plaća i nagrađivanja</c:v>
                </c:pt>
              </c:strCache>
            </c:strRef>
          </c:cat>
          <c:val>
            <c:numRef>
              <c:f>Sheet1!$B$2:$B$13</c:f>
              <c:numCache>
                <c:formatCode>0.0</c:formatCode>
                <c:ptCount val="12"/>
                <c:pt idx="0">
                  <c:v>3.3</c:v>
                </c:pt>
                <c:pt idx="1">
                  <c:v>3.2</c:v>
                </c:pt>
                <c:pt idx="2">
                  <c:v>3.1</c:v>
                </c:pt>
                <c:pt idx="3">
                  <c:v>3.1</c:v>
                </c:pt>
                <c:pt idx="4">
                  <c:v>3.1</c:v>
                </c:pt>
                <c:pt idx="5">
                  <c:v>3.3</c:v>
                </c:pt>
                <c:pt idx="6">
                  <c:v>2.9</c:v>
                </c:pt>
                <c:pt idx="7">
                  <c:v>3.4</c:v>
                </c:pt>
                <c:pt idx="8">
                  <c:v>2.6</c:v>
                </c:pt>
                <c:pt idx="9">
                  <c:v>2.6</c:v>
                </c:pt>
                <c:pt idx="10">
                  <c:v>2.4</c:v>
                </c:pt>
                <c:pt idx="11">
                  <c:v>2.4</c:v>
                </c:pt>
              </c:numCache>
            </c:numRef>
          </c:val>
          <c:extLst xmlns:c16r2="http://schemas.microsoft.com/office/drawing/2015/06/chart">
            <c:ext xmlns:c16="http://schemas.microsoft.com/office/drawing/2014/chart" uri="{C3380CC4-5D6E-409C-BE32-E72D297353CC}">
              <c16:uniqueId val="{00000000-5AC1-42ED-AEB9-CFA0502B00DC}"/>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Informiranost o događajima u tijelu</c:v>
                </c:pt>
                <c:pt idx="1">
                  <c:v>Razina opterećenosti poslom</c:v>
                </c:pt>
                <c:pt idx="2">
                  <c:v>Informiranost o razvoju sustava u cjelini</c:v>
                </c:pt>
                <c:pt idx="3">
                  <c:v>Ugled moje profesije u društvu</c:v>
                </c:pt>
                <c:pt idx="4">
                  <c:v>Ravnomjernost raspodjele posla</c:v>
                </c:pt>
                <c:pt idx="5">
                  <c:v>Čistoća i uređenost radnog prostora</c:v>
                </c:pt>
                <c:pt idx="6">
                  <c:v>Priznanje za dobro obavljen posao</c:v>
                </c:pt>
                <c:pt idx="7">
                  <c:v>Veličina radnog prostora </c:v>
                </c:pt>
                <c:pt idx="8">
                  <c:v>Mogućnost profesionalnog usavršavanja i učenja</c:v>
                </c:pt>
                <c:pt idx="9">
                  <c:v>Mogućnost napredovanja</c:v>
                </c:pt>
                <c:pt idx="10">
                  <c:v>Visina plaće</c:v>
                </c:pt>
                <c:pt idx="11">
                  <c:v>Sustav određivanja plaća i nagrađivanja</c:v>
                </c:pt>
              </c:strCache>
            </c:strRef>
          </c:cat>
          <c:val>
            <c:numRef>
              <c:f>Sheet1!$C$2:$C$13</c:f>
              <c:numCache>
                <c:formatCode>0.0</c:formatCode>
                <c:ptCount val="12"/>
                <c:pt idx="0">
                  <c:v>3</c:v>
                </c:pt>
                <c:pt idx="1">
                  <c:v>3</c:v>
                </c:pt>
                <c:pt idx="2">
                  <c:v>2.7</c:v>
                </c:pt>
                <c:pt idx="3">
                  <c:v>2.7</c:v>
                </c:pt>
                <c:pt idx="4">
                  <c:v>2.7</c:v>
                </c:pt>
                <c:pt idx="5">
                  <c:v>2.6</c:v>
                </c:pt>
                <c:pt idx="6">
                  <c:v>2.5</c:v>
                </c:pt>
                <c:pt idx="7">
                  <c:v>2.4</c:v>
                </c:pt>
                <c:pt idx="8">
                  <c:v>2.2000000000000002</c:v>
                </c:pt>
                <c:pt idx="9">
                  <c:v>2.1</c:v>
                </c:pt>
                <c:pt idx="10">
                  <c:v>2</c:v>
                </c:pt>
                <c:pt idx="11">
                  <c:v>1.9</c:v>
                </c:pt>
              </c:numCache>
            </c:numRef>
          </c:val>
          <c:extLst xmlns:c16r2="http://schemas.microsoft.com/office/drawing/2015/06/chart">
            <c:ext xmlns:c16="http://schemas.microsoft.com/office/drawing/2014/chart" uri="{C3380CC4-5D6E-409C-BE32-E72D297353CC}">
              <c16:uniqueId val="{00000001-5AC1-42ED-AEB9-CFA0502B00DC}"/>
            </c:ext>
          </c:extLst>
        </c:ser>
        <c:dLbls>
          <c:showLegendKey val="0"/>
          <c:showVal val="0"/>
          <c:showCatName val="0"/>
          <c:showSerName val="0"/>
          <c:showPercent val="0"/>
          <c:showBubbleSize val="0"/>
        </c:dLbls>
        <c:gapWidth val="42"/>
        <c:axId val="82014592"/>
        <c:axId val="82016128"/>
      </c:barChart>
      <c:catAx>
        <c:axId val="82014592"/>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82016128"/>
        <c:crosses val="autoZero"/>
        <c:auto val="1"/>
        <c:lblAlgn val="ctr"/>
        <c:lblOffset val="100"/>
        <c:noMultiLvlLbl val="0"/>
      </c:catAx>
      <c:valAx>
        <c:axId val="82016128"/>
        <c:scaling>
          <c:orientation val="minMax"/>
          <c:max val="5"/>
          <c:min val="1"/>
        </c:scaling>
        <c:delete val="1"/>
        <c:axPos val="b"/>
        <c:numFmt formatCode="0.0" sourceLinked="1"/>
        <c:majorTickMark val="out"/>
        <c:minorTickMark val="none"/>
        <c:tickLblPos val="nextTo"/>
        <c:crossAx val="82014592"/>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Visina plaće</c:v>
                </c:pt>
                <c:pt idx="1">
                  <c:v>Kvaliteta međuljudskih odnosa s neposrednim suradnicima</c:v>
                </c:pt>
                <c:pt idx="2">
                  <c:v>Kvaliteta međuljudskih odnosa u tijelu općenito</c:v>
                </c:pt>
                <c:pt idx="3">
                  <c:v>Organizacija posla</c:v>
                </c:pt>
                <c:pt idx="4">
                  <c:v>Sigurnost radnog mjesta</c:v>
                </c:pt>
                <c:pt idx="5">
                  <c:v>Mogućnost napredovanja</c:v>
                </c:pt>
                <c:pt idx="6">
                  <c:v>Zanimljivost posla</c:v>
                </c:pt>
                <c:pt idx="7">
                  <c:v>Stručnost neposredno nadređenih</c:v>
                </c:pt>
                <c:pt idx="8">
                  <c:v>Sustav određivanja plaća i nagrađivanja</c:v>
                </c:pt>
                <c:pt idx="9">
                  <c:v>Razina opterećenosti poslom</c:v>
                </c:pt>
                <c:pt idx="10">
                  <c:v>Fiksno radno vrijeme, bez prekovremenog rada</c:v>
                </c:pt>
                <c:pt idx="11">
                  <c:v>Mogućnost profesionalnog usavršavanja i učenja</c:v>
                </c:pt>
              </c:strCache>
            </c:strRef>
          </c:cat>
          <c:val>
            <c:numRef>
              <c:f>Sheet1!$B$2:$B$13</c:f>
              <c:numCache>
                <c:formatCode>0%</c:formatCode>
                <c:ptCount val="12"/>
                <c:pt idx="0">
                  <c:v>0.48</c:v>
                </c:pt>
                <c:pt idx="1">
                  <c:v>0.33</c:v>
                </c:pt>
                <c:pt idx="2">
                  <c:v>0.21</c:v>
                </c:pt>
                <c:pt idx="3">
                  <c:v>0.26</c:v>
                </c:pt>
                <c:pt idx="4">
                  <c:v>0.19</c:v>
                </c:pt>
                <c:pt idx="5">
                  <c:v>0.14000000000000001</c:v>
                </c:pt>
                <c:pt idx="6">
                  <c:v>0.13</c:v>
                </c:pt>
                <c:pt idx="7">
                  <c:v>0.14000000000000001</c:v>
                </c:pt>
                <c:pt idx="8">
                  <c:v>0.11</c:v>
                </c:pt>
                <c:pt idx="9">
                  <c:v>0.09</c:v>
                </c:pt>
                <c:pt idx="10">
                  <c:v>0.12</c:v>
                </c:pt>
                <c:pt idx="11">
                  <c:v>0.14000000000000001</c:v>
                </c:pt>
              </c:numCache>
            </c:numRef>
          </c:val>
          <c:extLst xmlns:c16r2="http://schemas.microsoft.com/office/drawing/2015/06/chart">
            <c:ext xmlns:c16="http://schemas.microsoft.com/office/drawing/2014/chart" uri="{C3380CC4-5D6E-409C-BE32-E72D297353CC}">
              <c16:uniqueId val="{00000000-4316-44E4-B5BF-2E344DB3F1C5}"/>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Visina plaće</c:v>
                </c:pt>
                <c:pt idx="1">
                  <c:v>Kvaliteta međuljudskih odnosa s neposrednim suradnicima</c:v>
                </c:pt>
                <c:pt idx="2">
                  <c:v>Kvaliteta međuljudskih odnosa u tijelu općenito</c:v>
                </c:pt>
                <c:pt idx="3">
                  <c:v>Organizacija posla</c:v>
                </c:pt>
                <c:pt idx="4">
                  <c:v>Sigurnost radnog mjesta</c:v>
                </c:pt>
                <c:pt idx="5">
                  <c:v>Mogućnost napredovanja</c:v>
                </c:pt>
                <c:pt idx="6">
                  <c:v>Zanimljivost posla</c:v>
                </c:pt>
                <c:pt idx="7">
                  <c:v>Stručnost neposredno nadređenih</c:v>
                </c:pt>
                <c:pt idx="8">
                  <c:v>Sustav određivanja plaća i nagrađivanja</c:v>
                </c:pt>
                <c:pt idx="9">
                  <c:v>Razina opterećenosti poslom</c:v>
                </c:pt>
                <c:pt idx="10">
                  <c:v>Fiksno radno vrijeme, bez prekovremenog rada</c:v>
                </c:pt>
                <c:pt idx="11">
                  <c:v>Mogućnost profesionalnog usavršavanja i učenja</c:v>
                </c:pt>
              </c:strCache>
            </c:strRef>
          </c:cat>
          <c:val>
            <c:numRef>
              <c:f>Sheet1!$C$2:$C$13</c:f>
              <c:numCache>
                <c:formatCode>0%</c:formatCode>
                <c:ptCount val="12"/>
                <c:pt idx="0">
                  <c:v>0.54</c:v>
                </c:pt>
                <c:pt idx="1">
                  <c:v>0.34</c:v>
                </c:pt>
                <c:pt idx="2">
                  <c:v>0.26</c:v>
                </c:pt>
                <c:pt idx="3">
                  <c:v>0.22</c:v>
                </c:pt>
                <c:pt idx="4">
                  <c:v>0.19</c:v>
                </c:pt>
                <c:pt idx="5">
                  <c:v>0.17</c:v>
                </c:pt>
                <c:pt idx="6">
                  <c:v>0.15</c:v>
                </c:pt>
                <c:pt idx="7">
                  <c:v>0.13</c:v>
                </c:pt>
                <c:pt idx="8">
                  <c:v>0.12</c:v>
                </c:pt>
                <c:pt idx="9">
                  <c:v>0.12</c:v>
                </c:pt>
                <c:pt idx="10">
                  <c:v>0.12</c:v>
                </c:pt>
                <c:pt idx="11">
                  <c:v>0.1</c:v>
                </c:pt>
              </c:numCache>
            </c:numRef>
          </c:val>
          <c:extLst xmlns:c16r2="http://schemas.microsoft.com/office/drawing/2015/06/chart">
            <c:ext xmlns:c16="http://schemas.microsoft.com/office/drawing/2014/chart" uri="{C3380CC4-5D6E-409C-BE32-E72D297353CC}">
              <c16:uniqueId val="{00000001-4316-44E4-B5BF-2E344DB3F1C5}"/>
            </c:ext>
          </c:extLst>
        </c:ser>
        <c:dLbls>
          <c:showLegendKey val="0"/>
          <c:showVal val="0"/>
          <c:showCatName val="0"/>
          <c:showSerName val="0"/>
          <c:showPercent val="0"/>
          <c:showBubbleSize val="0"/>
        </c:dLbls>
        <c:gapWidth val="42"/>
        <c:axId val="81889920"/>
        <c:axId val="81895808"/>
      </c:barChart>
      <c:catAx>
        <c:axId val="81889920"/>
        <c:scaling>
          <c:orientation val="maxMin"/>
        </c:scaling>
        <c:delete val="0"/>
        <c:axPos val="l"/>
        <c:numFmt formatCode="General" sourceLinked="0"/>
        <c:majorTickMark val="out"/>
        <c:minorTickMark val="none"/>
        <c:tickLblPos val="nextTo"/>
        <c:txPr>
          <a:bodyPr/>
          <a:lstStyle/>
          <a:p>
            <a:pPr>
              <a:defRPr sz="800">
                <a:solidFill>
                  <a:schemeClr val="tx1"/>
                </a:solidFill>
              </a:defRPr>
            </a:pPr>
            <a:endParaRPr lang="en-US"/>
          </a:p>
        </c:txPr>
        <c:crossAx val="81895808"/>
        <c:crosses val="autoZero"/>
        <c:auto val="1"/>
        <c:lblAlgn val="ctr"/>
        <c:lblOffset val="100"/>
        <c:noMultiLvlLbl val="0"/>
      </c:catAx>
      <c:valAx>
        <c:axId val="81895808"/>
        <c:scaling>
          <c:orientation val="minMax"/>
          <c:max val="1"/>
          <c:min val="0"/>
        </c:scaling>
        <c:delete val="1"/>
        <c:axPos val="b"/>
        <c:numFmt formatCode="0%" sourceLinked="1"/>
        <c:majorTickMark val="out"/>
        <c:minorTickMark val="none"/>
        <c:tickLblPos val="nextTo"/>
        <c:crossAx val="81889920"/>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Sheet1!$A$2:$A$14</c:f>
              <c:strCache>
                <c:ptCount val="13"/>
                <c:pt idx="0">
                  <c:v>Mogućnost otvorene komunikacije s nadređenima</c:v>
                </c:pt>
                <c:pt idx="1">
                  <c:v>Ravnomjernost raspodjele posla</c:v>
                </c:pt>
                <c:pt idx="2">
                  <c:v>Priznanje za dobro obavljen posao</c:v>
                </c:pt>
                <c:pt idx="3">
                  <c:v>Odnos neposrednih rukovoditelja prema meni</c:v>
                </c:pt>
                <c:pt idx="4">
                  <c:v>Mogućnost korištenje znanja i sposobnosti</c:v>
                </c:pt>
                <c:pt idx="5">
                  <c:v>Čistoća i uređenost radnog prostora</c:v>
                </c:pt>
                <c:pt idx="6">
                  <c:v>Veličina radnog prostora (ureda, sudnica itd.)</c:v>
                </c:pt>
                <c:pt idx="7">
                  <c:v>Opremljenost radnog prostora (računala i sl.)</c:v>
                </c:pt>
                <c:pt idx="8">
                  <c:v>Društveni značaj posla kojeg obavljam</c:v>
                </c:pt>
                <c:pt idx="9">
                  <c:v>Ugled moje profesije u društvu</c:v>
                </c:pt>
                <c:pt idx="10">
                  <c:v>Informiranost o razvoju sustava u cjelini</c:v>
                </c:pt>
                <c:pt idx="11">
                  <c:v>Informiranost o događajima u tijelu</c:v>
                </c:pt>
                <c:pt idx="12">
                  <c:v>NZ/BO</c:v>
                </c:pt>
              </c:strCache>
            </c:strRef>
          </c:cat>
          <c:val>
            <c:numRef>
              <c:f>Sheet1!$B$2:$B$14</c:f>
              <c:numCache>
                <c:formatCode>0%</c:formatCode>
                <c:ptCount val="13"/>
                <c:pt idx="0">
                  <c:v>0.08</c:v>
                </c:pt>
                <c:pt idx="1">
                  <c:v>0.08</c:v>
                </c:pt>
                <c:pt idx="2">
                  <c:v>0.08</c:v>
                </c:pt>
                <c:pt idx="3">
                  <c:v>7.0000000000000007E-2</c:v>
                </c:pt>
                <c:pt idx="4">
                  <c:v>0.06</c:v>
                </c:pt>
                <c:pt idx="5">
                  <c:v>0.01</c:v>
                </c:pt>
                <c:pt idx="6">
                  <c:v>0.03</c:v>
                </c:pt>
                <c:pt idx="7">
                  <c:v>0.06</c:v>
                </c:pt>
                <c:pt idx="8">
                  <c:v>7.0000000000000007E-2</c:v>
                </c:pt>
                <c:pt idx="9">
                  <c:v>0.02</c:v>
                </c:pt>
                <c:pt idx="10">
                  <c:v>0</c:v>
                </c:pt>
                <c:pt idx="11">
                  <c:v>0.01</c:v>
                </c:pt>
                <c:pt idx="12">
                  <c:v>0.03</c:v>
                </c:pt>
              </c:numCache>
            </c:numRef>
          </c:val>
          <c:extLst xmlns:c16r2="http://schemas.microsoft.com/office/drawing/2015/06/chart">
            <c:ext xmlns:c16="http://schemas.microsoft.com/office/drawing/2014/chart" uri="{C3380CC4-5D6E-409C-BE32-E72D297353CC}">
              <c16:uniqueId val="{00000000-83C4-4AA6-8B63-508B35095344}"/>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Sheet1!$A$2:$A$14</c:f>
              <c:strCache>
                <c:ptCount val="13"/>
                <c:pt idx="0">
                  <c:v>Mogućnost otvorene komunikacije s nadređenima</c:v>
                </c:pt>
                <c:pt idx="1">
                  <c:v>Ravnomjernost raspodjele posla</c:v>
                </c:pt>
                <c:pt idx="2">
                  <c:v>Priznanje za dobro obavljen posao</c:v>
                </c:pt>
                <c:pt idx="3">
                  <c:v>Odnos neposrednih rukovoditelja prema meni</c:v>
                </c:pt>
                <c:pt idx="4">
                  <c:v>Mogućnost korištenje znanja i sposobnosti</c:v>
                </c:pt>
                <c:pt idx="5">
                  <c:v>Čistoća i uređenost radnog prostora</c:v>
                </c:pt>
                <c:pt idx="6">
                  <c:v>Veličina radnog prostora (ureda, sudnica itd.)</c:v>
                </c:pt>
                <c:pt idx="7">
                  <c:v>Opremljenost radnog prostora (računala i sl.)</c:v>
                </c:pt>
                <c:pt idx="8">
                  <c:v>Društveni značaj posla kojeg obavljam</c:v>
                </c:pt>
                <c:pt idx="9">
                  <c:v>Ugled moje profesije u društvu</c:v>
                </c:pt>
                <c:pt idx="10">
                  <c:v>Informiranost o razvoju sustava u cjelini</c:v>
                </c:pt>
                <c:pt idx="11">
                  <c:v>Informiranost o događajima u tijelu</c:v>
                </c:pt>
                <c:pt idx="12">
                  <c:v>NZ/BO</c:v>
                </c:pt>
              </c:strCache>
            </c:strRef>
          </c:cat>
          <c:val>
            <c:numRef>
              <c:f>Sheet1!$C$2:$C$14</c:f>
              <c:numCache>
                <c:formatCode>0%</c:formatCode>
                <c:ptCount val="13"/>
                <c:pt idx="0">
                  <c:v>0.1</c:v>
                </c:pt>
                <c:pt idx="1">
                  <c:v>0.08</c:v>
                </c:pt>
                <c:pt idx="2">
                  <c:v>0.08</c:v>
                </c:pt>
                <c:pt idx="3">
                  <c:v>7.0000000000000007E-2</c:v>
                </c:pt>
                <c:pt idx="4">
                  <c:v>0.06</c:v>
                </c:pt>
                <c:pt idx="5">
                  <c:v>0.05</c:v>
                </c:pt>
                <c:pt idx="6">
                  <c:v>0.04</c:v>
                </c:pt>
                <c:pt idx="7">
                  <c:v>0.04</c:v>
                </c:pt>
                <c:pt idx="8">
                  <c:v>0.04</c:v>
                </c:pt>
                <c:pt idx="9">
                  <c:v>0.02</c:v>
                </c:pt>
                <c:pt idx="10">
                  <c:v>0.01</c:v>
                </c:pt>
                <c:pt idx="11">
                  <c:v>0</c:v>
                </c:pt>
                <c:pt idx="12">
                  <c:v>0.02</c:v>
                </c:pt>
              </c:numCache>
            </c:numRef>
          </c:val>
          <c:extLst xmlns:c16r2="http://schemas.microsoft.com/office/drawing/2015/06/chart">
            <c:ext xmlns:c16="http://schemas.microsoft.com/office/drawing/2014/chart" uri="{C3380CC4-5D6E-409C-BE32-E72D297353CC}">
              <c16:uniqueId val="{00000001-83C4-4AA6-8B63-508B35095344}"/>
            </c:ext>
          </c:extLst>
        </c:ser>
        <c:dLbls>
          <c:showLegendKey val="0"/>
          <c:showVal val="0"/>
          <c:showCatName val="0"/>
          <c:showSerName val="0"/>
          <c:showPercent val="0"/>
          <c:showBubbleSize val="0"/>
        </c:dLbls>
        <c:gapWidth val="42"/>
        <c:axId val="169334656"/>
        <c:axId val="169336192"/>
      </c:barChart>
      <c:catAx>
        <c:axId val="169334656"/>
        <c:scaling>
          <c:orientation val="maxMin"/>
        </c:scaling>
        <c:delete val="0"/>
        <c:axPos val="l"/>
        <c:numFmt formatCode="General" sourceLinked="0"/>
        <c:majorTickMark val="out"/>
        <c:minorTickMark val="none"/>
        <c:tickLblPos val="nextTo"/>
        <c:txPr>
          <a:bodyPr/>
          <a:lstStyle/>
          <a:p>
            <a:pPr>
              <a:defRPr sz="800">
                <a:solidFill>
                  <a:schemeClr val="tx1"/>
                </a:solidFill>
              </a:defRPr>
            </a:pPr>
            <a:endParaRPr lang="en-US"/>
          </a:p>
        </c:txPr>
        <c:crossAx val="169336192"/>
        <c:crosses val="autoZero"/>
        <c:auto val="1"/>
        <c:lblAlgn val="ctr"/>
        <c:lblOffset val="100"/>
        <c:noMultiLvlLbl val="0"/>
      </c:catAx>
      <c:valAx>
        <c:axId val="169336192"/>
        <c:scaling>
          <c:orientation val="minMax"/>
          <c:max val="1"/>
          <c:min val="0"/>
        </c:scaling>
        <c:delete val="1"/>
        <c:axPos val="b"/>
        <c:numFmt formatCode="0%" sourceLinked="1"/>
        <c:majorTickMark val="out"/>
        <c:minorTickMark val="none"/>
        <c:tickLblPos val="nextTo"/>
        <c:crossAx val="169334656"/>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Ugled moje profesije u društvu</c:v>
                </c:pt>
                <c:pt idx="1">
                  <c:v>Veličina radnog prostora</c:v>
                </c:pt>
                <c:pt idx="2">
                  <c:v>Društveni značaj posla kojeg obavljam</c:v>
                </c:pt>
                <c:pt idx="3">
                  <c:v>Informiranost o razvoju sustava u cjelini</c:v>
                </c:pt>
                <c:pt idx="4">
                  <c:v>Informiranost o događajima u tijelu</c:v>
                </c:pt>
                <c:pt idx="5">
                  <c:v>Fiksno radno vrijeme, bez prekovremenog rada</c:v>
                </c:pt>
                <c:pt idx="6">
                  <c:v>Čistoća i uređenost radnog prostora</c:v>
                </c:pt>
                <c:pt idx="7">
                  <c:v>Zanimljivost posla</c:v>
                </c:pt>
                <c:pt idx="8">
                  <c:v>Priznanje za dobro obavljen posao</c:v>
                </c:pt>
                <c:pt idx="9">
                  <c:v>Mogućnost napredovanja</c:v>
                </c:pt>
                <c:pt idx="10">
                  <c:v>Razina opterećenosti poslom</c:v>
                </c:pt>
                <c:pt idx="11">
                  <c:v>Stručnost neposredno nadređenih</c:v>
                </c:pt>
              </c:strCache>
            </c:strRef>
          </c:cat>
          <c:val>
            <c:numRef>
              <c:f>Sheet1!$B$2:$B$13</c:f>
              <c:numCache>
                <c:formatCode>0%</c:formatCode>
                <c:ptCount val="12"/>
                <c:pt idx="0">
                  <c:v>0.28999999999999998</c:v>
                </c:pt>
                <c:pt idx="1">
                  <c:v>0.4</c:v>
                </c:pt>
                <c:pt idx="2">
                  <c:v>0.21</c:v>
                </c:pt>
                <c:pt idx="3">
                  <c:v>0.28999999999999998</c:v>
                </c:pt>
                <c:pt idx="4">
                  <c:v>0.19</c:v>
                </c:pt>
                <c:pt idx="5">
                  <c:v>0.25</c:v>
                </c:pt>
                <c:pt idx="6">
                  <c:v>0.17</c:v>
                </c:pt>
                <c:pt idx="7">
                  <c:v>0.11</c:v>
                </c:pt>
                <c:pt idx="8">
                  <c:v>0.14000000000000001</c:v>
                </c:pt>
                <c:pt idx="9">
                  <c:v>0.08</c:v>
                </c:pt>
                <c:pt idx="10">
                  <c:v>0.08</c:v>
                </c:pt>
                <c:pt idx="11">
                  <c:v>0.05</c:v>
                </c:pt>
              </c:numCache>
            </c:numRef>
          </c:val>
          <c:extLst xmlns:c16r2="http://schemas.microsoft.com/office/drawing/2015/06/chart">
            <c:ext xmlns:c16="http://schemas.microsoft.com/office/drawing/2014/chart" uri="{C3380CC4-5D6E-409C-BE32-E72D297353CC}">
              <c16:uniqueId val="{00000000-6668-4ADC-B0DB-421A8C9B87CC}"/>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Ugled moje profesije u društvu</c:v>
                </c:pt>
                <c:pt idx="1">
                  <c:v>Veličina radnog prostora</c:v>
                </c:pt>
                <c:pt idx="2">
                  <c:v>Društveni značaj posla kojeg obavljam</c:v>
                </c:pt>
                <c:pt idx="3">
                  <c:v>Informiranost o razvoju sustava u cjelini</c:v>
                </c:pt>
                <c:pt idx="4">
                  <c:v>Informiranost o događajima u tijelu</c:v>
                </c:pt>
                <c:pt idx="5">
                  <c:v>Fiksno radno vrijeme, bez prekovremenog rada</c:v>
                </c:pt>
                <c:pt idx="6">
                  <c:v>Čistoća i uređenost radnog prostora</c:v>
                </c:pt>
                <c:pt idx="7">
                  <c:v>Zanimljivost posla</c:v>
                </c:pt>
                <c:pt idx="8">
                  <c:v>Priznanje za dobro obavljen posao</c:v>
                </c:pt>
                <c:pt idx="9">
                  <c:v>Mogućnost napredovanja</c:v>
                </c:pt>
                <c:pt idx="10">
                  <c:v>Razina opterećenosti poslom</c:v>
                </c:pt>
                <c:pt idx="11">
                  <c:v>Stručnost neposredno nadređenih</c:v>
                </c:pt>
              </c:strCache>
            </c:strRef>
          </c:cat>
          <c:val>
            <c:numRef>
              <c:f>Sheet1!$C$2:$C$13</c:f>
              <c:numCache>
                <c:formatCode>0%</c:formatCode>
                <c:ptCount val="12"/>
                <c:pt idx="0">
                  <c:v>0.38</c:v>
                </c:pt>
                <c:pt idx="1">
                  <c:v>0.36</c:v>
                </c:pt>
                <c:pt idx="2">
                  <c:v>0.35</c:v>
                </c:pt>
                <c:pt idx="3">
                  <c:v>0.28999999999999998</c:v>
                </c:pt>
                <c:pt idx="4">
                  <c:v>0.24</c:v>
                </c:pt>
                <c:pt idx="5">
                  <c:v>0.23</c:v>
                </c:pt>
                <c:pt idx="6">
                  <c:v>0.14000000000000001</c:v>
                </c:pt>
                <c:pt idx="7">
                  <c:v>0.14000000000000001</c:v>
                </c:pt>
                <c:pt idx="8">
                  <c:v>0.12</c:v>
                </c:pt>
                <c:pt idx="9">
                  <c:v>0.09</c:v>
                </c:pt>
                <c:pt idx="10">
                  <c:v>7.0000000000000007E-2</c:v>
                </c:pt>
                <c:pt idx="11">
                  <c:v>0.06</c:v>
                </c:pt>
              </c:numCache>
            </c:numRef>
          </c:val>
          <c:extLst xmlns:c16r2="http://schemas.microsoft.com/office/drawing/2015/06/chart">
            <c:ext xmlns:c16="http://schemas.microsoft.com/office/drawing/2014/chart" uri="{C3380CC4-5D6E-409C-BE32-E72D297353CC}">
              <c16:uniqueId val="{00000001-6668-4ADC-B0DB-421A8C9B87CC}"/>
            </c:ext>
          </c:extLst>
        </c:ser>
        <c:dLbls>
          <c:showLegendKey val="0"/>
          <c:showVal val="0"/>
          <c:showCatName val="0"/>
          <c:showSerName val="0"/>
          <c:showPercent val="0"/>
          <c:showBubbleSize val="0"/>
        </c:dLbls>
        <c:gapWidth val="42"/>
        <c:axId val="169263104"/>
        <c:axId val="169264640"/>
      </c:barChart>
      <c:catAx>
        <c:axId val="169263104"/>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169264640"/>
        <c:crosses val="autoZero"/>
        <c:auto val="1"/>
        <c:lblAlgn val="ctr"/>
        <c:lblOffset val="100"/>
        <c:noMultiLvlLbl val="0"/>
      </c:catAx>
      <c:valAx>
        <c:axId val="169264640"/>
        <c:scaling>
          <c:orientation val="minMax"/>
          <c:max val="1"/>
          <c:min val="0"/>
        </c:scaling>
        <c:delete val="1"/>
        <c:axPos val="b"/>
        <c:numFmt formatCode="0%" sourceLinked="1"/>
        <c:majorTickMark val="out"/>
        <c:minorTickMark val="none"/>
        <c:tickLblPos val="nextTo"/>
        <c:crossAx val="169263104"/>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Sheet1!$A$2:$A$14</c:f>
              <c:strCache>
                <c:ptCount val="13"/>
                <c:pt idx="0">
                  <c:v>Opremljenost radnog prostora</c:v>
                </c:pt>
                <c:pt idx="1">
                  <c:v>Kvaliteta međuljudskih odnosa u tijelu općenito</c:v>
                </c:pt>
                <c:pt idx="2">
                  <c:v>Mogućnost  otvorene komunikacije s nadređenima</c:v>
                </c:pt>
                <c:pt idx="3">
                  <c:v>Sustav određivanja plaća i nagrađivanja</c:v>
                </c:pt>
                <c:pt idx="4">
                  <c:v>Mogućnost profesionalnog usavršavanja i učenja</c:v>
                </c:pt>
                <c:pt idx="5">
                  <c:v>Ravnomjernost raspodjele posla</c:v>
                </c:pt>
                <c:pt idx="6">
                  <c:v>Kvaliteta međuljudskih odnosa s neposrednim suradnicima</c:v>
                </c:pt>
                <c:pt idx="7">
                  <c:v>Visina plaće</c:v>
                </c:pt>
                <c:pt idx="8">
                  <c:v>Mogućnost korištenje znanja i sposobnosti</c:v>
                </c:pt>
                <c:pt idx="9">
                  <c:v>Organizacija posla</c:v>
                </c:pt>
                <c:pt idx="10">
                  <c:v>Odnos neposrednih rukovoditelja prema meni</c:v>
                </c:pt>
                <c:pt idx="11">
                  <c:v>Sigurnost radnog mjesta</c:v>
                </c:pt>
                <c:pt idx="12">
                  <c:v>NZ/BO</c:v>
                </c:pt>
              </c:strCache>
            </c:strRef>
          </c:cat>
          <c:val>
            <c:numRef>
              <c:f>Sheet1!$B$2:$B$14</c:f>
              <c:numCache>
                <c:formatCode>0%</c:formatCode>
                <c:ptCount val="13"/>
                <c:pt idx="0">
                  <c:v>0.06</c:v>
                </c:pt>
                <c:pt idx="1">
                  <c:v>0.05</c:v>
                </c:pt>
                <c:pt idx="2">
                  <c:v>0.02</c:v>
                </c:pt>
                <c:pt idx="3">
                  <c:v>0.05</c:v>
                </c:pt>
                <c:pt idx="4">
                  <c:v>0.04</c:v>
                </c:pt>
                <c:pt idx="5">
                  <c:v>0.04</c:v>
                </c:pt>
                <c:pt idx="6">
                  <c:v>7.0000000000000007E-2</c:v>
                </c:pt>
                <c:pt idx="7">
                  <c:v>0.01</c:v>
                </c:pt>
                <c:pt idx="8">
                  <c:v>0.05</c:v>
                </c:pt>
                <c:pt idx="9">
                  <c:v>0.01</c:v>
                </c:pt>
                <c:pt idx="10">
                  <c:v>0.05</c:v>
                </c:pt>
                <c:pt idx="11">
                  <c:v>0.04</c:v>
                </c:pt>
                <c:pt idx="12">
                  <c:v>0.06</c:v>
                </c:pt>
              </c:numCache>
            </c:numRef>
          </c:val>
          <c:extLst xmlns:c16r2="http://schemas.microsoft.com/office/drawing/2015/06/chart">
            <c:ext xmlns:c16="http://schemas.microsoft.com/office/drawing/2014/chart" uri="{C3380CC4-5D6E-409C-BE32-E72D297353CC}">
              <c16:uniqueId val="{00000000-43FC-4C0B-9825-BED7561E738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Sheet1!$A$2:$A$14</c:f>
              <c:strCache>
                <c:ptCount val="13"/>
                <c:pt idx="0">
                  <c:v>Opremljenost radnog prostora</c:v>
                </c:pt>
                <c:pt idx="1">
                  <c:v>Kvaliteta međuljudskih odnosa u tijelu općenito</c:v>
                </c:pt>
                <c:pt idx="2">
                  <c:v>Mogućnost  otvorene komunikacije s nadređenima</c:v>
                </c:pt>
                <c:pt idx="3">
                  <c:v>Sustav određivanja plaća i nagrađivanja</c:v>
                </c:pt>
                <c:pt idx="4">
                  <c:v>Mogućnost profesionalnog usavršavanja i učenja</c:v>
                </c:pt>
                <c:pt idx="5">
                  <c:v>Ravnomjernost raspodjele posla</c:v>
                </c:pt>
                <c:pt idx="6">
                  <c:v>Kvaliteta međuljudskih odnosa s neposrednim suradnicima</c:v>
                </c:pt>
                <c:pt idx="7">
                  <c:v>Visina plaće</c:v>
                </c:pt>
                <c:pt idx="8">
                  <c:v>Mogućnost korištenje znanja i sposobnosti</c:v>
                </c:pt>
                <c:pt idx="9">
                  <c:v>Organizacija posla</c:v>
                </c:pt>
                <c:pt idx="10">
                  <c:v>Odnos neposrednih rukovoditelja prema meni</c:v>
                </c:pt>
                <c:pt idx="11">
                  <c:v>Sigurnost radnog mjesta</c:v>
                </c:pt>
                <c:pt idx="12">
                  <c:v>NZ/BO</c:v>
                </c:pt>
              </c:strCache>
            </c:strRef>
          </c:cat>
          <c:val>
            <c:numRef>
              <c:f>Sheet1!$C$2:$C$14</c:f>
              <c:numCache>
                <c:formatCode>0%</c:formatCode>
                <c:ptCount val="13"/>
                <c:pt idx="0">
                  <c:v>0.06</c:v>
                </c:pt>
                <c:pt idx="1">
                  <c:v>0.05</c:v>
                </c:pt>
                <c:pt idx="2">
                  <c:v>0.05</c:v>
                </c:pt>
                <c:pt idx="3">
                  <c:v>0.04</c:v>
                </c:pt>
                <c:pt idx="4">
                  <c:v>0.03</c:v>
                </c:pt>
                <c:pt idx="5">
                  <c:v>0.03</c:v>
                </c:pt>
                <c:pt idx="6">
                  <c:v>0.03</c:v>
                </c:pt>
                <c:pt idx="7">
                  <c:v>0.02</c:v>
                </c:pt>
                <c:pt idx="8">
                  <c:v>0.02</c:v>
                </c:pt>
                <c:pt idx="9">
                  <c:v>0.01</c:v>
                </c:pt>
                <c:pt idx="10">
                  <c:v>0.01</c:v>
                </c:pt>
                <c:pt idx="11">
                  <c:v>0.01</c:v>
                </c:pt>
                <c:pt idx="12">
                  <c:v>0.06</c:v>
                </c:pt>
              </c:numCache>
            </c:numRef>
          </c:val>
          <c:extLst xmlns:c16r2="http://schemas.microsoft.com/office/drawing/2015/06/chart">
            <c:ext xmlns:c16="http://schemas.microsoft.com/office/drawing/2014/chart" uri="{C3380CC4-5D6E-409C-BE32-E72D297353CC}">
              <c16:uniqueId val="{00000001-43FC-4C0B-9825-BED7561E7381}"/>
            </c:ext>
          </c:extLst>
        </c:ser>
        <c:dLbls>
          <c:showLegendKey val="0"/>
          <c:showVal val="0"/>
          <c:showCatName val="0"/>
          <c:showSerName val="0"/>
          <c:showPercent val="0"/>
          <c:showBubbleSize val="0"/>
        </c:dLbls>
        <c:gapWidth val="42"/>
        <c:axId val="169016320"/>
        <c:axId val="169153280"/>
      </c:barChart>
      <c:catAx>
        <c:axId val="169016320"/>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169153280"/>
        <c:crosses val="autoZero"/>
        <c:auto val="1"/>
        <c:lblAlgn val="ctr"/>
        <c:lblOffset val="100"/>
        <c:noMultiLvlLbl val="0"/>
      </c:catAx>
      <c:valAx>
        <c:axId val="169153280"/>
        <c:scaling>
          <c:orientation val="minMax"/>
          <c:max val="1"/>
          <c:min val="0"/>
        </c:scaling>
        <c:delete val="1"/>
        <c:axPos val="b"/>
        <c:numFmt formatCode="0%" sourceLinked="1"/>
        <c:majorTickMark val="out"/>
        <c:minorTickMark val="none"/>
        <c:tickLblPos val="nextTo"/>
        <c:crossAx val="169016320"/>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Nikada</c:v>
                </c:pt>
                <c:pt idx="1">
                  <c:v>Vrlo rijetko, samo u iznimno rijetkim situacijama</c:v>
                </c:pt>
                <c:pt idx="2">
                  <c:v>Nekoliko puta godišnje</c:v>
                </c:pt>
                <c:pt idx="3">
                  <c:v>Jednom mjesečno ili jednom u dva mjeseca</c:v>
                </c:pt>
                <c:pt idx="4">
                  <c:v>Svakih nekoliko tjedana</c:v>
                </c:pt>
                <c:pt idx="5">
                  <c:v>Gotovo svaki dan</c:v>
                </c:pt>
                <c:pt idx="6">
                  <c:v>NZ/BO</c:v>
                </c:pt>
              </c:strCache>
            </c:strRef>
          </c:cat>
          <c:val>
            <c:numRef>
              <c:f>Sheet1!$B$2:$B$8</c:f>
              <c:numCache>
                <c:formatCode>0%</c:formatCode>
                <c:ptCount val="7"/>
                <c:pt idx="0">
                  <c:v>0.23</c:v>
                </c:pt>
                <c:pt idx="1">
                  <c:v>0.26</c:v>
                </c:pt>
                <c:pt idx="2">
                  <c:v>0.2</c:v>
                </c:pt>
                <c:pt idx="3">
                  <c:v>0.05</c:v>
                </c:pt>
                <c:pt idx="4">
                  <c:v>0.08</c:v>
                </c:pt>
                <c:pt idx="5">
                  <c:v>0.11</c:v>
                </c:pt>
                <c:pt idx="6">
                  <c:v>7.0000000000000007E-2</c:v>
                </c:pt>
              </c:numCache>
            </c:numRef>
          </c:val>
          <c:extLst xmlns:c16r2="http://schemas.microsoft.com/office/drawing/2015/06/chart">
            <c:ext xmlns:c16="http://schemas.microsoft.com/office/drawing/2014/chart" uri="{C3380CC4-5D6E-409C-BE32-E72D297353CC}">
              <c16:uniqueId val="{00000000-1CB6-4664-A5A9-75B8CD5C3845}"/>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Nikada</c:v>
                </c:pt>
                <c:pt idx="1">
                  <c:v>Vrlo rijetko, samo u iznimno rijetkim situacijama</c:v>
                </c:pt>
                <c:pt idx="2">
                  <c:v>Nekoliko puta godišnje</c:v>
                </c:pt>
                <c:pt idx="3">
                  <c:v>Jednom mjesečno ili jednom u dva mjeseca</c:v>
                </c:pt>
                <c:pt idx="4">
                  <c:v>Svakih nekoliko tjedana</c:v>
                </c:pt>
                <c:pt idx="5">
                  <c:v>Gotovo svaki dan</c:v>
                </c:pt>
                <c:pt idx="6">
                  <c:v>NZ/BO</c:v>
                </c:pt>
              </c:strCache>
            </c:strRef>
          </c:cat>
          <c:val>
            <c:numRef>
              <c:f>Sheet1!$C$2:$C$8</c:f>
              <c:numCache>
                <c:formatCode>0%</c:formatCode>
                <c:ptCount val="7"/>
                <c:pt idx="0">
                  <c:v>0.14000000000000001</c:v>
                </c:pt>
                <c:pt idx="1">
                  <c:v>0.19</c:v>
                </c:pt>
                <c:pt idx="2">
                  <c:v>0.2</c:v>
                </c:pt>
                <c:pt idx="3">
                  <c:v>0.04</c:v>
                </c:pt>
                <c:pt idx="4">
                  <c:v>0.12</c:v>
                </c:pt>
                <c:pt idx="5">
                  <c:v>0.25</c:v>
                </c:pt>
                <c:pt idx="6">
                  <c:v>0.06</c:v>
                </c:pt>
              </c:numCache>
            </c:numRef>
          </c:val>
          <c:extLst xmlns:c16r2="http://schemas.microsoft.com/office/drawing/2015/06/chart">
            <c:ext xmlns:c16="http://schemas.microsoft.com/office/drawing/2014/chart" uri="{C3380CC4-5D6E-409C-BE32-E72D297353CC}">
              <c16:uniqueId val="{00000001-1CB6-4664-A5A9-75B8CD5C3845}"/>
            </c:ext>
          </c:extLst>
        </c:ser>
        <c:dLbls>
          <c:showLegendKey val="0"/>
          <c:showVal val="0"/>
          <c:showCatName val="0"/>
          <c:showSerName val="0"/>
          <c:showPercent val="0"/>
          <c:showBubbleSize val="0"/>
        </c:dLbls>
        <c:gapWidth val="42"/>
        <c:axId val="169206912"/>
        <c:axId val="169208448"/>
      </c:barChart>
      <c:catAx>
        <c:axId val="169206912"/>
        <c:scaling>
          <c:orientation val="maxMin"/>
        </c:scaling>
        <c:delete val="0"/>
        <c:axPos val="l"/>
        <c:numFmt formatCode="General" sourceLinked="0"/>
        <c:majorTickMark val="out"/>
        <c:minorTickMark val="none"/>
        <c:tickLblPos val="nextTo"/>
        <c:crossAx val="169208448"/>
        <c:crosses val="autoZero"/>
        <c:auto val="1"/>
        <c:lblAlgn val="ctr"/>
        <c:lblOffset val="100"/>
        <c:noMultiLvlLbl val="0"/>
      </c:catAx>
      <c:valAx>
        <c:axId val="169208448"/>
        <c:scaling>
          <c:orientation val="minMax"/>
        </c:scaling>
        <c:delete val="1"/>
        <c:axPos val="b"/>
        <c:numFmt formatCode="0%" sourceLinked="1"/>
        <c:majorTickMark val="out"/>
        <c:minorTickMark val="none"/>
        <c:tickLblPos val="nextTo"/>
        <c:crossAx val="16920691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Kazneni predmeti</c:v>
                </c:pt>
                <c:pt idx="1">
                  <c:v>Parnični predmeti</c:v>
                </c:pt>
                <c:pt idx="2">
                  <c:v>Ovršni predmeti</c:v>
                </c:pt>
                <c:pt idx="3">
                  <c:v>ZK predmeti</c:v>
                </c:pt>
                <c:pt idx="4">
                  <c:v>Izvanparnični predmeti</c:v>
                </c:pt>
                <c:pt idx="5">
                  <c:v>Ostalo</c:v>
                </c:pt>
                <c:pt idx="6">
                  <c:v>NZ/BO</c:v>
                </c:pt>
              </c:strCache>
            </c:strRef>
          </c:cat>
          <c:val>
            <c:numRef>
              <c:f>Sheet1!$B$2:$B$8</c:f>
              <c:numCache>
                <c:formatCode>###0%</c:formatCode>
                <c:ptCount val="7"/>
                <c:pt idx="0">
                  <c:v>0.3</c:v>
                </c:pt>
                <c:pt idx="1">
                  <c:v>0.25</c:v>
                </c:pt>
                <c:pt idx="2">
                  <c:v>0.12</c:v>
                </c:pt>
                <c:pt idx="3">
                  <c:v>0.05</c:v>
                </c:pt>
                <c:pt idx="4" formatCode="#,##0%">
                  <c:v>0.09</c:v>
                </c:pt>
                <c:pt idx="5" formatCode="#,##0%">
                  <c:v>0.05</c:v>
                </c:pt>
                <c:pt idx="6" formatCode="#,##0%">
                  <c:v>0.14000000000000001</c:v>
                </c:pt>
              </c:numCache>
            </c:numRef>
          </c:val>
          <c:extLst xmlns:c16r2="http://schemas.microsoft.com/office/drawing/2015/06/chart">
            <c:ext xmlns:c16="http://schemas.microsoft.com/office/drawing/2014/chart" uri="{C3380CC4-5D6E-409C-BE32-E72D297353CC}">
              <c16:uniqueId val="{00000000-225D-4607-A39A-80BA483A28FD}"/>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Kazneni predmeti</c:v>
                </c:pt>
                <c:pt idx="1">
                  <c:v>Parnični predmeti</c:v>
                </c:pt>
                <c:pt idx="2">
                  <c:v>Ovršni predmeti</c:v>
                </c:pt>
                <c:pt idx="3">
                  <c:v>ZK predmeti</c:v>
                </c:pt>
                <c:pt idx="4">
                  <c:v>Izvanparnični predmeti</c:v>
                </c:pt>
                <c:pt idx="5">
                  <c:v>Ostalo</c:v>
                </c:pt>
                <c:pt idx="6">
                  <c:v>NZ/BO</c:v>
                </c:pt>
              </c:strCache>
            </c:strRef>
          </c:cat>
          <c:val>
            <c:numRef>
              <c:f>Sheet1!$C$2:$C$8</c:f>
              <c:numCache>
                <c:formatCode>###0%</c:formatCode>
                <c:ptCount val="7"/>
                <c:pt idx="0">
                  <c:v>0.33</c:v>
                </c:pt>
                <c:pt idx="1">
                  <c:v>0.24</c:v>
                </c:pt>
                <c:pt idx="2">
                  <c:v>0.13</c:v>
                </c:pt>
                <c:pt idx="3">
                  <c:v>0.03</c:v>
                </c:pt>
                <c:pt idx="4">
                  <c:v>0.04</c:v>
                </c:pt>
                <c:pt idx="5">
                  <c:v>7.0000000000000007E-2</c:v>
                </c:pt>
                <c:pt idx="6">
                  <c:v>0.15</c:v>
                </c:pt>
              </c:numCache>
            </c:numRef>
          </c:val>
          <c:extLst xmlns:c16r2="http://schemas.microsoft.com/office/drawing/2015/06/chart">
            <c:ext xmlns:c16="http://schemas.microsoft.com/office/drawing/2014/chart" uri="{C3380CC4-5D6E-409C-BE32-E72D297353CC}">
              <c16:uniqueId val="{00000001-225D-4607-A39A-80BA483A28FD}"/>
            </c:ext>
          </c:extLst>
        </c:ser>
        <c:dLbls>
          <c:showLegendKey val="0"/>
          <c:showVal val="0"/>
          <c:showCatName val="0"/>
          <c:showSerName val="0"/>
          <c:showPercent val="0"/>
          <c:showBubbleSize val="0"/>
        </c:dLbls>
        <c:gapWidth val="42"/>
        <c:axId val="168777600"/>
        <c:axId val="168779136"/>
      </c:barChart>
      <c:catAx>
        <c:axId val="168777600"/>
        <c:scaling>
          <c:orientation val="maxMin"/>
        </c:scaling>
        <c:delete val="0"/>
        <c:axPos val="l"/>
        <c:numFmt formatCode="General" sourceLinked="0"/>
        <c:majorTickMark val="out"/>
        <c:minorTickMark val="none"/>
        <c:tickLblPos val="nextTo"/>
        <c:crossAx val="168779136"/>
        <c:crosses val="autoZero"/>
        <c:auto val="1"/>
        <c:lblAlgn val="ctr"/>
        <c:lblOffset val="100"/>
        <c:noMultiLvlLbl val="0"/>
      </c:catAx>
      <c:valAx>
        <c:axId val="168779136"/>
        <c:scaling>
          <c:orientation val="minMax"/>
          <c:max val="1"/>
        </c:scaling>
        <c:delete val="1"/>
        <c:axPos val="b"/>
        <c:numFmt formatCode="###0%" sourceLinked="1"/>
        <c:majorTickMark val="out"/>
        <c:minorTickMark val="none"/>
        <c:tickLblPos val="nextTo"/>
        <c:crossAx val="16877760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Manji od uobičajenog</c:v>
                </c:pt>
                <c:pt idx="1">
                  <c:v>Uobičajen</c:v>
                </c:pt>
                <c:pt idx="2">
                  <c:v>Veći nego obično</c:v>
                </c:pt>
                <c:pt idx="3">
                  <c:v>Ne zna/bez odgovora</c:v>
                </c:pt>
              </c:strCache>
            </c:strRef>
          </c:cat>
          <c:val>
            <c:numRef>
              <c:f>Sheet1!$B$2:$B$5</c:f>
              <c:numCache>
                <c:formatCode>###0%</c:formatCode>
                <c:ptCount val="4"/>
                <c:pt idx="0">
                  <c:v>0.08</c:v>
                </c:pt>
                <c:pt idx="1">
                  <c:v>0.51</c:v>
                </c:pt>
                <c:pt idx="2">
                  <c:v>0.26</c:v>
                </c:pt>
                <c:pt idx="3">
                  <c:v>0.15</c:v>
                </c:pt>
              </c:numCache>
            </c:numRef>
          </c:val>
          <c:extLst xmlns:c16r2="http://schemas.microsoft.com/office/drawing/2015/06/chart">
            <c:ext xmlns:c16="http://schemas.microsoft.com/office/drawing/2014/chart" uri="{C3380CC4-5D6E-409C-BE32-E72D297353CC}">
              <c16:uniqueId val="{00000000-3582-4D5E-8D0A-8039B041E513}"/>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Manji od uobičajenog</c:v>
                </c:pt>
                <c:pt idx="1">
                  <c:v>Uobičajen</c:v>
                </c:pt>
                <c:pt idx="2">
                  <c:v>Veći nego obično</c:v>
                </c:pt>
                <c:pt idx="3">
                  <c:v>Ne zna/bez odgovora</c:v>
                </c:pt>
              </c:strCache>
            </c:strRef>
          </c:cat>
          <c:val>
            <c:numRef>
              <c:f>Sheet1!$C$2:$C$5</c:f>
              <c:numCache>
                <c:formatCode>###0%</c:formatCode>
                <c:ptCount val="4"/>
                <c:pt idx="0">
                  <c:v>0.09</c:v>
                </c:pt>
                <c:pt idx="1">
                  <c:v>0.54</c:v>
                </c:pt>
                <c:pt idx="2">
                  <c:v>0.26</c:v>
                </c:pt>
                <c:pt idx="3">
                  <c:v>0.1</c:v>
                </c:pt>
              </c:numCache>
            </c:numRef>
          </c:val>
          <c:extLst xmlns:c16r2="http://schemas.microsoft.com/office/drawing/2015/06/chart">
            <c:ext xmlns:c16="http://schemas.microsoft.com/office/drawing/2014/chart" uri="{C3380CC4-5D6E-409C-BE32-E72D297353CC}">
              <c16:uniqueId val="{00000001-3582-4D5E-8D0A-8039B041E513}"/>
            </c:ext>
          </c:extLst>
        </c:ser>
        <c:dLbls>
          <c:showLegendKey val="0"/>
          <c:showVal val="0"/>
          <c:showCatName val="0"/>
          <c:showSerName val="0"/>
          <c:showPercent val="0"/>
          <c:showBubbleSize val="0"/>
        </c:dLbls>
        <c:gapWidth val="42"/>
        <c:axId val="171544960"/>
        <c:axId val="171546496"/>
      </c:barChart>
      <c:catAx>
        <c:axId val="171544960"/>
        <c:scaling>
          <c:orientation val="maxMin"/>
        </c:scaling>
        <c:delete val="0"/>
        <c:axPos val="l"/>
        <c:numFmt formatCode="General" sourceLinked="0"/>
        <c:majorTickMark val="out"/>
        <c:minorTickMark val="none"/>
        <c:tickLblPos val="nextTo"/>
        <c:crossAx val="171546496"/>
        <c:crosses val="autoZero"/>
        <c:auto val="1"/>
        <c:lblAlgn val="ctr"/>
        <c:lblOffset val="100"/>
        <c:noMultiLvlLbl val="0"/>
      </c:catAx>
      <c:valAx>
        <c:axId val="171546496"/>
        <c:scaling>
          <c:orientation val="minMax"/>
          <c:max val="1"/>
        </c:scaling>
        <c:delete val="1"/>
        <c:axPos val="b"/>
        <c:numFmt formatCode="###0%" sourceLinked="1"/>
        <c:majorTickMark val="out"/>
        <c:minorTickMark val="none"/>
        <c:tickLblPos val="nextTo"/>
        <c:crossAx val="17154496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Puno manji od optimalnog</c:v>
                </c:pt>
                <c:pt idx="1">
                  <c:v>Nešto manji od optimalnog</c:v>
                </c:pt>
                <c:pt idx="2">
                  <c:v>Optimalan</c:v>
                </c:pt>
                <c:pt idx="3">
                  <c:v>Nešto veći od optimalnog</c:v>
                </c:pt>
                <c:pt idx="4">
                  <c:v>Puno veći od optimalnog</c:v>
                </c:pt>
                <c:pt idx="5">
                  <c:v>NZ/BO</c:v>
                </c:pt>
              </c:strCache>
            </c:strRef>
          </c:cat>
          <c:val>
            <c:numRef>
              <c:f>Sheet1!$B$2:$B$7</c:f>
              <c:numCache>
                <c:formatCode>###0%</c:formatCode>
                <c:ptCount val="6"/>
                <c:pt idx="0">
                  <c:v>0.03</c:v>
                </c:pt>
                <c:pt idx="1">
                  <c:v>7.0000000000000007E-2</c:v>
                </c:pt>
                <c:pt idx="2">
                  <c:v>0.24</c:v>
                </c:pt>
                <c:pt idx="3">
                  <c:v>0.28000000000000003</c:v>
                </c:pt>
                <c:pt idx="4" formatCode="#,##0%">
                  <c:v>0.19</c:v>
                </c:pt>
                <c:pt idx="5" formatCode="#,##0%">
                  <c:v>0.18</c:v>
                </c:pt>
              </c:numCache>
            </c:numRef>
          </c:val>
          <c:extLst xmlns:c16r2="http://schemas.microsoft.com/office/drawing/2015/06/chart">
            <c:ext xmlns:c16="http://schemas.microsoft.com/office/drawing/2014/chart" uri="{C3380CC4-5D6E-409C-BE32-E72D297353CC}">
              <c16:uniqueId val="{00000000-8832-41AB-83E5-AA507968775B}"/>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Puno manji od optimalnog</c:v>
                </c:pt>
                <c:pt idx="1">
                  <c:v>Nešto manji od optimalnog</c:v>
                </c:pt>
                <c:pt idx="2">
                  <c:v>Optimalan</c:v>
                </c:pt>
                <c:pt idx="3">
                  <c:v>Nešto veći od optimalnog</c:v>
                </c:pt>
                <c:pt idx="4">
                  <c:v>Puno veći od optimalnog</c:v>
                </c:pt>
                <c:pt idx="5">
                  <c:v>NZ/BO</c:v>
                </c:pt>
              </c:strCache>
            </c:strRef>
          </c:cat>
          <c:val>
            <c:numRef>
              <c:f>Sheet1!$C$2:$C$7</c:f>
              <c:numCache>
                <c:formatCode>#,##0%</c:formatCode>
                <c:ptCount val="6"/>
                <c:pt idx="0">
                  <c:v>0.02</c:v>
                </c:pt>
                <c:pt idx="1">
                  <c:v>7.0000000000000007E-2</c:v>
                </c:pt>
                <c:pt idx="2">
                  <c:v>0.3</c:v>
                </c:pt>
                <c:pt idx="3">
                  <c:v>0.24</c:v>
                </c:pt>
                <c:pt idx="4">
                  <c:v>0.23</c:v>
                </c:pt>
                <c:pt idx="5">
                  <c:v>0.14000000000000001</c:v>
                </c:pt>
              </c:numCache>
            </c:numRef>
          </c:val>
          <c:extLst xmlns:c16r2="http://schemas.microsoft.com/office/drawing/2015/06/chart">
            <c:ext xmlns:c16="http://schemas.microsoft.com/office/drawing/2014/chart" uri="{C3380CC4-5D6E-409C-BE32-E72D297353CC}">
              <c16:uniqueId val="{00000001-8832-41AB-83E5-AA507968775B}"/>
            </c:ext>
          </c:extLst>
        </c:ser>
        <c:dLbls>
          <c:showLegendKey val="0"/>
          <c:showVal val="0"/>
          <c:showCatName val="0"/>
          <c:showSerName val="0"/>
          <c:showPercent val="0"/>
          <c:showBubbleSize val="0"/>
        </c:dLbls>
        <c:gapWidth val="42"/>
        <c:axId val="171945344"/>
        <c:axId val="171955328"/>
      </c:barChart>
      <c:catAx>
        <c:axId val="171945344"/>
        <c:scaling>
          <c:orientation val="maxMin"/>
        </c:scaling>
        <c:delete val="0"/>
        <c:axPos val="l"/>
        <c:numFmt formatCode="General" sourceLinked="0"/>
        <c:majorTickMark val="out"/>
        <c:minorTickMark val="none"/>
        <c:tickLblPos val="nextTo"/>
        <c:crossAx val="171955328"/>
        <c:crosses val="autoZero"/>
        <c:auto val="1"/>
        <c:lblAlgn val="ctr"/>
        <c:lblOffset val="100"/>
        <c:noMultiLvlLbl val="0"/>
      </c:catAx>
      <c:valAx>
        <c:axId val="171955328"/>
        <c:scaling>
          <c:orientation val="minMax"/>
          <c:max val="1"/>
        </c:scaling>
        <c:delete val="1"/>
        <c:axPos val="b"/>
        <c:numFmt formatCode="###0%" sourceLinked="1"/>
        <c:majorTickMark val="out"/>
        <c:minorTickMark val="none"/>
        <c:tickLblPos val="nextTo"/>
        <c:crossAx val="17194534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409255874042425"/>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Manji je priljev predmeta u posljednje vrijeme</c:v>
                </c:pt>
                <c:pt idx="1">
                  <c:v>Raspodjela predmeta nije ravnomjerna</c:v>
                </c:pt>
                <c:pt idx="2">
                  <c:v>Zbog posebne složenosti predmeta</c:v>
                </c:pt>
                <c:pt idx="3">
                  <c:v>Prevelik broj zaposlenih u mom statusu</c:v>
                </c:pt>
                <c:pt idx="4">
                  <c:v>Nešto drugo. Što?</c:v>
                </c:pt>
                <c:pt idx="5">
                  <c:v>NZ/BO</c:v>
                </c:pt>
              </c:strCache>
            </c:strRef>
          </c:cat>
          <c:val>
            <c:numRef>
              <c:f>Sheet1!$B$2:$B$7</c:f>
              <c:numCache>
                <c:formatCode>###0%</c:formatCode>
                <c:ptCount val="6"/>
                <c:pt idx="0">
                  <c:v>0.26</c:v>
                </c:pt>
                <c:pt idx="1">
                  <c:v>0.16</c:v>
                </c:pt>
                <c:pt idx="2">
                  <c:v>0.32</c:v>
                </c:pt>
                <c:pt idx="3">
                  <c:v>0.16</c:v>
                </c:pt>
                <c:pt idx="4">
                  <c:v>0.24</c:v>
                </c:pt>
                <c:pt idx="5">
                  <c:v>0.05</c:v>
                </c:pt>
              </c:numCache>
            </c:numRef>
          </c:val>
          <c:extLst xmlns:c16r2="http://schemas.microsoft.com/office/drawing/2015/06/chart">
            <c:ext xmlns:c16="http://schemas.microsoft.com/office/drawing/2014/chart" uri="{C3380CC4-5D6E-409C-BE32-E72D297353CC}">
              <c16:uniqueId val="{00000000-0524-4A21-B133-C94074103675}"/>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Manji je priljev predmeta u posljednje vrijeme</c:v>
                </c:pt>
                <c:pt idx="1">
                  <c:v>Raspodjela predmeta nije ravnomjerna</c:v>
                </c:pt>
                <c:pt idx="2">
                  <c:v>Zbog posebne složenosti predmeta</c:v>
                </c:pt>
                <c:pt idx="3">
                  <c:v>Prevelik broj zaposlenih u mom statusu</c:v>
                </c:pt>
                <c:pt idx="4">
                  <c:v>Nešto drugo. Što?</c:v>
                </c:pt>
                <c:pt idx="5">
                  <c:v>NZ/BO</c:v>
                </c:pt>
              </c:strCache>
            </c:strRef>
          </c:cat>
          <c:val>
            <c:numRef>
              <c:f>Sheet1!$C$2:$C$7</c:f>
              <c:numCache>
                <c:formatCode>###0%</c:formatCode>
                <c:ptCount val="6"/>
                <c:pt idx="0">
                  <c:v>0.51</c:v>
                </c:pt>
                <c:pt idx="1">
                  <c:v>0.36</c:v>
                </c:pt>
                <c:pt idx="2">
                  <c:v>0.1</c:v>
                </c:pt>
                <c:pt idx="3">
                  <c:v>0</c:v>
                </c:pt>
                <c:pt idx="4">
                  <c:v>0.13</c:v>
                </c:pt>
                <c:pt idx="5">
                  <c:v>0.03</c:v>
                </c:pt>
              </c:numCache>
            </c:numRef>
          </c:val>
          <c:extLst xmlns:c16r2="http://schemas.microsoft.com/office/drawing/2015/06/chart">
            <c:ext xmlns:c16="http://schemas.microsoft.com/office/drawing/2014/chart" uri="{C3380CC4-5D6E-409C-BE32-E72D297353CC}">
              <c16:uniqueId val="{00000001-0524-4A21-B133-C94074103675}"/>
            </c:ext>
          </c:extLst>
        </c:ser>
        <c:dLbls>
          <c:showLegendKey val="0"/>
          <c:showVal val="0"/>
          <c:showCatName val="0"/>
          <c:showSerName val="0"/>
          <c:showPercent val="0"/>
          <c:showBubbleSize val="0"/>
        </c:dLbls>
        <c:gapWidth val="42"/>
        <c:axId val="171682048"/>
        <c:axId val="171696128"/>
      </c:barChart>
      <c:catAx>
        <c:axId val="171682048"/>
        <c:scaling>
          <c:orientation val="maxMin"/>
        </c:scaling>
        <c:delete val="0"/>
        <c:axPos val="l"/>
        <c:numFmt formatCode="General" sourceLinked="0"/>
        <c:majorTickMark val="out"/>
        <c:minorTickMark val="none"/>
        <c:tickLblPos val="nextTo"/>
        <c:crossAx val="171696128"/>
        <c:crosses val="autoZero"/>
        <c:auto val="1"/>
        <c:lblAlgn val="ctr"/>
        <c:lblOffset val="100"/>
        <c:noMultiLvlLbl val="0"/>
      </c:catAx>
      <c:valAx>
        <c:axId val="171696128"/>
        <c:scaling>
          <c:orientation val="minMax"/>
        </c:scaling>
        <c:delete val="1"/>
        <c:axPos val="b"/>
        <c:numFmt formatCode="###0%" sourceLinked="1"/>
        <c:majorTickMark val="out"/>
        <c:minorTickMark val="none"/>
        <c:tickLblPos val="nextTo"/>
        <c:crossAx val="17168204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49428191451938613"/>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Slaba organizacija rada/management</c:v>
                </c:pt>
                <c:pt idx="1">
                  <c:v>Nestručnost i neprofesionalnost policije</c:v>
                </c:pt>
                <c:pt idx="2">
                  <c:v>Korupcija u policiji</c:v>
                </c:pt>
                <c:pt idx="3">
                  <c:v>Informatička opremljenost sudova</c:v>
                </c:pt>
                <c:pt idx="4">
                  <c:v>Korupcija među sucima</c:v>
                </c:pt>
                <c:pt idx="5">
                  <c:v>Način izvještavanja medija o radu pravosuđa</c:v>
                </c:pt>
                <c:pt idx="6">
                  <c:v>Nestručnost i neprofesionalnost sudaca</c:v>
                </c:pt>
                <c:pt idx="7">
                  <c:v>Nestručnost i neprofesionalnost d.o.-a</c:v>
                </c:pt>
                <c:pt idx="8">
                  <c:v>Neprofesionalno i neetično ponašanje odvjetnika i j.b.-a</c:v>
                </c:pt>
                <c:pt idx="9">
                  <c:v>Korupcija u državnom odvjetništvu</c:v>
                </c:pt>
                <c:pt idx="10">
                  <c:v>Nestručnost službenika</c:v>
                </c:pt>
              </c:strCache>
            </c:strRef>
          </c:cat>
          <c:val>
            <c:numRef>
              <c:f>Sheet1!$B$2:$B$12</c:f>
              <c:numCache>
                <c:formatCode>0%</c:formatCode>
                <c:ptCount val="11"/>
                <c:pt idx="0">
                  <c:v>0.77857142857142858</c:v>
                </c:pt>
                <c:pt idx="1">
                  <c:v>0.7</c:v>
                </c:pt>
                <c:pt idx="2">
                  <c:v>0.61428571428571432</c:v>
                </c:pt>
                <c:pt idx="3">
                  <c:v>0.43571428571428572</c:v>
                </c:pt>
                <c:pt idx="4">
                  <c:v>0.52857142857142858</c:v>
                </c:pt>
                <c:pt idx="5">
                  <c:v>0.51428571428571435</c:v>
                </c:pt>
                <c:pt idx="6">
                  <c:v>0.77142857142857135</c:v>
                </c:pt>
                <c:pt idx="7">
                  <c:v>0.70714285714285707</c:v>
                </c:pt>
                <c:pt idx="8">
                  <c:v>0.45</c:v>
                </c:pt>
                <c:pt idx="9">
                  <c:v>0.49285714285714283</c:v>
                </c:pt>
                <c:pt idx="10">
                  <c:v>0.62142857142857144</c:v>
                </c:pt>
              </c:numCache>
            </c:numRef>
          </c:val>
          <c:extLst xmlns:c16r2="http://schemas.microsoft.com/office/drawing/2015/06/chart">
            <c:ext xmlns:c16="http://schemas.microsoft.com/office/drawing/2014/chart" uri="{C3380CC4-5D6E-409C-BE32-E72D297353CC}">
              <c16:uniqueId val="{00000000-3A4F-48AB-9FE8-33EA33C3343A}"/>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Slaba organizacija rada/management</c:v>
                </c:pt>
                <c:pt idx="1">
                  <c:v>Nestručnost i neprofesionalnost policije</c:v>
                </c:pt>
                <c:pt idx="2">
                  <c:v>Korupcija u policiji</c:v>
                </c:pt>
                <c:pt idx="3">
                  <c:v>Informatička opremljenost sudova</c:v>
                </c:pt>
                <c:pt idx="4">
                  <c:v>Korupcija među sucima</c:v>
                </c:pt>
                <c:pt idx="5">
                  <c:v>Način izvještavanja medija o radu pravosuđa</c:v>
                </c:pt>
                <c:pt idx="6">
                  <c:v>Nestručnost i neprofesionalnost sudaca</c:v>
                </c:pt>
                <c:pt idx="7">
                  <c:v>Nestručnost i neprofesionalnost d.o.-a</c:v>
                </c:pt>
                <c:pt idx="8">
                  <c:v>Neprofesionalno i neetično ponašanje odvjetnika i j.b.-a</c:v>
                </c:pt>
                <c:pt idx="9">
                  <c:v>Korupcija u državnom odvjetništvu</c:v>
                </c:pt>
                <c:pt idx="10">
                  <c:v>Nestručnost službenika</c:v>
                </c:pt>
              </c:strCache>
            </c:strRef>
          </c:cat>
          <c:val>
            <c:numRef>
              <c:f>Sheet1!$C$2:$C$12</c:f>
              <c:numCache>
                <c:formatCode>0%</c:formatCode>
                <c:ptCount val="11"/>
                <c:pt idx="0">
                  <c:v>0.62096774193548387</c:v>
                </c:pt>
                <c:pt idx="1">
                  <c:v>0.61290322580645162</c:v>
                </c:pt>
                <c:pt idx="2">
                  <c:v>0.60483870967741937</c:v>
                </c:pt>
                <c:pt idx="3">
                  <c:v>0.58870967741935476</c:v>
                </c:pt>
                <c:pt idx="4">
                  <c:v>0.58064516129032251</c:v>
                </c:pt>
                <c:pt idx="5">
                  <c:v>0.58064516129032251</c:v>
                </c:pt>
                <c:pt idx="6">
                  <c:v>0.57258064516129037</c:v>
                </c:pt>
                <c:pt idx="7">
                  <c:v>0.57258064516129037</c:v>
                </c:pt>
                <c:pt idx="8">
                  <c:v>0.57258064516129037</c:v>
                </c:pt>
                <c:pt idx="9">
                  <c:v>0.56451612903225812</c:v>
                </c:pt>
                <c:pt idx="10">
                  <c:v>0.52419354838709675</c:v>
                </c:pt>
              </c:numCache>
            </c:numRef>
          </c:val>
          <c:extLst xmlns:c16r2="http://schemas.microsoft.com/office/drawing/2015/06/chart">
            <c:ext xmlns:c16="http://schemas.microsoft.com/office/drawing/2014/chart" uri="{C3380CC4-5D6E-409C-BE32-E72D297353CC}">
              <c16:uniqueId val="{00000001-3A4F-48AB-9FE8-33EA33C3343A}"/>
            </c:ext>
          </c:extLst>
        </c:ser>
        <c:dLbls>
          <c:showLegendKey val="0"/>
          <c:showVal val="0"/>
          <c:showCatName val="0"/>
          <c:showSerName val="0"/>
          <c:showPercent val="0"/>
          <c:showBubbleSize val="0"/>
        </c:dLbls>
        <c:gapWidth val="42"/>
        <c:axId val="146802176"/>
        <c:axId val="146803712"/>
      </c:barChart>
      <c:catAx>
        <c:axId val="146802176"/>
        <c:scaling>
          <c:orientation val="maxMin"/>
        </c:scaling>
        <c:delete val="0"/>
        <c:axPos val="l"/>
        <c:numFmt formatCode="General" sourceLinked="0"/>
        <c:majorTickMark val="out"/>
        <c:minorTickMark val="none"/>
        <c:tickLblPos val="nextTo"/>
        <c:txPr>
          <a:bodyPr/>
          <a:lstStyle/>
          <a:p>
            <a:pPr>
              <a:defRPr sz="900"/>
            </a:pPr>
            <a:endParaRPr lang="en-US"/>
          </a:p>
        </c:txPr>
        <c:crossAx val="146803712"/>
        <c:crosses val="autoZero"/>
        <c:auto val="1"/>
        <c:lblAlgn val="ctr"/>
        <c:lblOffset val="100"/>
        <c:noMultiLvlLbl val="0"/>
      </c:catAx>
      <c:valAx>
        <c:axId val="146803712"/>
        <c:scaling>
          <c:orientation val="minMax"/>
        </c:scaling>
        <c:delete val="1"/>
        <c:axPos val="b"/>
        <c:numFmt formatCode="0%" sourceLinked="1"/>
        <c:majorTickMark val="out"/>
        <c:minorTickMark val="none"/>
        <c:tickLblPos val="nextTo"/>
        <c:crossAx val="146802176"/>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409255874042425"/>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Premali broj zaposlenih u mom statusu</c:v>
                </c:pt>
                <c:pt idx="1">
                  <c:v>Raspodjela predmeta nije ravnomjerna</c:v>
                </c:pt>
                <c:pt idx="2">
                  <c:v>Neadekvatni uvjeti rada</c:v>
                </c:pt>
                <c:pt idx="3">
                  <c:v>Veći je priljev predmeta u posljednje vrijeme</c:v>
                </c:pt>
                <c:pt idx="4">
                  <c:v>Nedovoljan broj djelatnika </c:v>
                </c:pt>
                <c:pt idx="5">
                  <c:v>Velik broj starijih, neriješenih spisa</c:v>
                </c:pt>
                <c:pt idx="6">
                  <c:v>Zbog toga što imam manje složene predmete</c:v>
                </c:pt>
                <c:pt idx="7">
                  <c:v>Nešto drugo. Što?</c:v>
                </c:pt>
                <c:pt idx="8">
                  <c:v>NZ/BO</c:v>
                </c:pt>
              </c:strCache>
            </c:strRef>
          </c:cat>
          <c:val>
            <c:numRef>
              <c:f>Sheet1!$B$2:$B$10</c:f>
              <c:numCache>
                <c:formatCode>###0%</c:formatCode>
                <c:ptCount val="9"/>
                <c:pt idx="0">
                  <c:v>0.41</c:v>
                </c:pt>
                <c:pt idx="1">
                  <c:v>0.13</c:v>
                </c:pt>
                <c:pt idx="2">
                  <c:v>0.15</c:v>
                </c:pt>
                <c:pt idx="3">
                  <c:v>0.38</c:v>
                </c:pt>
                <c:pt idx="4">
                  <c:v>0.19</c:v>
                </c:pt>
                <c:pt idx="5">
                  <c:v>0.32</c:v>
                </c:pt>
                <c:pt idx="6">
                  <c:v>0.04</c:v>
                </c:pt>
                <c:pt idx="7">
                  <c:v>0.06</c:v>
                </c:pt>
                <c:pt idx="8">
                  <c:v>0.03</c:v>
                </c:pt>
              </c:numCache>
            </c:numRef>
          </c:val>
          <c:extLst xmlns:c16r2="http://schemas.microsoft.com/office/drawing/2015/06/chart">
            <c:ext xmlns:c16="http://schemas.microsoft.com/office/drawing/2014/chart" uri="{C3380CC4-5D6E-409C-BE32-E72D297353CC}">
              <c16:uniqueId val="{00000000-5790-4EF8-B221-F913A3C64DBC}"/>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Premali broj zaposlenih u mom statusu</c:v>
                </c:pt>
                <c:pt idx="1">
                  <c:v>Raspodjela predmeta nije ravnomjerna</c:v>
                </c:pt>
                <c:pt idx="2">
                  <c:v>Neadekvatni uvjeti rada</c:v>
                </c:pt>
                <c:pt idx="3">
                  <c:v>Veći je priljev predmeta u posljednje vrijeme</c:v>
                </c:pt>
                <c:pt idx="4">
                  <c:v>Nedovoljan broj djelatnika </c:v>
                </c:pt>
                <c:pt idx="5">
                  <c:v>Velik broj starijih, neriješenih spisa</c:v>
                </c:pt>
                <c:pt idx="6">
                  <c:v>Zbog toga što imam manje složene predmete</c:v>
                </c:pt>
                <c:pt idx="7">
                  <c:v>Nešto drugo. Što?</c:v>
                </c:pt>
                <c:pt idx="8">
                  <c:v>NZ/BO</c:v>
                </c:pt>
              </c:strCache>
            </c:strRef>
          </c:cat>
          <c:val>
            <c:numRef>
              <c:f>Sheet1!$C$2:$C$10</c:f>
              <c:numCache>
                <c:formatCode>###0%</c:formatCode>
                <c:ptCount val="9"/>
                <c:pt idx="0">
                  <c:v>0.4</c:v>
                </c:pt>
                <c:pt idx="1">
                  <c:v>0.31</c:v>
                </c:pt>
                <c:pt idx="2">
                  <c:v>0.28999999999999998</c:v>
                </c:pt>
                <c:pt idx="3">
                  <c:v>0.26</c:v>
                </c:pt>
                <c:pt idx="4">
                  <c:v>0.26</c:v>
                </c:pt>
                <c:pt idx="5">
                  <c:v>0.21</c:v>
                </c:pt>
                <c:pt idx="6">
                  <c:v>0.04</c:v>
                </c:pt>
                <c:pt idx="7">
                  <c:v>0.1</c:v>
                </c:pt>
                <c:pt idx="8">
                  <c:v>0.08</c:v>
                </c:pt>
              </c:numCache>
            </c:numRef>
          </c:val>
          <c:extLst xmlns:c16r2="http://schemas.microsoft.com/office/drawing/2015/06/chart">
            <c:ext xmlns:c16="http://schemas.microsoft.com/office/drawing/2014/chart" uri="{C3380CC4-5D6E-409C-BE32-E72D297353CC}">
              <c16:uniqueId val="{00000001-5790-4EF8-B221-F913A3C64DBC}"/>
            </c:ext>
          </c:extLst>
        </c:ser>
        <c:dLbls>
          <c:showLegendKey val="0"/>
          <c:showVal val="0"/>
          <c:showCatName val="0"/>
          <c:showSerName val="0"/>
          <c:showPercent val="0"/>
          <c:showBubbleSize val="0"/>
        </c:dLbls>
        <c:gapWidth val="42"/>
        <c:axId val="172021248"/>
        <c:axId val="172022784"/>
      </c:barChart>
      <c:catAx>
        <c:axId val="172021248"/>
        <c:scaling>
          <c:orientation val="maxMin"/>
        </c:scaling>
        <c:delete val="0"/>
        <c:axPos val="l"/>
        <c:numFmt formatCode="General" sourceLinked="0"/>
        <c:majorTickMark val="out"/>
        <c:minorTickMark val="none"/>
        <c:tickLblPos val="nextTo"/>
        <c:txPr>
          <a:bodyPr/>
          <a:lstStyle/>
          <a:p>
            <a:pPr>
              <a:defRPr sz="1000"/>
            </a:pPr>
            <a:endParaRPr lang="en-US"/>
          </a:p>
        </c:txPr>
        <c:crossAx val="172022784"/>
        <c:crosses val="autoZero"/>
        <c:auto val="1"/>
        <c:lblAlgn val="ctr"/>
        <c:lblOffset val="100"/>
        <c:noMultiLvlLbl val="0"/>
      </c:catAx>
      <c:valAx>
        <c:axId val="172022784"/>
        <c:scaling>
          <c:orientation val="minMax"/>
        </c:scaling>
        <c:delete val="1"/>
        <c:axPos val="b"/>
        <c:numFmt formatCode="###0%" sourceLinked="1"/>
        <c:majorTickMark val="out"/>
        <c:minorTickMark val="none"/>
        <c:tickLblPos val="nextTo"/>
        <c:crossAx val="17202124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48446417836075E-2"/>
          <c:w val="1"/>
          <c:h val="0.84305996048642062"/>
        </c:manualLayout>
      </c:layout>
      <c:barChart>
        <c:barDir val="col"/>
        <c:grouping val="clustered"/>
        <c:varyColors val="0"/>
        <c:ser>
          <c:idx val="0"/>
          <c:order val="0"/>
          <c:tx>
            <c:strRef>
              <c:f>Sheet1!$B$1</c:f>
              <c:strCache>
                <c:ptCount val="1"/>
                <c:pt idx="0">
                  <c:v>Stupac1</c:v>
                </c:pt>
              </c:strCache>
            </c:strRef>
          </c:tx>
          <c:spPr>
            <a:solidFill>
              <a:schemeClr val="accent1"/>
            </a:solidFill>
          </c:spPr>
          <c:invertIfNegative val="0"/>
          <c:dPt>
            <c:idx val="0"/>
            <c:invertIfNegative val="0"/>
            <c:bubble3D val="0"/>
            <c:spPr>
              <a:solidFill>
                <a:schemeClr val="accent6"/>
              </a:solidFill>
            </c:spPr>
            <c:extLst xmlns:c16r2="http://schemas.microsoft.com/office/drawing/2015/06/chart">
              <c:ext xmlns:c16="http://schemas.microsoft.com/office/drawing/2014/chart" uri="{C3380CC4-5D6E-409C-BE32-E72D297353CC}">
                <c16:uniqueId val="{00000001-E6CF-4D85-88B8-D0FBEA5153C3}"/>
              </c:ext>
            </c:extLst>
          </c:dPt>
          <c:dPt>
            <c:idx val="1"/>
            <c:invertIfNegative val="0"/>
            <c:bubble3D val="0"/>
            <c:spPr>
              <a:solidFill>
                <a:schemeClr val="accent6">
                  <a:lumMod val="50000"/>
                </a:schemeClr>
              </a:solidFill>
            </c:spPr>
            <c:extLst xmlns:c16r2="http://schemas.microsoft.com/office/drawing/2015/06/chart">
              <c:ext xmlns:c16="http://schemas.microsoft.com/office/drawing/2014/chart" uri="{C3380CC4-5D6E-409C-BE32-E72D297353CC}">
                <c16:uniqueId val="{00000003-E6CF-4D85-88B8-D0FBEA5153C3}"/>
              </c:ext>
            </c:extLst>
          </c:dPt>
          <c:dPt>
            <c:idx val="2"/>
            <c:invertIfNegative val="0"/>
            <c:bubble3D val="0"/>
            <c:spPr>
              <a:solidFill>
                <a:schemeClr val="accent2"/>
              </a:solidFill>
            </c:spPr>
            <c:extLst xmlns:c16r2="http://schemas.microsoft.com/office/drawing/2015/06/chart">
              <c:ext xmlns:c16="http://schemas.microsoft.com/office/drawing/2014/chart" uri="{C3380CC4-5D6E-409C-BE32-E72D297353CC}">
                <c16:uniqueId val="{00000005-E6CF-4D85-88B8-D0FBEA5153C3}"/>
              </c:ext>
            </c:extLst>
          </c:dPt>
          <c:dPt>
            <c:idx val="3"/>
            <c:invertIfNegative val="0"/>
            <c:bubble3D val="0"/>
            <c:spPr>
              <a:solidFill>
                <a:schemeClr val="accent2">
                  <a:lumMod val="75000"/>
                </a:schemeClr>
              </a:solidFill>
            </c:spPr>
            <c:extLst xmlns:c16r2="http://schemas.microsoft.com/office/drawing/2015/06/chart">
              <c:ext xmlns:c16="http://schemas.microsoft.com/office/drawing/2014/chart" uri="{C3380CC4-5D6E-409C-BE32-E72D297353CC}">
                <c16:uniqueId val="{00000007-E6CF-4D85-88B8-D0FBEA5153C3}"/>
              </c:ext>
            </c:extLst>
          </c:dPt>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Održana 2016.</c:v>
                </c:pt>
                <c:pt idx="1">
                  <c:v>Otkazana 2016.</c:v>
                </c:pt>
                <c:pt idx="2">
                  <c:v>Održana 2010.</c:v>
                </c:pt>
                <c:pt idx="3">
                  <c:v>Otkazana 2010.</c:v>
                </c:pt>
              </c:strCache>
            </c:strRef>
          </c:cat>
          <c:val>
            <c:numRef>
              <c:f>Sheet1!$B$2:$B$5</c:f>
              <c:numCache>
                <c:formatCode>0</c:formatCode>
                <c:ptCount val="4"/>
                <c:pt idx="0">
                  <c:v>58</c:v>
                </c:pt>
                <c:pt idx="1">
                  <c:v>4</c:v>
                </c:pt>
                <c:pt idx="2">
                  <c:v>51</c:v>
                </c:pt>
                <c:pt idx="3">
                  <c:v>12</c:v>
                </c:pt>
              </c:numCache>
            </c:numRef>
          </c:val>
          <c:extLst xmlns:c16r2="http://schemas.microsoft.com/office/drawing/2015/06/chart">
            <c:ext xmlns:c16="http://schemas.microsoft.com/office/drawing/2014/chart" uri="{C3380CC4-5D6E-409C-BE32-E72D297353CC}">
              <c16:uniqueId val="{00000008-E6CF-4D85-88B8-D0FBEA5153C3}"/>
            </c:ext>
          </c:extLst>
        </c:ser>
        <c:dLbls>
          <c:showLegendKey val="0"/>
          <c:showVal val="0"/>
          <c:showCatName val="0"/>
          <c:showSerName val="0"/>
          <c:showPercent val="0"/>
          <c:showBubbleSize val="0"/>
        </c:dLbls>
        <c:gapWidth val="42"/>
        <c:axId val="172309504"/>
        <c:axId val="172323584"/>
      </c:barChart>
      <c:catAx>
        <c:axId val="172309504"/>
        <c:scaling>
          <c:orientation val="minMax"/>
        </c:scaling>
        <c:delete val="0"/>
        <c:axPos val="b"/>
        <c:numFmt formatCode="General" sourceLinked="1"/>
        <c:majorTickMark val="out"/>
        <c:minorTickMark val="none"/>
        <c:tickLblPos val="nextTo"/>
        <c:txPr>
          <a:bodyPr/>
          <a:lstStyle/>
          <a:p>
            <a:pPr>
              <a:defRPr sz="1000">
                <a:solidFill>
                  <a:schemeClr val="tx1"/>
                </a:solidFill>
              </a:defRPr>
            </a:pPr>
            <a:endParaRPr lang="en-US"/>
          </a:p>
        </c:txPr>
        <c:crossAx val="172323584"/>
        <c:crosses val="autoZero"/>
        <c:auto val="1"/>
        <c:lblAlgn val="ctr"/>
        <c:lblOffset val="100"/>
        <c:noMultiLvlLbl val="0"/>
      </c:catAx>
      <c:valAx>
        <c:axId val="172323584"/>
        <c:scaling>
          <c:orientation val="minMax"/>
        </c:scaling>
        <c:delete val="1"/>
        <c:axPos val="r"/>
        <c:numFmt formatCode="0" sourceLinked="1"/>
        <c:majorTickMark val="out"/>
        <c:minorTickMark val="none"/>
        <c:tickLblPos val="nextTo"/>
        <c:crossAx val="172309504"/>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237288806235904"/>
          <c:y val="4.2548311996907749E-2"/>
          <c:w val="0.68236383577886472"/>
          <c:h val="0.9349247089898931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Razlozi na strani suda</c:v>
                </c:pt>
                <c:pt idx="1">
                  <c:v>Razlozi na strani strana u postupku (obje)</c:v>
                </c:pt>
                <c:pt idx="2">
                  <c:v>Razlozi na strani drugih sudionika u postupku (svjedoci, vještaci itd.)</c:v>
                </c:pt>
                <c:pt idx="3">
                  <c:v>Drugi razlozi</c:v>
                </c:pt>
              </c:strCache>
            </c:strRef>
          </c:cat>
          <c:val>
            <c:numRef>
              <c:f>Sheet1!$B$2:$B$5</c:f>
              <c:numCache>
                <c:formatCode>###0%</c:formatCode>
                <c:ptCount val="4"/>
                <c:pt idx="0">
                  <c:v>0.19</c:v>
                </c:pt>
                <c:pt idx="1">
                  <c:v>0.56000000000000005</c:v>
                </c:pt>
                <c:pt idx="2">
                  <c:v>0.19</c:v>
                </c:pt>
                <c:pt idx="3">
                  <c:v>0.05</c:v>
                </c:pt>
              </c:numCache>
            </c:numRef>
          </c:val>
          <c:extLst xmlns:c16r2="http://schemas.microsoft.com/office/drawing/2015/06/chart">
            <c:ext xmlns:c16="http://schemas.microsoft.com/office/drawing/2014/chart" uri="{C3380CC4-5D6E-409C-BE32-E72D297353CC}">
              <c16:uniqueId val="{00000000-18A5-41EB-B5D7-D1C80A18B582}"/>
            </c:ext>
          </c:extLst>
        </c:ser>
        <c:ser>
          <c:idx val="1"/>
          <c:order val="1"/>
          <c:tx>
            <c:strRef>
              <c:f>Sheet1!$C$1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Razlozi na strani suda</c:v>
                </c:pt>
                <c:pt idx="1">
                  <c:v>Razlozi na strani strana u postupku (obje)</c:v>
                </c:pt>
                <c:pt idx="2">
                  <c:v>Razlozi na strani drugih sudionika u postupku (svjedoci, vještaci itd.)</c:v>
                </c:pt>
                <c:pt idx="3">
                  <c:v>Drugi razlozi</c:v>
                </c:pt>
              </c:strCache>
            </c:strRef>
          </c:cat>
          <c:val>
            <c:numRef>
              <c:f>Sheet1!$C$2:$C$5</c:f>
              <c:numCache>
                <c:formatCode>###0%</c:formatCode>
                <c:ptCount val="4"/>
                <c:pt idx="0">
                  <c:v>0.14000000000000001</c:v>
                </c:pt>
                <c:pt idx="1">
                  <c:v>0.57999999999999996</c:v>
                </c:pt>
                <c:pt idx="2">
                  <c:v>0.19</c:v>
                </c:pt>
                <c:pt idx="3">
                  <c:v>0.08</c:v>
                </c:pt>
              </c:numCache>
            </c:numRef>
          </c:val>
          <c:extLst xmlns:c16r2="http://schemas.microsoft.com/office/drawing/2015/06/chart">
            <c:ext xmlns:c16="http://schemas.microsoft.com/office/drawing/2014/chart" uri="{C3380CC4-5D6E-409C-BE32-E72D297353CC}">
              <c16:uniqueId val="{00000001-18A5-41EB-B5D7-D1C80A18B582}"/>
            </c:ext>
          </c:extLst>
        </c:ser>
        <c:dLbls>
          <c:showLegendKey val="0"/>
          <c:showVal val="0"/>
          <c:showCatName val="0"/>
          <c:showSerName val="0"/>
          <c:showPercent val="0"/>
          <c:showBubbleSize val="0"/>
        </c:dLbls>
        <c:gapWidth val="42"/>
        <c:axId val="172390656"/>
        <c:axId val="172404736"/>
      </c:barChart>
      <c:catAx>
        <c:axId val="172390656"/>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72404736"/>
        <c:crosses val="autoZero"/>
        <c:auto val="1"/>
        <c:lblAlgn val="ctr"/>
        <c:lblOffset val="100"/>
        <c:noMultiLvlLbl val="0"/>
      </c:catAx>
      <c:valAx>
        <c:axId val="172404736"/>
        <c:scaling>
          <c:orientation val="minMax"/>
        </c:scaling>
        <c:delete val="1"/>
        <c:axPos val="b"/>
        <c:numFmt formatCode="###0%" sourceLinked="1"/>
        <c:majorTickMark val="out"/>
        <c:minorTickMark val="none"/>
        <c:tickLblPos val="nextTo"/>
        <c:crossAx val="172390656"/>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48311996907749E-2"/>
          <c:w val="1"/>
          <c:h val="0.95745168800309222"/>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c:f>
              <c:strCache>
                <c:ptCount val="1"/>
                <c:pt idx="0">
                  <c:v>2010.</c:v>
                </c:pt>
              </c:strCache>
            </c:strRef>
          </c:cat>
          <c:val>
            <c:numRef>
              <c:f>Sheet1!$B$2</c:f>
              <c:numCache>
                <c:formatCode>###0%</c:formatCode>
                <c:ptCount val="1"/>
                <c:pt idx="0">
                  <c:v>0.34</c:v>
                </c:pt>
              </c:numCache>
            </c:numRef>
          </c:val>
          <c:extLst xmlns:c16r2="http://schemas.microsoft.com/office/drawing/2015/06/chart">
            <c:ext xmlns:c16="http://schemas.microsoft.com/office/drawing/2014/chart" uri="{C3380CC4-5D6E-409C-BE32-E72D297353CC}">
              <c16:uniqueId val="{00000000-620E-42A5-BD55-18056C3CE11B}"/>
            </c:ext>
          </c:extLst>
        </c:ser>
        <c:ser>
          <c:idx val="1"/>
          <c:order val="1"/>
          <c:tx>
            <c:strRef>
              <c:f>Sheet1!$C$1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c:f>
              <c:strCache>
                <c:ptCount val="1"/>
                <c:pt idx="0">
                  <c:v>2010.</c:v>
                </c:pt>
              </c:strCache>
            </c:strRef>
          </c:cat>
          <c:val>
            <c:numRef>
              <c:f>Sheet1!$C$2</c:f>
              <c:numCache>
                <c:formatCode>###0%</c:formatCode>
                <c:ptCount val="1"/>
                <c:pt idx="0">
                  <c:v>0.24</c:v>
                </c:pt>
              </c:numCache>
            </c:numRef>
          </c:val>
          <c:extLst xmlns:c16r2="http://schemas.microsoft.com/office/drawing/2015/06/chart">
            <c:ext xmlns:c16="http://schemas.microsoft.com/office/drawing/2014/chart" uri="{C3380CC4-5D6E-409C-BE32-E72D297353CC}">
              <c16:uniqueId val="{00000001-620E-42A5-BD55-18056C3CE11B}"/>
            </c:ext>
          </c:extLst>
        </c:ser>
        <c:dLbls>
          <c:showLegendKey val="0"/>
          <c:showVal val="0"/>
          <c:showCatName val="0"/>
          <c:showSerName val="0"/>
          <c:showPercent val="0"/>
          <c:showBubbleSize val="0"/>
        </c:dLbls>
        <c:gapWidth val="42"/>
        <c:axId val="23766144"/>
        <c:axId val="23767680"/>
      </c:barChart>
      <c:catAx>
        <c:axId val="23766144"/>
        <c:scaling>
          <c:orientation val="maxMin"/>
        </c:scaling>
        <c:delete val="1"/>
        <c:axPos val="l"/>
        <c:numFmt formatCode="General" sourceLinked="0"/>
        <c:majorTickMark val="out"/>
        <c:minorTickMark val="none"/>
        <c:tickLblPos val="nextTo"/>
        <c:crossAx val="23767680"/>
        <c:crosses val="autoZero"/>
        <c:auto val="1"/>
        <c:lblAlgn val="ctr"/>
        <c:lblOffset val="100"/>
        <c:noMultiLvlLbl val="0"/>
      </c:catAx>
      <c:valAx>
        <c:axId val="23767680"/>
        <c:scaling>
          <c:orientation val="minMax"/>
          <c:max val="0.5"/>
          <c:min val="0"/>
        </c:scaling>
        <c:delete val="1"/>
        <c:axPos val="b"/>
        <c:numFmt formatCode="###0%" sourceLinked="1"/>
        <c:majorTickMark val="out"/>
        <c:minorTickMark val="none"/>
        <c:tickLblPos val="nextTo"/>
        <c:crossAx val="23766144"/>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48311996907749E-2"/>
          <c:w val="1"/>
          <c:h val="0.95745168800309222"/>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c:f>
              <c:strCache>
                <c:ptCount val="1"/>
                <c:pt idx="0">
                  <c:v>2010.</c:v>
                </c:pt>
              </c:strCache>
            </c:strRef>
          </c:cat>
          <c:val>
            <c:numRef>
              <c:f>Sheet1!$B$2</c:f>
              <c:numCache>
                <c:formatCode>###0%</c:formatCode>
                <c:ptCount val="1"/>
                <c:pt idx="0">
                  <c:v>0.1</c:v>
                </c:pt>
              </c:numCache>
            </c:numRef>
          </c:val>
          <c:extLst xmlns:c16r2="http://schemas.microsoft.com/office/drawing/2015/06/chart">
            <c:ext xmlns:c16="http://schemas.microsoft.com/office/drawing/2014/chart" uri="{C3380CC4-5D6E-409C-BE32-E72D297353CC}">
              <c16:uniqueId val="{00000000-00A3-4256-82E1-696EA51B7AE0}"/>
            </c:ext>
          </c:extLst>
        </c:ser>
        <c:ser>
          <c:idx val="1"/>
          <c:order val="1"/>
          <c:tx>
            <c:strRef>
              <c:f>Sheet1!$C$1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c:f>
              <c:strCache>
                <c:ptCount val="1"/>
                <c:pt idx="0">
                  <c:v>2010.</c:v>
                </c:pt>
              </c:strCache>
            </c:strRef>
          </c:cat>
          <c:val>
            <c:numRef>
              <c:f>Sheet1!$C$2</c:f>
              <c:numCache>
                <c:formatCode>###0%</c:formatCode>
                <c:ptCount val="1"/>
                <c:pt idx="0">
                  <c:v>0.08</c:v>
                </c:pt>
              </c:numCache>
            </c:numRef>
          </c:val>
          <c:extLst xmlns:c16r2="http://schemas.microsoft.com/office/drawing/2015/06/chart">
            <c:ext xmlns:c16="http://schemas.microsoft.com/office/drawing/2014/chart" uri="{C3380CC4-5D6E-409C-BE32-E72D297353CC}">
              <c16:uniqueId val="{00000001-00A3-4256-82E1-696EA51B7AE0}"/>
            </c:ext>
          </c:extLst>
        </c:ser>
        <c:dLbls>
          <c:showLegendKey val="0"/>
          <c:showVal val="0"/>
          <c:showCatName val="0"/>
          <c:showSerName val="0"/>
          <c:showPercent val="0"/>
          <c:showBubbleSize val="0"/>
        </c:dLbls>
        <c:gapWidth val="42"/>
        <c:axId val="171893120"/>
        <c:axId val="171894656"/>
      </c:barChart>
      <c:catAx>
        <c:axId val="171893120"/>
        <c:scaling>
          <c:orientation val="maxMin"/>
        </c:scaling>
        <c:delete val="1"/>
        <c:axPos val="l"/>
        <c:numFmt formatCode="General" sourceLinked="0"/>
        <c:majorTickMark val="out"/>
        <c:minorTickMark val="none"/>
        <c:tickLblPos val="nextTo"/>
        <c:crossAx val="171894656"/>
        <c:crosses val="autoZero"/>
        <c:auto val="1"/>
        <c:lblAlgn val="ctr"/>
        <c:lblOffset val="100"/>
        <c:noMultiLvlLbl val="0"/>
      </c:catAx>
      <c:valAx>
        <c:axId val="171894656"/>
        <c:scaling>
          <c:orientation val="minMax"/>
          <c:max val="0.5"/>
          <c:min val="0"/>
        </c:scaling>
        <c:delete val="1"/>
        <c:axPos val="b"/>
        <c:numFmt formatCode="###0%" sourceLinked="1"/>
        <c:majorTickMark val="out"/>
        <c:minorTickMark val="none"/>
        <c:tickLblPos val="nextTo"/>
        <c:crossAx val="171893120"/>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Sheet1!$A$2:$A$14</c:f>
              <c:strCache>
                <c:ptCount val="13"/>
                <c:pt idx="0">
                  <c:v>Dobre kolege/ dobri međuljudski odnosi</c:v>
                </c:pt>
                <c:pt idx="1">
                  <c:v>Redovite (sigurne) plaće</c:v>
                </c:pt>
                <c:pt idx="2">
                  <c:v>Dobra organizacija rada</c:v>
                </c:pt>
                <c:pt idx="3">
                  <c:v>Stručnost (zaposlenika)</c:v>
                </c:pt>
                <c:pt idx="4">
                  <c:v>Trud zaposlenika/radna atmosfera</c:v>
                </c:pt>
                <c:pt idx="5">
                  <c:v>Društveni značaj posla/ugled</c:v>
                </c:pt>
                <c:pt idx="6">
                  <c:v>Sigurnost radnog mjesta</c:v>
                </c:pt>
                <c:pt idx="7">
                  <c:v>Učenje, stjecanje znanja i iskustava</c:v>
                </c:pt>
                <c:pt idx="8">
                  <c:v>Godišnji odmori</c:v>
                </c:pt>
                <c:pt idx="9">
                  <c:v>Radno vrijeme</c:v>
                </c:pt>
                <c:pt idx="10">
                  <c:v>Ažurnost</c:v>
                </c:pt>
                <c:pt idx="11">
                  <c:v>Zanimljiv posao, dinamičan</c:v>
                </c:pt>
                <c:pt idx="12">
                  <c:v>Neovisnost/samostalnost rada</c:v>
                </c:pt>
              </c:strCache>
            </c:strRef>
          </c:cat>
          <c:val>
            <c:numRef>
              <c:f>Sheet1!$B$2:$B$14</c:f>
              <c:numCache>
                <c:formatCode>0%</c:formatCode>
                <c:ptCount val="13"/>
                <c:pt idx="0">
                  <c:v>0.18</c:v>
                </c:pt>
                <c:pt idx="1">
                  <c:v>0.04</c:v>
                </c:pt>
                <c:pt idx="2">
                  <c:v>0.09</c:v>
                </c:pt>
                <c:pt idx="3">
                  <c:v>0.09</c:v>
                </c:pt>
                <c:pt idx="4">
                  <c:v>0.08</c:v>
                </c:pt>
                <c:pt idx="5">
                  <c:v>0.05</c:v>
                </c:pt>
                <c:pt idx="6">
                  <c:v>0.05</c:v>
                </c:pt>
                <c:pt idx="7">
                  <c:v>0.04</c:v>
                </c:pt>
                <c:pt idx="8">
                  <c:v>0.01</c:v>
                </c:pt>
                <c:pt idx="9">
                  <c:v>0.04</c:v>
                </c:pt>
                <c:pt idx="10">
                  <c:v>0.01</c:v>
                </c:pt>
                <c:pt idx="11">
                  <c:v>0.05</c:v>
                </c:pt>
                <c:pt idx="12">
                  <c:v>0.04</c:v>
                </c:pt>
              </c:numCache>
            </c:numRef>
          </c:val>
          <c:extLst xmlns:c16r2="http://schemas.microsoft.com/office/drawing/2015/06/chart">
            <c:ext xmlns:c16="http://schemas.microsoft.com/office/drawing/2014/chart" uri="{C3380CC4-5D6E-409C-BE32-E72D297353CC}">
              <c16:uniqueId val="{00000000-AD41-4668-B566-AA70E4A0FE1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Sheet1!$A$2:$A$14</c:f>
              <c:strCache>
                <c:ptCount val="13"/>
                <c:pt idx="0">
                  <c:v>Dobre kolege/ dobri međuljudski odnosi</c:v>
                </c:pt>
                <c:pt idx="1">
                  <c:v>Redovite (sigurne) plaće</c:v>
                </c:pt>
                <c:pt idx="2">
                  <c:v>Dobra organizacija rada</c:v>
                </c:pt>
                <c:pt idx="3">
                  <c:v>Stručnost (zaposlenika)</c:v>
                </c:pt>
                <c:pt idx="4">
                  <c:v>Trud zaposlenika/radna atmosfera</c:v>
                </c:pt>
                <c:pt idx="5">
                  <c:v>Društveni značaj posla/ugled</c:v>
                </c:pt>
                <c:pt idx="6">
                  <c:v>Sigurnost radnog mjesta</c:v>
                </c:pt>
                <c:pt idx="7">
                  <c:v>Učenje, stjecanje znanja i iskustava</c:v>
                </c:pt>
                <c:pt idx="8">
                  <c:v>Godišnji odmori</c:v>
                </c:pt>
                <c:pt idx="9">
                  <c:v>Radno vrijeme</c:v>
                </c:pt>
                <c:pt idx="10">
                  <c:v>Ažurnost</c:v>
                </c:pt>
                <c:pt idx="11">
                  <c:v>Zanimljiv posao, dinamičan</c:v>
                </c:pt>
                <c:pt idx="12">
                  <c:v>Neovisnost/samostalnost rada</c:v>
                </c:pt>
              </c:strCache>
            </c:strRef>
          </c:cat>
          <c:val>
            <c:numRef>
              <c:f>Sheet1!$C$2:$C$14</c:f>
              <c:numCache>
                <c:formatCode>0%</c:formatCode>
                <c:ptCount val="13"/>
                <c:pt idx="0">
                  <c:v>0.24</c:v>
                </c:pt>
                <c:pt idx="1">
                  <c:v>0.09</c:v>
                </c:pt>
                <c:pt idx="2">
                  <c:v>0.08</c:v>
                </c:pt>
                <c:pt idx="3">
                  <c:v>0.08</c:v>
                </c:pt>
                <c:pt idx="4">
                  <c:v>0.08</c:v>
                </c:pt>
                <c:pt idx="5">
                  <c:v>7.0000000000000007E-2</c:v>
                </c:pt>
                <c:pt idx="6">
                  <c:v>0.05</c:v>
                </c:pt>
                <c:pt idx="7">
                  <c:v>0.05</c:v>
                </c:pt>
                <c:pt idx="8">
                  <c:v>0.05</c:v>
                </c:pt>
                <c:pt idx="9">
                  <c:v>0.04</c:v>
                </c:pt>
                <c:pt idx="10">
                  <c:v>0.04</c:v>
                </c:pt>
                <c:pt idx="11">
                  <c:v>0.03</c:v>
                </c:pt>
                <c:pt idx="12">
                  <c:v>0.03</c:v>
                </c:pt>
              </c:numCache>
            </c:numRef>
          </c:val>
          <c:extLst xmlns:c16r2="http://schemas.microsoft.com/office/drawing/2015/06/chart">
            <c:ext xmlns:c16="http://schemas.microsoft.com/office/drawing/2014/chart" uri="{C3380CC4-5D6E-409C-BE32-E72D297353CC}">
              <c16:uniqueId val="{00000001-AD41-4668-B566-AA70E4A0FE11}"/>
            </c:ext>
          </c:extLst>
        </c:ser>
        <c:dLbls>
          <c:showLegendKey val="0"/>
          <c:showVal val="0"/>
          <c:showCatName val="0"/>
          <c:showSerName val="0"/>
          <c:showPercent val="0"/>
          <c:showBubbleSize val="0"/>
        </c:dLbls>
        <c:gapWidth val="42"/>
        <c:axId val="172038400"/>
        <c:axId val="172044288"/>
      </c:barChart>
      <c:catAx>
        <c:axId val="172038400"/>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172044288"/>
        <c:crosses val="autoZero"/>
        <c:auto val="1"/>
        <c:lblAlgn val="ctr"/>
        <c:lblOffset val="100"/>
        <c:noMultiLvlLbl val="0"/>
      </c:catAx>
      <c:valAx>
        <c:axId val="172044288"/>
        <c:scaling>
          <c:orientation val="minMax"/>
          <c:max val="0.5"/>
          <c:min val="0"/>
        </c:scaling>
        <c:delete val="1"/>
        <c:axPos val="b"/>
        <c:numFmt formatCode="0%" sourceLinked="1"/>
        <c:majorTickMark val="out"/>
        <c:minorTickMark val="none"/>
        <c:tickLblPos val="nextTo"/>
        <c:crossAx val="172038400"/>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Sheet1!$A$2:$A$17</c:f>
              <c:strCache>
                <c:ptCount val="16"/>
                <c:pt idx="0">
                  <c:v>Nedostatak prostora</c:v>
                </c:pt>
                <c:pt idx="1">
                  <c:v>Uvjeti rada (općenito)</c:v>
                </c:pt>
                <c:pt idx="2">
                  <c:v>Male plaće / primanja</c:v>
                </c:pt>
                <c:pt idx="3">
                  <c:v>Neorganiziranost posla</c:v>
                </c:pt>
                <c:pt idx="4">
                  <c:v>Manjak kadrova</c:v>
                </c:pt>
                <c:pt idx="5">
                  <c:v>Težina posla</c:v>
                </c:pt>
                <c:pt idx="6">
                  <c:v>Nemogućnost napredovanja</c:v>
                </c:pt>
                <c:pt idx="7">
                  <c:v>Kriteriji vrednovanja rada</c:v>
                </c:pt>
                <c:pt idx="8">
                  <c:v>Nedostatak / zastarjelost opreme</c:v>
                </c:pt>
                <c:pt idx="9">
                  <c:v>Međusobni odnosi / komunikacija</c:v>
                </c:pt>
                <c:pt idx="10">
                  <c:v>Nestručnost / needuciranost</c:v>
                </c:pt>
                <c:pt idx="11">
                  <c:v>Omalovažavanje, mobing zaposlenika</c:v>
                </c:pt>
                <c:pt idx="12">
                  <c:v>Lokacija / dislociranost</c:v>
                </c:pt>
                <c:pt idx="13">
                  <c:v>Raspodjela predmeta po djelatnicima</c:v>
                </c:pt>
                <c:pt idx="14">
                  <c:v>Čistoća i urednost prostora</c:v>
                </c:pt>
                <c:pt idx="15">
                  <c:v>Zapošljavanje preko veze, nepotizam</c:v>
                </c:pt>
              </c:strCache>
            </c:strRef>
          </c:cat>
          <c:val>
            <c:numRef>
              <c:f>Sheet1!$B$2:$B$17</c:f>
              <c:numCache>
                <c:formatCode>0%</c:formatCode>
                <c:ptCount val="16"/>
                <c:pt idx="0">
                  <c:v>0.12</c:v>
                </c:pt>
                <c:pt idx="1">
                  <c:v>0.08</c:v>
                </c:pt>
                <c:pt idx="2">
                  <c:v>0.12</c:v>
                </c:pt>
                <c:pt idx="3">
                  <c:v>0.09</c:v>
                </c:pt>
                <c:pt idx="4">
                  <c:v>0.16</c:v>
                </c:pt>
                <c:pt idx="5">
                  <c:v>0.12</c:v>
                </c:pt>
                <c:pt idx="6">
                  <c:v>0.09</c:v>
                </c:pt>
                <c:pt idx="7">
                  <c:v>0.02</c:v>
                </c:pt>
                <c:pt idx="8">
                  <c:v>0.12</c:v>
                </c:pt>
                <c:pt idx="9">
                  <c:v>0.05</c:v>
                </c:pt>
                <c:pt idx="10">
                  <c:v>0.05</c:v>
                </c:pt>
                <c:pt idx="11">
                  <c:v>0</c:v>
                </c:pt>
                <c:pt idx="12">
                  <c:v>0.03</c:v>
                </c:pt>
                <c:pt idx="13">
                  <c:v>0.03</c:v>
                </c:pt>
                <c:pt idx="14">
                  <c:v>0.01</c:v>
                </c:pt>
                <c:pt idx="15">
                  <c:v>0</c:v>
                </c:pt>
              </c:numCache>
            </c:numRef>
          </c:val>
          <c:extLst xmlns:c16r2="http://schemas.microsoft.com/office/drawing/2015/06/chart">
            <c:ext xmlns:c16="http://schemas.microsoft.com/office/drawing/2014/chart" uri="{C3380CC4-5D6E-409C-BE32-E72D297353CC}">
              <c16:uniqueId val="{00000000-92FD-4A6B-BF31-379F9B35A895}"/>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Sheet1!$A$2:$A$17</c:f>
              <c:strCache>
                <c:ptCount val="16"/>
                <c:pt idx="0">
                  <c:v>Nedostatak prostora</c:v>
                </c:pt>
                <c:pt idx="1">
                  <c:v>Uvjeti rada (općenito)</c:v>
                </c:pt>
                <c:pt idx="2">
                  <c:v>Male plaće / primanja</c:v>
                </c:pt>
                <c:pt idx="3">
                  <c:v>Neorganiziranost posla</c:v>
                </c:pt>
                <c:pt idx="4">
                  <c:v>Manjak kadrova</c:v>
                </c:pt>
                <c:pt idx="5">
                  <c:v>Težina posla</c:v>
                </c:pt>
                <c:pt idx="6">
                  <c:v>Nemogućnost napredovanja</c:v>
                </c:pt>
                <c:pt idx="7">
                  <c:v>Kriteriji vrednovanja rada</c:v>
                </c:pt>
                <c:pt idx="8">
                  <c:v>Nedostatak / zastarjelost opreme</c:v>
                </c:pt>
                <c:pt idx="9">
                  <c:v>Međusobni odnosi / komunikacija</c:v>
                </c:pt>
                <c:pt idx="10">
                  <c:v>Nestručnost / needuciranost</c:v>
                </c:pt>
                <c:pt idx="11">
                  <c:v>Omalovažavanje, mobing zaposlenika</c:v>
                </c:pt>
                <c:pt idx="12">
                  <c:v>Lokacija / dislociranost</c:v>
                </c:pt>
                <c:pt idx="13">
                  <c:v>Raspodjela predmeta po djelatnicima</c:v>
                </c:pt>
                <c:pt idx="14">
                  <c:v>Čistoća i urednost prostora</c:v>
                </c:pt>
                <c:pt idx="15">
                  <c:v>Zapošljavanje preko veze, nepotizam</c:v>
                </c:pt>
              </c:strCache>
            </c:strRef>
          </c:cat>
          <c:val>
            <c:numRef>
              <c:f>Sheet1!$C$2:$C$17</c:f>
              <c:numCache>
                <c:formatCode>0%</c:formatCode>
                <c:ptCount val="16"/>
                <c:pt idx="0">
                  <c:v>0.2</c:v>
                </c:pt>
                <c:pt idx="1">
                  <c:v>0.14000000000000001</c:v>
                </c:pt>
                <c:pt idx="2">
                  <c:v>0.14000000000000001</c:v>
                </c:pt>
                <c:pt idx="3">
                  <c:v>0.13</c:v>
                </c:pt>
                <c:pt idx="4">
                  <c:v>0.13</c:v>
                </c:pt>
                <c:pt idx="5">
                  <c:v>0.1</c:v>
                </c:pt>
                <c:pt idx="6">
                  <c:v>0.09</c:v>
                </c:pt>
                <c:pt idx="7">
                  <c:v>0.06</c:v>
                </c:pt>
                <c:pt idx="8">
                  <c:v>0.05</c:v>
                </c:pt>
                <c:pt idx="9">
                  <c:v>0.09</c:v>
                </c:pt>
                <c:pt idx="10">
                  <c:v>0.05</c:v>
                </c:pt>
                <c:pt idx="11">
                  <c:v>0.05</c:v>
                </c:pt>
                <c:pt idx="12">
                  <c:v>0.04</c:v>
                </c:pt>
                <c:pt idx="13">
                  <c:v>0.04</c:v>
                </c:pt>
                <c:pt idx="14">
                  <c:v>0.03</c:v>
                </c:pt>
                <c:pt idx="15">
                  <c:v>0.03</c:v>
                </c:pt>
              </c:numCache>
            </c:numRef>
          </c:val>
          <c:extLst xmlns:c16r2="http://schemas.microsoft.com/office/drawing/2015/06/chart">
            <c:ext xmlns:c16="http://schemas.microsoft.com/office/drawing/2014/chart" uri="{C3380CC4-5D6E-409C-BE32-E72D297353CC}">
              <c16:uniqueId val="{00000001-92FD-4A6B-BF31-379F9B35A895}"/>
            </c:ext>
          </c:extLst>
        </c:ser>
        <c:dLbls>
          <c:showLegendKey val="0"/>
          <c:showVal val="0"/>
          <c:showCatName val="0"/>
          <c:showSerName val="0"/>
          <c:showPercent val="0"/>
          <c:showBubbleSize val="0"/>
        </c:dLbls>
        <c:gapWidth val="42"/>
        <c:axId val="172180992"/>
        <c:axId val="172182528"/>
      </c:barChart>
      <c:catAx>
        <c:axId val="172180992"/>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172182528"/>
        <c:crosses val="autoZero"/>
        <c:auto val="1"/>
        <c:lblAlgn val="ctr"/>
        <c:lblOffset val="100"/>
        <c:noMultiLvlLbl val="0"/>
      </c:catAx>
      <c:valAx>
        <c:axId val="172182528"/>
        <c:scaling>
          <c:orientation val="minMax"/>
          <c:max val="0.5"/>
          <c:min val="0"/>
        </c:scaling>
        <c:delete val="1"/>
        <c:axPos val="b"/>
        <c:numFmt formatCode="0%" sourceLinked="1"/>
        <c:majorTickMark val="out"/>
        <c:minorTickMark val="none"/>
        <c:tickLblPos val="nextTo"/>
        <c:crossAx val="172180992"/>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73506503527144"/>
          <c:y val="4.9926855589751788E-2"/>
          <c:w val="0.37190765870768183"/>
          <c:h val="0.94979635134627283"/>
        </c:manualLayout>
      </c:layout>
      <c:barChart>
        <c:barDir val="bar"/>
        <c:grouping val="clustered"/>
        <c:varyColors val="0"/>
        <c:ser>
          <c:idx val="0"/>
          <c:order val="0"/>
          <c:tx>
            <c:strRef>
              <c:f>Sheet1!$B$1</c:f>
              <c:strCache>
                <c:ptCount val="1"/>
                <c:pt idx="0">
                  <c:v>&gt; otpimalno</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Jako puno</c:v>
                </c:pt>
                <c:pt idx="1">
                  <c:v>Samo osnovne informacije</c:v>
                </c:pt>
                <c:pt idx="2">
                  <c:v>Čuli za projekt, ne znaju detalje</c:v>
                </c:pt>
                <c:pt idx="3">
                  <c:v>Nisu ni čuli za projekt</c:v>
                </c:pt>
              </c:strCache>
            </c:strRef>
          </c:cat>
          <c:val>
            <c:numRef>
              <c:f>Sheet1!$B$2:$B$5</c:f>
              <c:numCache>
                <c:formatCode>###0%</c:formatCode>
                <c:ptCount val="4"/>
                <c:pt idx="0">
                  <c:v>0.6</c:v>
                </c:pt>
                <c:pt idx="1">
                  <c:v>0.3</c:v>
                </c:pt>
                <c:pt idx="2">
                  <c:v>0.09</c:v>
                </c:pt>
                <c:pt idx="3">
                  <c:v>0</c:v>
                </c:pt>
              </c:numCache>
            </c:numRef>
          </c:val>
          <c:extLst xmlns:c16r2="http://schemas.microsoft.com/office/drawing/2015/06/chart">
            <c:ext xmlns:c16="http://schemas.microsoft.com/office/drawing/2014/chart" uri="{C3380CC4-5D6E-409C-BE32-E72D297353CC}">
              <c16:uniqueId val="{00000000-6A57-4AB8-BC75-06AAF63ACBF1}"/>
            </c:ext>
          </c:extLst>
        </c:ser>
        <c:dLbls>
          <c:showLegendKey val="0"/>
          <c:showVal val="0"/>
          <c:showCatName val="0"/>
          <c:showSerName val="0"/>
          <c:showPercent val="0"/>
          <c:showBubbleSize val="0"/>
        </c:dLbls>
        <c:gapWidth val="42"/>
        <c:axId val="172144512"/>
        <c:axId val="172146048"/>
      </c:barChart>
      <c:catAx>
        <c:axId val="172144512"/>
        <c:scaling>
          <c:orientation val="maxMin"/>
        </c:scaling>
        <c:delete val="0"/>
        <c:axPos val="l"/>
        <c:numFmt formatCode="General" sourceLinked="0"/>
        <c:majorTickMark val="out"/>
        <c:minorTickMark val="none"/>
        <c:tickLblPos val="nextTo"/>
        <c:crossAx val="172146048"/>
        <c:crosses val="autoZero"/>
        <c:auto val="1"/>
        <c:lblAlgn val="ctr"/>
        <c:lblOffset val="100"/>
        <c:noMultiLvlLbl val="0"/>
      </c:catAx>
      <c:valAx>
        <c:axId val="172146048"/>
        <c:scaling>
          <c:orientation val="minMax"/>
        </c:scaling>
        <c:delete val="1"/>
        <c:axPos val="b"/>
        <c:numFmt formatCode="###0%" sourceLinked="1"/>
        <c:majorTickMark val="out"/>
        <c:minorTickMark val="none"/>
        <c:tickLblPos val="nextTo"/>
        <c:crossAx val="17214451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41449979035219359"/>
          <c:h val="0.95686142498811044"/>
        </c:manualLayout>
      </c:layout>
      <c:barChart>
        <c:barDir val="bar"/>
        <c:grouping val="clustered"/>
        <c:varyColors val="0"/>
        <c:ser>
          <c:idx val="0"/>
          <c:order val="0"/>
          <c:tx>
            <c:strRef>
              <c:f>Sheet1!$B$1</c:f>
              <c:strCache>
                <c:ptCount val="1"/>
                <c:pt idx="0">
                  <c:v>&gt; otpimalno</c:v>
                </c:pt>
              </c:strCache>
            </c:strRef>
          </c:tx>
          <c:spPr>
            <a:solidFill>
              <a:schemeClr val="accent4"/>
            </a:solidFill>
            <a:ln w="19050">
              <a:solidFill>
                <a:schemeClr val="accent6"/>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 Nije ažurirano, nepotpuni podaci</c:v>
                </c:pt>
                <c:pt idx="1">
                  <c:v> Nije to glavni problem, pravi problemi nisu riješeni</c:v>
                </c:pt>
                <c:pt idx="2">
                  <c:v> Dodatna obaveza, oduzima vrijeme</c:v>
                </c:pt>
                <c:pt idx="3">
                  <c:v> Nije zaživilo, treba vremena</c:v>
                </c:pt>
                <c:pt idx="4">
                  <c:v> Nema utjecaja na brzinu rada</c:v>
                </c:pt>
                <c:pt idx="5">
                  <c:v> Bolja evidencija ista učinkovitost</c:v>
                </c:pt>
                <c:pt idx="6">
                  <c:v> Ne znam</c:v>
                </c:pt>
                <c:pt idx="7">
                  <c:v> Ostalo</c:v>
                </c:pt>
              </c:strCache>
            </c:strRef>
          </c:cat>
          <c:val>
            <c:numRef>
              <c:f>Sheet1!$B$2:$B$9</c:f>
              <c:numCache>
                <c:formatCode>0%</c:formatCode>
                <c:ptCount val="8"/>
                <c:pt idx="0">
                  <c:v>0.2</c:v>
                </c:pt>
                <c:pt idx="1">
                  <c:v>0.17</c:v>
                </c:pt>
                <c:pt idx="2">
                  <c:v>0.15</c:v>
                </c:pt>
                <c:pt idx="3">
                  <c:v>0.15</c:v>
                </c:pt>
                <c:pt idx="4">
                  <c:v>0.13</c:v>
                </c:pt>
                <c:pt idx="5">
                  <c:v>0.11</c:v>
                </c:pt>
                <c:pt idx="6">
                  <c:v>7.0000000000000007E-2</c:v>
                </c:pt>
                <c:pt idx="7">
                  <c:v>0.04</c:v>
                </c:pt>
              </c:numCache>
            </c:numRef>
          </c:val>
          <c:extLst xmlns:c16r2="http://schemas.microsoft.com/office/drawing/2015/06/chart">
            <c:ext xmlns:c16="http://schemas.microsoft.com/office/drawing/2014/chart" uri="{C3380CC4-5D6E-409C-BE32-E72D297353CC}">
              <c16:uniqueId val="{00000000-6290-4ED0-BD3E-B3FEFC7B6D2B}"/>
            </c:ext>
          </c:extLst>
        </c:ser>
        <c:dLbls>
          <c:showLegendKey val="0"/>
          <c:showVal val="0"/>
          <c:showCatName val="0"/>
          <c:showSerName val="0"/>
          <c:showPercent val="0"/>
          <c:showBubbleSize val="0"/>
        </c:dLbls>
        <c:gapWidth val="42"/>
        <c:axId val="172244352"/>
        <c:axId val="172754048"/>
      </c:barChart>
      <c:catAx>
        <c:axId val="172244352"/>
        <c:scaling>
          <c:orientation val="maxMin"/>
        </c:scaling>
        <c:delete val="0"/>
        <c:axPos val="r"/>
        <c:numFmt formatCode="General" sourceLinked="0"/>
        <c:majorTickMark val="out"/>
        <c:minorTickMark val="none"/>
        <c:tickLblPos val="nextTo"/>
        <c:crossAx val="172754048"/>
        <c:crosses val="autoZero"/>
        <c:auto val="1"/>
        <c:lblAlgn val="ctr"/>
        <c:lblOffset val="100"/>
        <c:noMultiLvlLbl val="0"/>
      </c:catAx>
      <c:valAx>
        <c:axId val="172754048"/>
        <c:scaling>
          <c:orientation val="maxMin"/>
        </c:scaling>
        <c:delete val="1"/>
        <c:axPos val="b"/>
        <c:numFmt formatCode="0%" sourceLinked="1"/>
        <c:majorTickMark val="out"/>
        <c:minorTickMark val="none"/>
        <c:tickLblPos val="nextTo"/>
        <c:crossAx val="17224435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73506503527144"/>
          <c:y val="4.9926855589751788E-2"/>
          <c:w val="0.37190765870768183"/>
          <c:h val="0.77416011590835687"/>
        </c:manualLayout>
      </c:layout>
      <c:barChart>
        <c:barDir val="bar"/>
        <c:grouping val="clustered"/>
        <c:varyColors val="0"/>
        <c:ser>
          <c:idx val="0"/>
          <c:order val="0"/>
          <c:tx>
            <c:strRef>
              <c:f>Sheet1!$B$1</c:f>
              <c:strCache>
                <c:ptCount val="1"/>
                <c:pt idx="0">
                  <c:v>Jako informirani (N=93)</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Uopće nije</c:v>
                </c:pt>
                <c:pt idx="1">
                  <c:v>Uglavnom nije</c:v>
                </c:pt>
                <c:pt idx="2">
                  <c:v>Uglavnom je</c:v>
                </c:pt>
                <c:pt idx="3">
                  <c:v>U potpunosti je</c:v>
                </c:pt>
              </c:strCache>
            </c:strRef>
          </c:cat>
          <c:val>
            <c:numRef>
              <c:f>Sheet1!$B$2:$B$5</c:f>
              <c:numCache>
                <c:formatCode>###0%</c:formatCode>
                <c:ptCount val="4"/>
                <c:pt idx="0">
                  <c:v>8.6021505376344093E-2</c:v>
                </c:pt>
                <c:pt idx="1">
                  <c:v>0.19354838709677419</c:v>
                </c:pt>
                <c:pt idx="2">
                  <c:v>0.56989247311827962</c:v>
                </c:pt>
                <c:pt idx="3">
                  <c:v>0.15053763440860216</c:v>
                </c:pt>
              </c:numCache>
            </c:numRef>
          </c:val>
          <c:extLst xmlns:c16r2="http://schemas.microsoft.com/office/drawing/2015/06/chart">
            <c:ext xmlns:c16="http://schemas.microsoft.com/office/drawing/2014/chart" uri="{C3380CC4-5D6E-409C-BE32-E72D297353CC}">
              <c16:uniqueId val="{00000000-36CC-4B34-BAAF-8333569D66BC}"/>
            </c:ext>
          </c:extLst>
        </c:ser>
        <c:ser>
          <c:idx val="1"/>
          <c:order val="1"/>
          <c:tx>
            <c:strRef>
              <c:f>Sheet1!$C$1</c:f>
              <c:strCache>
                <c:ptCount val="1"/>
                <c:pt idx="0">
                  <c:v>Osnovno informirani (N=47)</c:v>
                </c:pt>
              </c:strCache>
            </c:strRef>
          </c:tx>
          <c:invertIfNegative val="0"/>
          <c:dLbls>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36CC-4B34-BAAF-8333569D66BC}"/>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Uopće nije</c:v>
                </c:pt>
                <c:pt idx="1">
                  <c:v>Uglavnom nije</c:v>
                </c:pt>
                <c:pt idx="2">
                  <c:v>Uglavnom je</c:v>
                </c:pt>
                <c:pt idx="3">
                  <c:v>U potpunosti je</c:v>
                </c:pt>
              </c:strCache>
            </c:strRef>
          </c:cat>
          <c:val>
            <c:numRef>
              <c:f>Sheet1!$C$2:$C$5</c:f>
              <c:numCache>
                <c:formatCode>###0%</c:formatCode>
                <c:ptCount val="4"/>
                <c:pt idx="0">
                  <c:v>4.2553191489361701E-2</c:v>
                </c:pt>
                <c:pt idx="1">
                  <c:v>0.2978723404255319</c:v>
                </c:pt>
                <c:pt idx="2">
                  <c:v>0.65957446808510634</c:v>
                </c:pt>
                <c:pt idx="3">
                  <c:v>0</c:v>
                </c:pt>
              </c:numCache>
            </c:numRef>
          </c:val>
          <c:extLst xmlns:c16r2="http://schemas.microsoft.com/office/drawing/2015/06/chart">
            <c:ext xmlns:c16="http://schemas.microsoft.com/office/drawing/2014/chart" uri="{C3380CC4-5D6E-409C-BE32-E72D297353CC}">
              <c16:uniqueId val="{00000002-36CC-4B34-BAAF-8333569D66BC}"/>
            </c:ext>
          </c:extLst>
        </c:ser>
        <c:ser>
          <c:idx val="2"/>
          <c:order val="2"/>
          <c:tx>
            <c:strRef>
              <c:f>Sheet1!$D$1</c:f>
              <c:strCache>
                <c:ptCount val="1"/>
                <c:pt idx="0">
                  <c:v>Samo čuli (N=14)</c:v>
                </c:pt>
              </c:strCache>
            </c:strRef>
          </c:tx>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36CC-4B34-BAAF-8333569D66BC}"/>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36CC-4B34-BAAF-8333569D66BC}"/>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Uopće nije</c:v>
                </c:pt>
                <c:pt idx="1">
                  <c:v>Uglavnom nije</c:v>
                </c:pt>
                <c:pt idx="2">
                  <c:v>Uglavnom je</c:v>
                </c:pt>
                <c:pt idx="3">
                  <c:v>U potpunosti je</c:v>
                </c:pt>
              </c:strCache>
            </c:strRef>
          </c:cat>
          <c:val>
            <c:numRef>
              <c:f>Sheet1!$D$2:$D$5</c:f>
              <c:numCache>
                <c:formatCode>###0%</c:formatCode>
                <c:ptCount val="4"/>
                <c:pt idx="0">
                  <c:v>0</c:v>
                </c:pt>
                <c:pt idx="1">
                  <c:v>0.2857142857142857</c:v>
                </c:pt>
                <c:pt idx="2">
                  <c:v>0.7142857142857143</c:v>
                </c:pt>
                <c:pt idx="3">
                  <c:v>0</c:v>
                </c:pt>
              </c:numCache>
            </c:numRef>
          </c:val>
          <c:extLst xmlns:c16r2="http://schemas.microsoft.com/office/drawing/2015/06/chart">
            <c:ext xmlns:c16="http://schemas.microsoft.com/office/drawing/2014/chart" uri="{C3380CC4-5D6E-409C-BE32-E72D297353CC}">
              <c16:uniqueId val="{00000005-36CC-4B34-BAAF-8333569D66BC}"/>
            </c:ext>
          </c:extLst>
        </c:ser>
        <c:dLbls>
          <c:showLegendKey val="0"/>
          <c:showVal val="0"/>
          <c:showCatName val="0"/>
          <c:showSerName val="0"/>
          <c:showPercent val="0"/>
          <c:showBubbleSize val="0"/>
        </c:dLbls>
        <c:gapWidth val="42"/>
        <c:axId val="172799488"/>
        <c:axId val="172801024"/>
      </c:barChart>
      <c:catAx>
        <c:axId val="172799488"/>
        <c:scaling>
          <c:orientation val="maxMin"/>
        </c:scaling>
        <c:delete val="0"/>
        <c:axPos val="l"/>
        <c:numFmt formatCode="General" sourceLinked="0"/>
        <c:majorTickMark val="out"/>
        <c:minorTickMark val="none"/>
        <c:tickLblPos val="nextTo"/>
        <c:crossAx val="172801024"/>
        <c:crosses val="autoZero"/>
        <c:auto val="1"/>
        <c:lblAlgn val="ctr"/>
        <c:lblOffset val="100"/>
        <c:noMultiLvlLbl val="0"/>
      </c:catAx>
      <c:valAx>
        <c:axId val="172801024"/>
        <c:scaling>
          <c:orientation val="minMax"/>
        </c:scaling>
        <c:delete val="1"/>
        <c:axPos val="b"/>
        <c:numFmt formatCode="###0%" sourceLinked="1"/>
        <c:majorTickMark val="out"/>
        <c:minorTickMark val="none"/>
        <c:tickLblPos val="nextTo"/>
        <c:crossAx val="172799488"/>
        <c:crosses val="max"/>
        <c:crossBetween val="between"/>
      </c:valAx>
    </c:plotArea>
    <c:legend>
      <c:legendPos val="b"/>
      <c:layout>
        <c:manualLayout>
          <c:xMode val="edge"/>
          <c:yMode val="edge"/>
          <c:x val="2.2883657497187321E-2"/>
          <c:y val="0.86263541826825696"/>
          <c:w val="0.97711634250281265"/>
          <c:h val="0.1373645817317431"/>
        </c:manualLayout>
      </c:layout>
      <c:overlay val="0"/>
      <c:txPr>
        <a:bodyPr/>
        <a:lstStyle/>
        <a:p>
          <a:pPr>
            <a:defRPr sz="1000"/>
          </a:pPr>
          <a:endParaRPr lang="en-US"/>
        </a:p>
      </c:txPr>
    </c:legend>
    <c:plotVisOnly val="1"/>
    <c:dispBlanksAs val="gap"/>
    <c:showDLblsOverMax val="0"/>
  </c:chart>
  <c:txPr>
    <a:bodyPr/>
    <a:lstStyle/>
    <a:p>
      <a:pPr>
        <a:defRPr sz="11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088379732325875"/>
          <c:y val="0"/>
          <c:w val="0.48062095208879541"/>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Ubrzati / skratiti rok /manje ročišta</c:v>
                </c:pt>
                <c:pt idx="1">
                  <c:v>Zakone - novi zakoni</c:v>
                </c:pt>
                <c:pt idx="2">
                  <c:v>Bolja organizacija i informatizacija</c:v>
                </c:pt>
                <c:pt idx="3">
                  <c:v>Ne mijenjati stalno zakone</c:v>
                </c:pt>
                <c:pt idx="4">
                  <c:v>Pravila dostave</c:v>
                </c:pt>
                <c:pt idx="5">
                  <c:v>Poštivanje procesnih pravila</c:v>
                </c:pt>
                <c:pt idx="6">
                  <c:v>Kazne za odvjetnike, vještake, suce</c:v>
                </c:pt>
                <c:pt idx="7">
                  <c:v>Predlaganje svih dokaza na početku</c:v>
                </c:pt>
                <c:pt idx="8">
                  <c:v>Pojednostaviti</c:v>
                </c:pt>
                <c:pt idx="9">
                  <c:v>Suci (veće ovlasti, veći broj..)</c:v>
                </c:pt>
              </c:strCache>
            </c:strRef>
          </c:cat>
          <c:val>
            <c:numRef>
              <c:f>Sheet1!$B$2:$B$11</c:f>
              <c:numCache>
                <c:formatCode>0%</c:formatCode>
                <c:ptCount val="10"/>
                <c:pt idx="0">
                  <c:v>0.23</c:v>
                </c:pt>
                <c:pt idx="1">
                  <c:v>0.05</c:v>
                </c:pt>
                <c:pt idx="2">
                  <c:v>0.06</c:v>
                </c:pt>
                <c:pt idx="3">
                  <c:v>0.02</c:v>
                </c:pt>
                <c:pt idx="4">
                  <c:v>0.13</c:v>
                </c:pt>
                <c:pt idx="5">
                  <c:v>0.22</c:v>
                </c:pt>
                <c:pt idx="6">
                  <c:v>0.11</c:v>
                </c:pt>
                <c:pt idx="7">
                  <c:v>0.04</c:v>
                </c:pt>
                <c:pt idx="8">
                  <c:v>0.08</c:v>
                </c:pt>
              </c:numCache>
            </c:numRef>
          </c:val>
          <c:extLst xmlns:c16r2="http://schemas.microsoft.com/office/drawing/2015/06/chart">
            <c:ext xmlns:c16="http://schemas.microsoft.com/office/drawing/2014/chart" uri="{C3380CC4-5D6E-409C-BE32-E72D297353CC}">
              <c16:uniqueId val="{00000000-C6BC-43F1-B73B-224F8AB064BB}"/>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Ubrzati / skratiti rok /manje ročišta</c:v>
                </c:pt>
                <c:pt idx="1">
                  <c:v>Zakone - novi zakoni</c:v>
                </c:pt>
                <c:pt idx="2">
                  <c:v>Bolja organizacija i informatizacija</c:v>
                </c:pt>
                <c:pt idx="3">
                  <c:v>Ne mijenjati stalno zakone</c:v>
                </c:pt>
                <c:pt idx="4">
                  <c:v>Pravila dostave</c:v>
                </c:pt>
                <c:pt idx="5">
                  <c:v>Poštivanje procesnih pravila</c:v>
                </c:pt>
                <c:pt idx="6">
                  <c:v>Kazne za odvjetnike, vještake, suce</c:v>
                </c:pt>
                <c:pt idx="7">
                  <c:v>Predlaganje svih dokaza na početku</c:v>
                </c:pt>
                <c:pt idx="8">
                  <c:v>Pojednostaviti</c:v>
                </c:pt>
                <c:pt idx="9">
                  <c:v>Suci (veće ovlasti, veći broj..)</c:v>
                </c:pt>
              </c:strCache>
            </c:strRef>
          </c:cat>
          <c:val>
            <c:numRef>
              <c:f>Sheet1!$C$2:$C$11</c:f>
              <c:numCache>
                <c:formatCode>0%</c:formatCode>
                <c:ptCount val="10"/>
                <c:pt idx="0">
                  <c:v>0.19</c:v>
                </c:pt>
                <c:pt idx="1">
                  <c:v>0.15</c:v>
                </c:pt>
                <c:pt idx="2">
                  <c:v>0.12</c:v>
                </c:pt>
                <c:pt idx="3">
                  <c:v>0.1</c:v>
                </c:pt>
                <c:pt idx="4">
                  <c:v>0.08</c:v>
                </c:pt>
                <c:pt idx="5">
                  <c:v>0.06</c:v>
                </c:pt>
                <c:pt idx="6">
                  <c:v>0.06</c:v>
                </c:pt>
                <c:pt idx="7">
                  <c:v>0.06</c:v>
                </c:pt>
                <c:pt idx="8">
                  <c:v>0.05</c:v>
                </c:pt>
                <c:pt idx="9">
                  <c:v>0.05</c:v>
                </c:pt>
              </c:numCache>
            </c:numRef>
          </c:val>
          <c:extLst xmlns:c16r2="http://schemas.microsoft.com/office/drawing/2015/06/chart">
            <c:ext xmlns:c16="http://schemas.microsoft.com/office/drawing/2014/chart" uri="{C3380CC4-5D6E-409C-BE32-E72D297353CC}">
              <c16:uniqueId val="{00000001-C6BC-43F1-B73B-224F8AB064BB}"/>
            </c:ext>
          </c:extLst>
        </c:ser>
        <c:dLbls>
          <c:showLegendKey val="0"/>
          <c:showVal val="0"/>
          <c:showCatName val="0"/>
          <c:showSerName val="0"/>
          <c:showPercent val="0"/>
          <c:showBubbleSize val="0"/>
        </c:dLbls>
        <c:gapWidth val="42"/>
        <c:axId val="146592128"/>
        <c:axId val="146593664"/>
      </c:barChart>
      <c:catAx>
        <c:axId val="146592128"/>
        <c:scaling>
          <c:orientation val="maxMin"/>
        </c:scaling>
        <c:delete val="0"/>
        <c:axPos val="l"/>
        <c:numFmt formatCode="General" sourceLinked="0"/>
        <c:majorTickMark val="out"/>
        <c:minorTickMark val="none"/>
        <c:tickLblPos val="nextTo"/>
        <c:txPr>
          <a:bodyPr/>
          <a:lstStyle/>
          <a:p>
            <a:pPr>
              <a:defRPr sz="900"/>
            </a:pPr>
            <a:endParaRPr lang="en-US"/>
          </a:p>
        </c:txPr>
        <c:crossAx val="146593664"/>
        <c:crosses val="autoZero"/>
        <c:auto val="1"/>
        <c:lblAlgn val="ctr"/>
        <c:lblOffset val="100"/>
        <c:noMultiLvlLbl val="0"/>
      </c:catAx>
      <c:valAx>
        <c:axId val="146593664"/>
        <c:scaling>
          <c:orientation val="minMax"/>
        </c:scaling>
        <c:delete val="1"/>
        <c:axPos val="b"/>
        <c:numFmt formatCode="0%" sourceLinked="1"/>
        <c:majorTickMark val="out"/>
        <c:minorTickMark val="none"/>
        <c:tickLblPos val="nextTo"/>
        <c:crossAx val="14659212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3828205443838"/>
          <c:y val="0"/>
          <c:w val="0.62311689601594233"/>
          <c:h val="1"/>
        </c:manualLayout>
      </c:layout>
      <c:barChart>
        <c:barDir val="bar"/>
        <c:grouping val="clustered"/>
        <c:varyColors val="0"/>
        <c:ser>
          <c:idx val="0"/>
          <c:order val="0"/>
          <c:tx>
            <c:strRef>
              <c:f>Sheet1!$B$1</c:f>
              <c:strCache>
                <c:ptCount val="1"/>
                <c:pt idx="0">
                  <c:v>Jednom</c:v>
                </c:pt>
              </c:strCache>
            </c:strRef>
          </c:tx>
          <c:spPr>
            <a:solidFill>
              <a:schemeClr val="accent6"/>
            </a:solidFill>
            <a:ln w="19050">
              <a:solidFill>
                <a:schemeClr val="accent6"/>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Ažurnost podataka</c:v>
                </c:pt>
                <c:pt idx="1">
                  <c:v>Točnost podataka</c:v>
                </c:pt>
                <c:pt idx="2">
                  <c:v>Preglednošću podataka</c:v>
                </c:pt>
                <c:pt idx="3">
                  <c:v>Brzina pristupu podatcima</c:v>
                </c:pt>
                <c:pt idx="4">
                  <c:v>Služba za tehničku podršku</c:v>
                </c:pt>
              </c:strCache>
            </c:strRef>
          </c:cat>
          <c:val>
            <c:numRef>
              <c:f>Sheet1!$B$2:$B$6</c:f>
              <c:numCache>
                <c:formatCode>_-* #,##0.0\ _K_M_-;\-* #,##0.0\ _K_M_-;_-* "-"??\ _K_M_-;_-@_-</c:formatCode>
                <c:ptCount val="5"/>
                <c:pt idx="0">
                  <c:v>3.6</c:v>
                </c:pt>
                <c:pt idx="1">
                  <c:v>3.6</c:v>
                </c:pt>
                <c:pt idx="2">
                  <c:v>3.6</c:v>
                </c:pt>
                <c:pt idx="3">
                  <c:v>3.5</c:v>
                </c:pt>
                <c:pt idx="4">
                  <c:v>3.3</c:v>
                </c:pt>
              </c:numCache>
            </c:numRef>
          </c:val>
          <c:extLst xmlns:c16r2="http://schemas.microsoft.com/office/drawing/2015/06/chart">
            <c:ext xmlns:c16="http://schemas.microsoft.com/office/drawing/2014/chart" uri="{C3380CC4-5D6E-409C-BE32-E72D297353CC}">
              <c16:uniqueId val="{00000000-4BA1-4C61-AC1D-4DC421263107}"/>
            </c:ext>
          </c:extLst>
        </c:ser>
        <c:dLbls>
          <c:showLegendKey val="0"/>
          <c:showVal val="0"/>
          <c:showCatName val="0"/>
          <c:showSerName val="0"/>
          <c:showPercent val="0"/>
          <c:showBubbleSize val="0"/>
        </c:dLbls>
        <c:gapWidth val="42"/>
        <c:axId val="172604416"/>
        <c:axId val="173118208"/>
      </c:barChart>
      <c:catAx>
        <c:axId val="172604416"/>
        <c:scaling>
          <c:orientation val="maxMin"/>
        </c:scaling>
        <c:delete val="0"/>
        <c:axPos val="l"/>
        <c:numFmt formatCode="General" sourceLinked="0"/>
        <c:majorTickMark val="out"/>
        <c:minorTickMark val="none"/>
        <c:tickLblPos val="nextTo"/>
        <c:crossAx val="173118208"/>
        <c:crosses val="autoZero"/>
        <c:auto val="1"/>
        <c:lblAlgn val="ctr"/>
        <c:lblOffset val="100"/>
        <c:noMultiLvlLbl val="0"/>
      </c:catAx>
      <c:valAx>
        <c:axId val="173118208"/>
        <c:scaling>
          <c:orientation val="minMax"/>
          <c:max val="5"/>
          <c:min val="1"/>
        </c:scaling>
        <c:delete val="1"/>
        <c:axPos val="b"/>
        <c:numFmt formatCode="_-* #,##0.0\ _K_M_-;\-* #,##0.0\ _K_M_-;_-* &quot;-&quot;??\ _K_M_-;_-@_-" sourceLinked="1"/>
        <c:majorTickMark val="out"/>
        <c:minorTickMark val="none"/>
        <c:tickLblPos val="nextTo"/>
        <c:crossAx val="172604416"/>
        <c:crosses val="max"/>
        <c:crossBetween val="between"/>
        <c:majorUnit val="1"/>
        <c:minorUnit val="1"/>
      </c:valAx>
    </c:plotArea>
    <c:plotVisOnly val="1"/>
    <c:dispBlanksAs val="gap"/>
    <c:showDLblsOverMax val="0"/>
  </c:chart>
  <c:txPr>
    <a:bodyPr/>
    <a:lstStyle/>
    <a:p>
      <a:pPr>
        <a:defRPr sz="1100"/>
      </a:pPr>
      <a:endParaRPr lang="en-US"/>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3828205443838"/>
          <c:y val="0"/>
          <c:w val="0.62311689601594233"/>
          <c:h val="1"/>
        </c:manualLayout>
      </c:layout>
      <c:barChart>
        <c:barDir val="bar"/>
        <c:grouping val="clustered"/>
        <c:varyColors val="0"/>
        <c:ser>
          <c:idx val="0"/>
          <c:order val="0"/>
          <c:tx>
            <c:strRef>
              <c:f>Sheet1!$B$1</c:f>
              <c:strCache>
                <c:ptCount val="1"/>
                <c:pt idx="0">
                  <c:v>Jednom</c:v>
                </c:pt>
              </c:strCache>
            </c:strRef>
          </c:tx>
          <c:spPr>
            <a:solidFill>
              <a:schemeClr val="accent6"/>
            </a:solidFill>
            <a:ln w="19050">
              <a:solidFill>
                <a:schemeClr val="accent6"/>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Ažurnost podataka</c:v>
                </c:pt>
                <c:pt idx="1">
                  <c:v>Točnost podataka</c:v>
                </c:pt>
                <c:pt idx="2">
                  <c:v>Brzina pristupu podatcima</c:v>
                </c:pt>
                <c:pt idx="3">
                  <c:v>Služba za tehničku podršku</c:v>
                </c:pt>
                <c:pt idx="4">
                  <c:v>Preglednošću podataka</c:v>
                </c:pt>
              </c:strCache>
            </c:strRef>
          </c:cat>
          <c:val>
            <c:numRef>
              <c:f>Sheet1!$B$2:$B$6</c:f>
              <c:numCache>
                <c:formatCode>_-* #,##0.0\ _K_M_-;\-* #,##0.0\ _K_M_-;_-* "-"??\ _K_M_-;_-@_-</c:formatCode>
                <c:ptCount val="5"/>
                <c:pt idx="0">
                  <c:v>3.7</c:v>
                </c:pt>
                <c:pt idx="1">
                  <c:v>3.7</c:v>
                </c:pt>
                <c:pt idx="2">
                  <c:v>3.5</c:v>
                </c:pt>
                <c:pt idx="3">
                  <c:v>3.2</c:v>
                </c:pt>
                <c:pt idx="4">
                  <c:v>3.2</c:v>
                </c:pt>
              </c:numCache>
            </c:numRef>
          </c:val>
          <c:extLst xmlns:c16r2="http://schemas.microsoft.com/office/drawing/2015/06/chart">
            <c:ext xmlns:c16="http://schemas.microsoft.com/office/drawing/2014/chart" uri="{C3380CC4-5D6E-409C-BE32-E72D297353CC}">
              <c16:uniqueId val="{00000000-2569-44CF-87A7-6DCC0E831D5A}"/>
            </c:ext>
          </c:extLst>
        </c:ser>
        <c:dLbls>
          <c:showLegendKey val="0"/>
          <c:showVal val="0"/>
          <c:showCatName val="0"/>
          <c:showSerName val="0"/>
          <c:showPercent val="0"/>
          <c:showBubbleSize val="0"/>
        </c:dLbls>
        <c:gapWidth val="42"/>
        <c:axId val="172933120"/>
        <c:axId val="172934656"/>
      </c:barChart>
      <c:catAx>
        <c:axId val="172933120"/>
        <c:scaling>
          <c:orientation val="maxMin"/>
        </c:scaling>
        <c:delete val="0"/>
        <c:axPos val="l"/>
        <c:numFmt formatCode="General" sourceLinked="0"/>
        <c:majorTickMark val="out"/>
        <c:minorTickMark val="none"/>
        <c:tickLblPos val="nextTo"/>
        <c:crossAx val="172934656"/>
        <c:crosses val="autoZero"/>
        <c:auto val="1"/>
        <c:lblAlgn val="ctr"/>
        <c:lblOffset val="100"/>
        <c:noMultiLvlLbl val="0"/>
      </c:catAx>
      <c:valAx>
        <c:axId val="172934656"/>
        <c:scaling>
          <c:orientation val="minMax"/>
          <c:max val="5"/>
          <c:min val="1"/>
        </c:scaling>
        <c:delete val="1"/>
        <c:axPos val="b"/>
        <c:numFmt formatCode="_-* #,##0.0\ _K_M_-;\-* #,##0.0\ _K_M_-;_-* &quot;-&quot;??\ _K_M_-;_-@_-" sourceLinked="1"/>
        <c:majorTickMark val="out"/>
        <c:minorTickMark val="none"/>
        <c:tickLblPos val="nextTo"/>
        <c:crossAx val="172933120"/>
        <c:crosses val="max"/>
        <c:crossBetween val="between"/>
        <c:majorUnit val="1"/>
        <c:minorUnit val="1"/>
      </c:valAx>
    </c:plotArea>
    <c:plotVisOnly val="1"/>
    <c:dispBlanksAs val="gap"/>
    <c:showDLblsOverMax val="0"/>
  </c:chart>
  <c:txPr>
    <a:bodyPr/>
    <a:lstStyle/>
    <a:p>
      <a:pPr>
        <a:defRPr sz="11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2137915799121446"/>
          <c:y val="0"/>
          <c:w val="0.34400260043129222"/>
          <c:h val="0.98351894927364136"/>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Ujednačavanje sudske prakse</c:v>
                </c:pt>
                <c:pt idx="1">
                  <c:v>Veće kontrole rada</c:v>
                </c:pt>
                <c:pt idx="2">
                  <c:v>Bolja edukacija</c:v>
                </c:pt>
                <c:pt idx="3">
                  <c:v>Promjena kadrova - kvalitetniji izbor kadrova</c:v>
                </c:pt>
                <c:pt idx="4">
                  <c:v>Promijeniti procesna pravila - nespecifirano</c:v>
                </c:pt>
                <c:pt idx="5">
                  <c:v>Ograničiti mogućnost ukidanja presuda</c:v>
                </c:pt>
                <c:pt idx="6">
                  <c:v>Pravila ovrhe</c:v>
                </c:pt>
                <c:pt idx="7">
                  <c:v>Veća zastupljenost izvansudskog rješavanja sporova</c:v>
                </c:pt>
                <c:pt idx="8">
                  <c:v>Ništa</c:v>
                </c:pt>
                <c:pt idx="9">
                  <c:v>Obavezno sudjelovanje odvjetnika u procesu</c:v>
                </c:pt>
              </c:strCache>
            </c:strRef>
          </c:cat>
          <c:val>
            <c:numRef>
              <c:f>Sheet1!$B$2:$B$11</c:f>
              <c:numCache>
                <c:formatCode>0%</c:formatCode>
                <c:ptCount val="10"/>
                <c:pt idx="0">
                  <c:v>0.02</c:v>
                </c:pt>
                <c:pt idx="1">
                  <c:v>0.03</c:v>
                </c:pt>
                <c:pt idx="2">
                  <c:v>0.06</c:v>
                </c:pt>
                <c:pt idx="3">
                  <c:v>0.06</c:v>
                </c:pt>
                <c:pt idx="4">
                  <c:v>0.08</c:v>
                </c:pt>
                <c:pt idx="5">
                  <c:v>0.04</c:v>
                </c:pt>
                <c:pt idx="6">
                  <c:v>0.03</c:v>
                </c:pt>
                <c:pt idx="7">
                  <c:v>0.02</c:v>
                </c:pt>
                <c:pt idx="8">
                  <c:v>0.03</c:v>
                </c:pt>
                <c:pt idx="9">
                  <c:v>0.02</c:v>
                </c:pt>
              </c:numCache>
            </c:numRef>
          </c:val>
          <c:extLst xmlns:c16r2="http://schemas.microsoft.com/office/drawing/2015/06/chart">
            <c:ext xmlns:c16="http://schemas.microsoft.com/office/drawing/2014/chart" uri="{C3380CC4-5D6E-409C-BE32-E72D297353CC}">
              <c16:uniqueId val="{00000000-C6BC-43F1-B73B-224F8AB064BB}"/>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Ujednačavanje sudske prakse</c:v>
                </c:pt>
                <c:pt idx="1">
                  <c:v>Veće kontrole rada</c:v>
                </c:pt>
                <c:pt idx="2">
                  <c:v>Bolja edukacija</c:v>
                </c:pt>
                <c:pt idx="3">
                  <c:v>Promjena kadrova - kvalitetniji izbor kadrova</c:v>
                </c:pt>
                <c:pt idx="4">
                  <c:v>Promijeniti procesna pravila - nespecifirano</c:v>
                </c:pt>
                <c:pt idx="5">
                  <c:v>Ograničiti mogućnost ukidanja presuda</c:v>
                </c:pt>
                <c:pt idx="6">
                  <c:v>Pravila ovrhe</c:v>
                </c:pt>
                <c:pt idx="7">
                  <c:v>Veća zastupljenost izvansudskog rješavanja sporova</c:v>
                </c:pt>
                <c:pt idx="8">
                  <c:v>Ništa</c:v>
                </c:pt>
                <c:pt idx="9">
                  <c:v>Obavezno sudjelovanje odvjetnika u procesu</c:v>
                </c:pt>
              </c:strCache>
            </c:strRef>
          </c:cat>
          <c:val>
            <c:numRef>
              <c:f>Sheet1!$C$2:$C$11</c:f>
              <c:numCache>
                <c:formatCode>0%</c:formatCode>
                <c:ptCount val="10"/>
                <c:pt idx="0">
                  <c:v>0.04</c:v>
                </c:pt>
                <c:pt idx="1">
                  <c:v>0.04</c:v>
                </c:pt>
                <c:pt idx="2">
                  <c:v>0.03</c:v>
                </c:pt>
                <c:pt idx="3">
                  <c:v>0.02</c:v>
                </c:pt>
                <c:pt idx="4">
                  <c:v>0.01</c:v>
                </c:pt>
                <c:pt idx="5">
                  <c:v>0.01</c:v>
                </c:pt>
                <c:pt idx="6">
                  <c:v>0.01</c:v>
                </c:pt>
                <c:pt idx="7">
                  <c:v>0.01</c:v>
                </c:pt>
              </c:numCache>
            </c:numRef>
          </c:val>
          <c:extLst xmlns:c16r2="http://schemas.microsoft.com/office/drawing/2015/06/chart">
            <c:ext xmlns:c16="http://schemas.microsoft.com/office/drawing/2014/chart" uri="{C3380CC4-5D6E-409C-BE32-E72D297353CC}">
              <c16:uniqueId val="{00000001-C6BC-43F1-B73B-224F8AB064BB}"/>
            </c:ext>
          </c:extLst>
        </c:ser>
        <c:dLbls>
          <c:showLegendKey val="0"/>
          <c:showVal val="0"/>
          <c:showCatName val="0"/>
          <c:showSerName val="0"/>
          <c:showPercent val="0"/>
          <c:showBubbleSize val="0"/>
        </c:dLbls>
        <c:gapWidth val="42"/>
        <c:axId val="146652544"/>
        <c:axId val="146678912"/>
      </c:barChart>
      <c:catAx>
        <c:axId val="146652544"/>
        <c:scaling>
          <c:orientation val="maxMin"/>
        </c:scaling>
        <c:delete val="0"/>
        <c:axPos val="l"/>
        <c:numFmt formatCode="General" sourceLinked="0"/>
        <c:majorTickMark val="none"/>
        <c:minorTickMark val="none"/>
        <c:tickLblPos val="nextTo"/>
        <c:spPr>
          <a:ln/>
        </c:spPr>
        <c:txPr>
          <a:bodyPr/>
          <a:lstStyle/>
          <a:p>
            <a:pPr>
              <a:defRPr sz="900"/>
            </a:pPr>
            <a:endParaRPr lang="en-US"/>
          </a:p>
        </c:txPr>
        <c:crossAx val="146678912"/>
        <c:crosses val="autoZero"/>
        <c:auto val="1"/>
        <c:lblAlgn val="ctr"/>
        <c:lblOffset val="100"/>
        <c:noMultiLvlLbl val="0"/>
      </c:catAx>
      <c:valAx>
        <c:axId val="146678912"/>
        <c:scaling>
          <c:orientation val="minMax"/>
        </c:scaling>
        <c:delete val="1"/>
        <c:axPos val="t"/>
        <c:numFmt formatCode="0%" sourceLinked="1"/>
        <c:majorTickMark val="out"/>
        <c:minorTickMark val="none"/>
        <c:tickLblPos val="nextTo"/>
        <c:crossAx val="146652544"/>
        <c:crosses val="autoZero"/>
        <c:crossBetween val="between"/>
      </c:valAx>
      <c:spPr>
        <a:noFill/>
      </c:spPr>
    </c:plotArea>
    <c:plotVisOnly val="1"/>
    <c:dispBlanksAs val="gap"/>
    <c:showDLblsOverMax val="0"/>
  </c:chart>
  <c:txPr>
    <a:bodyPr/>
    <a:lstStyle/>
    <a:p>
      <a:pPr>
        <a:defRPr sz="11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Uvođenje internetskog portala preko kojeg bi zastupnici stranaka imali uvid u tijek postupka i spise</c:v>
                </c:pt>
                <c:pt idx="1">
                  <c:v>Uvođenje elektronskog sudskog spisa (E-spis)</c:v>
                </c:pt>
                <c:pt idx="2">
                  <c:v>Uvođenje elektronske razmjene dokumenata između suda i stranke/ zastupnika</c:v>
                </c:pt>
              </c:strCache>
            </c:strRef>
          </c:cat>
          <c:val>
            <c:numRef>
              <c:f>Sheet1!$B$2:$B$4</c:f>
              <c:numCache>
                <c:formatCode>0%</c:formatCode>
                <c:ptCount val="3"/>
                <c:pt idx="0">
                  <c:v>0.71</c:v>
                </c:pt>
                <c:pt idx="1">
                  <c:v>0.65</c:v>
                </c:pt>
                <c:pt idx="2">
                  <c:v>0.59</c:v>
                </c:pt>
              </c:numCache>
            </c:numRef>
          </c:val>
          <c:extLst xmlns:c16r2="http://schemas.microsoft.com/office/drawing/2015/06/chart">
            <c:ext xmlns:c16="http://schemas.microsoft.com/office/drawing/2014/chart" uri="{C3380CC4-5D6E-409C-BE32-E72D297353CC}">
              <c16:uniqueId val="{00000000-E982-42B2-BC33-A934C171D8FE}"/>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Uvođenje internetskog portala preko kojeg bi zastupnici stranaka imali uvid u tijek postupka i spise</c:v>
                </c:pt>
                <c:pt idx="1">
                  <c:v>Uvođenje elektronskog sudskog spisa (E-spis)</c:v>
                </c:pt>
                <c:pt idx="2">
                  <c:v>Uvođenje elektronske razmjene dokumenata između suda i stranke/ zastupnika</c:v>
                </c:pt>
              </c:strCache>
            </c:strRef>
          </c:cat>
          <c:val>
            <c:numRef>
              <c:f>Sheet1!$C$2:$C$4</c:f>
              <c:numCache>
                <c:formatCode>0%</c:formatCode>
                <c:ptCount val="3"/>
                <c:pt idx="0">
                  <c:v>0.76</c:v>
                </c:pt>
                <c:pt idx="1">
                  <c:v>0.72</c:v>
                </c:pt>
                <c:pt idx="2">
                  <c:v>0.7</c:v>
                </c:pt>
              </c:numCache>
            </c:numRef>
          </c:val>
          <c:extLst xmlns:c16r2="http://schemas.microsoft.com/office/drawing/2015/06/chart">
            <c:ext xmlns:c16="http://schemas.microsoft.com/office/drawing/2014/chart" uri="{C3380CC4-5D6E-409C-BE32-E72D297353CC}">
              <c16:uniqueId val="{00000001-E982-42B2-BC33-A934C171D8FE}"/>
            </c:ext>
          </c:extLst>
        </c:ser>
        <c:dLbls>
          <c:showLegendKey val="0"/>
          <c:showVal val="0"/>
          <c:showCatName val="0"/>
          <c:showSerName val="0"/>
          <c:showPercent val="0"/>
          <c:showBubbleSize val="0"/>
        </c:dLbls>
        <c:gapWidth val="42"/>
        <c:axId val="146773888"/>
        <c:axId val="146775424"/>
      </c:barChart>
      <c:catAx>
        <c:axId val="146773888"/>
        <c:scaling>
          <c:orientation val="maxMin"/>
        </c:scaling>
        <c:delete val="0"/>
        <c:axPos val="l"/>
        <c:numFmt formatCode="General" sourceLinked="0"/>
        <c:majorTickMark val="out"/>
        <c:minorTickMark val="none"/>
        <c:tickLblPos val="nextTo"/>
        <c:crossAx val="146775424"/>
        <c:crosses val="autoZero"/>
        <c:auto val="1"/>
        <c:lblAlgn val="ctr"/>
        <c:lblOffset val="100"/>
        <c:noMultiLvlLbl val="0"/>
      </c:catAx>
      <c:valAx>
        <c:axId val="146775424"/>
        <c:scaling>
          <c:orientation val="minMax"/>
          <c:max val="1"/>
        </c:scaling>
        <c:delete val="1"/>
        <c:axPos val="b"/>
        <c:numFmt formatCode="0%" sourceLinked="1"/>
        <c:majorTickMark val="out"/>
        <c:minorTickMark val="none"/>
        <c:tickLblPos val="nextTo"/>
        <c:crossAx val="14677388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9340692798858674"/>
          <c:y val="1.9746992285862748E-2"/>
          <c:w val="0.36286584198896948"/>
          <c:h val="0.94979635134627283"/>
        </c:manualLayout>
      </c:layout>
      <c:barChart>
        <c:barDir val="bar"/>
        <c:grouping val="clustered"/>
        <c:varyColors val="0"/>
        <c:ser>
          <c:idx val="0"/>
          <c:order val="0"/>
          <c:tx>
            <c:strRef>
              <c:f>Sheet1!$B$1</c:f>
              <c:strCache>
                <c:ptCount val="1"/>
                <c:pt idx="0">
                  <c:v>&gt; otpimalno</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Dugotrajnost postupka</c:v>
                </c:pt>
                <c:pt idx="1">
                  <c:v>Način izvještavanja medija o radu pravosuđa</c:v>
                </c:pt>
                <c:pt idx="2">
                  <c:v>Mogućnost političkog utjecaja na pravosudne dužnosnike</c:v>
                </c:pt>
                <c:pt idx="3">
                  <c:v>Neetično ponašanje pravosudnih dužnosnika izvan sudnica</c:v>
                </c:pt>
                <c:pt idx="4">
                  <c:v>Moguća pristranost i neobjektivnost pravosudnih dužnosnika</c:v>
                </c:pt>
                <c:pt idx="5">
                  <c:v>Netransparentnost pravosudnih tijela</c:v>
                </c:pt>
                <c:pt idx="6">
                  <c:v>Slabija dostupnost imovinskih kartica pravosudnih dužnosnika</c:v>
                </c:pt>
                <c:pt idx="7">
                  <c:v>Nešto drugo</c:v>
                </c:pt>
                <c:pt idx="8">
                  <c:v>NZ/BO</c:v>
                </c:pt>
              </c:strCache>
            </c:strRef>
          </c:cat>
          <c:val>
            <c:numRef>
              <c:f>Sheet1!$B$2:$B$10</c:f>
              <c:numCache>
                <c:formatCode>###0%</c:formatCode>
                <c:ptCount val="9"/>
                <c:pt idx="0">
                  <c:v>0.62</c:v>
                </c:pt>
                <c:pt idx="1">
                  <c:v>0.45</c:v>
                </c:pt>
                <c:pt idx="2">
                  <c:v>0.36</c:v>
                </c:pt>
                <c:pt idx="3">
                  <c:v>0.28000000000000003</c:v>
                </c:pt>
                <c:pt idx="4">
                  <c:v>0.25</c:v>
                </c:pt>
                <c:pt idx="5">
                  <c:v>0.19</c:v>
                </c:pt>
                <c:pt idx="6">
                  <c:v>0.16</c:v>
                </c:pt>
                <c:pt idx="7" formatCode="#,##0%">
                  <c:v>0.06</c:v>
                </c:pt>
                <c:pt idx="8" formatCode="#,##0%">
                  <c:v>0.04</c:v>
                </c:pt>
              </c:numCache>
            </c:numRef>
          </c:val>
          <c:extLst xmlns:c16r2="http://schemas.microsoft.com/office/drawing/2015/06/chart">
            <c:ext xmlns:c16="http://schemas.microsoft.com/office/drawing/2014/chart" uri="{C3380CC4-5D6E-409C-BE32-E72D297353CC}">
              <c16:uniqueId val="{00000000-5F20-425E-B502-7499E8B141B7}"/>
            </c:ext>
          </c:extLst>
        </c:ser>
        <c:dLbls>
          <c:showLegendKey val="0"/>
          <c:showVal val="0"/>
          <c:showCatName val="0"/>
          <c:showSerName val="0"/>
          <c:showPercent val="0"/>
          <c:showBubbleSize val="0"/>
        </c:dLbls>
        <c:gapWidth val="42"/>
        <c:axId val="147233792"/>
        <c:axId val="147014400"/>
      </c:barChart>
      <c:catAx>
        <c:axId val="147233792"/>
        <c:scaling>
          <c:orientation val="maxMin"/>
        </c:scaling>
        <c:delete val="0"/>
        <c:axPos val="l"/>
        <c:numFmt formatCode="General" sourceLinked="0"/>
        <c:majorTickMark val="out"/>
        <c:minorTickMark val="none"/>
        <c:tickLblPos val="nextTo"/>
        <c:txPr>
          <a:bodyPr/>
          <a:lstStyle/>
          <a:p>
            <a:pPr>
              <a:defRPr sz="900"/>
            </a:pPr>
            <a:endParaRPr lang="en-US"/>
          </a:p>
        </c:txPr>
        <c:crossAx val="147014400"/>
        <c:crosses val="autoZero"/>
        <c:auto val="1"/>
        <c:lblAlgn val="ctr"/>
        <c:lblOffset val="100"/>
        <c:noMultiLvlLbl val="0"/>
      </c:catAx>
      <c:valAx>
        <c:axId val="147014400"/>
        <c:scaling>
          <c:orientation val="minMax"/>
        </c:scaling>
        <c:delete val="1"/>
        <c:axPos val="b"/>
        <c:numFmt formatCode="###0%" sourceLinked="1"/>
        <c:majorTickMark val="out"/>
        <c:minorTickMark val="none"/>
        <c:tickLblPos val="nextTo"/>
        <c:crossAx val="14723379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22113531940123"/>
          <c:y val="4.2548266597868666E-2"/>
          <c:w val="0.40302249888839492"/>
          <c:h val="0.9349247089898931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Sheet1!$B$2:$B$11</c:f>
              <c:numCache>
                <c:formatCode>###0%</c:formatCode>
                <c:ptCount val="10"/>
                <c:pt idx="0">
                  <c:v>0.84</c:v>
                </c:pt>
                <c:pt idx="1">
                  <c:v>0.82</c:v>
                </c:pt>
                <c:pt idx="2">
                  <c:v>0.59</c:v>
                </c:pt>
                <c:pt idx="3">
                  <c:v>0.5</c:v>
                </c:pt>
                <c:pt idx="4">
                  <c:v>0.46</c:v>
                </c:pt>
                <c:pt idx="5">
                  <c:v>0.36</c:v>
                </c:pt>
                <c:pt idx="6">
                  <c:v>0.35</c:v>
                </c:pt>
                <c:pt idx="7">
                  <c:v>0.25</c:v>
                </c:pt>
                <c:pt idx="8">
                  <c:v>0.5</c:v>
                </c:pt>
                <c:pt idx="9">
                  <c:v>0.25</c:v>
                </c:pt>
              </c:numCache>
            </c:numRef>
          </c:val>
          <c:extLst xmlns:c16r2="http://schemas.microsoft.com/office/drawing/2015/06/chart">
            <c:ext xmlns:c16="http://schemas.microsoft.com/office/drawing/2014/chart" uri="{C3380CC4-5D6E-409C-BE32-E72D297353CC}">
              <c16:uniqueId val="{00000000-CFD2-4123-8C07-33D8FFDCC5A6}"/>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Hrvatska vojska</c:v>
                </c:pt>
                <c:pt idx="1">
                  <c:v>Matični uredi</c:v>
                </c:pt>
                <c:pt idx="2">
                  <c:v>Policija</c:v>
                </c:pt>
                <c:pt idx="3">
                  <c:v>Carina</c:v>
                </c:pt>
                <c:pt idx="4">
                  <c:v>Porezna uprava</c:v>
                </c:pt>
                <c:pt idx="5">
                  <c:v>Državno odvjetništvo</c:v>
                </c:pt>
                <c:pt idx="6">
                  <c:v>Sudovi</c:v>
                </c:pt>
                <c:pt idx="7">
                  <c:v>Službe za izdavanje građevinskih dozvola</c:v>
                </c:pt>
                <c:pt idx="8">
                  <c:v>Nevladine organizacije</c:v>
                </c:pt>
                <c:pt idx="9">
                  <c:v>Vlada</c:v>
                </c:pt>
              </c:strCache>
            </c:strRef>
          </c:cat>
          <c:val>
            <c:numRef>
              <c:f>Sheet1!$C$2:$C$11</c:f>
              <c:numCache>
                <c:formatCode>###0%</c:formatCode>
                <c:ptCount val="10"/>
                <c:pt idx="0">
                  <c:v>0.9</c:v>
                </c:pt>
                <c:pt idx="1">
                  <c:v>0.84</c:v>
                </c:pt>
                <c:pt idx="2">
                  <c:v>0.72</c:v>
                </c:pt>
                <c:pt idx="3">
                  <c:v>0.6</c:v>
                </c:pt>
                <c:pt idx="4">
                  <c:v>0.5</c:v>
                </c:pt>
                <c:pt idx="5">
                  <c:v>0.39</c:v>
                </c:pt>
                <c:pt idx="6">
                  <c:v>0.38</c:v>
                </c:pt>
                <c:pt idx="7">
                  <c:v>0.37</c:v>
                </c:pt>
                <c:pt idx="8">
                  <c:v>0.36</c:v>
                </c:pt>
                <c:pt idx="9">
                  <c:v>0.3</c:v>
                </c:pt>
              </c:numCache>
            </c:numRef>
          </c:val>
          <c:extLst xmlns:c16r2="http://schemas.microsoft.com/office/drawing/2015/06/chart">
            <c:ext xmlns:c16="http://schemas.microsoft.com/office/drawing/2014/chart" uri="{C3380CC4-5D6E-409C-BE32-E72D297353CC}">
              <c16:uniqueId val="{00000001-CFD2-4123-8C07-33D8FFDCC5A6}"/>
            </c:ext>
          </c:extLst>
        </c:ser>
        <c:dLbls>
          <c:showLegendKey val="0"/>
          <c:showVal val="0"/>
          <c:showCatName val="0"/>
          <c:showSerName val="0"/>
          <c:showPercent val="0"/>
          <c:showBubbleSize val="0"/>
        </c:dLbls>
        <c:gapWidth val="42"/>
        <c:axId val="142988032"/>
        <c:axId val="142989568"/>
      </c:barChart>
      <c:catAx>
        <c:axId val="142988032"/>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42989568"/>
        <c:crosses val="autoZero"/>
        <c:auto val="1"/>
        <c:lblAlgn val="ctr"/>
        <c:lblOffset val="100"/>
        <c:noMultiLvlLbl val="0"/>
      </c:catAx>
      <c:valAx>
        <c:axId val="142989568"/>
        <c:scaling>
          <c:orientation val="minMax"/>
        </c:scaling>
        <c:delete val="1"/>
        <c:axPos val="b"/>
        <c:numFmt formatCode="###0%" sourceLinked="1"/>
        <c:majorTickMark val="out"/>
        <c:minorTickMark val="none"/>
        <c:tickLblPos val="nextTo"/>
        <c:crossAx val="142988032"/>
        <c:crosses val="max"/>
        <c:crossBetween val="between"/>
      </c:valAx>
    </c:plotArea>
    <c:legend>
      <c:legendPos val="r"/>
      <c:layout/>
      <c:overlay val="0"/>
    </c:legend>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D104-4512-9507-7D27B504E6F6}"/>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D104-4512-9507-7D27B504E6F6}"/>
              </c:ext>
            </c:extLst>
          </c:dPt>
          <c:dLbls>
            <c:delete val="1"/>
          </c:dLbls>
          <c:cat>
            <c:numRef>
              <c:f>Sheet1!$A$2:$A$3</c:f>
              <c:numCache>
                <c:formatCode>General</c:formatCode>
                <c:ptCount val="2"/>
              </c:numCache>
            </c:numRef>
          </c:cat>
          <c:val>
            <c:numRef>
              <c:f>Sheet1!$B$2:$B$3</c:f>
              <c:numCache>
                <c:formatCode>General</c:formatCode>
                <c:ptCount val="2"/>
                <c:pt idx="0">
                  <c:v>55</c:v>
                </c:pt>
                <c:pt idx="1">
                  <c:v>42</c:v>
                </c:pt>
              </c:numCache>
            </c:numRef>
          </c:val>
          <c:extLst xmlns:c16r2="http://schemas.microsoft.com/office/drawing/2015/06/chart">
            <c:ext xmlns:c16="http://schemas.microsoft.com/office/drawing/2014/chart" uri="{C3380CC4-5D6E-409C-BE32-E72D297353CC}">
              <c16:uniqueId val="{00000006-D104-4512-9507-7D27B504E6F6}"/>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12A4-4667-BE6C-1DA7E285D15A}"/>
                </c:ext>
              </c:extLst>
            </c:dLbl>
            <c:spPr>
              <a:noFill/>
              <a:ln>
                <a:noFill/>
              </a:ln>
              <a:effectLst/>
            </c:spPr>
            <c:txPr>
              <a:bodyPr wrap="square" lIns="38100" tIns="19050" rIns="38100" bIns="19050" anchor="ctr">
                <a:spAutoFit/>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Sheet1!$A$2:$A$20</c:f>
              <c:strCache>
                <c:ptCount val="19"/>
                <c:pt idx="0">
                  <c:v>Zakoni (često mijenjanje)</c:v>
                </c:pt>
                <c:pt idx="1">
                  <c:v>Nestručnost sudaca i sudskog osoblja</c:v>
                </c:pt>
                <c:pt idx="2">
                  <c:v>Velik broj predmeta</c:v>
                </c:pt>
                <c:pt idx="3">
                  <c:v>Nezainteresiranost, nemotiviranost</c:v>
                </c:pt>
                <c:pt idx="4">
                  <c:v>Korumpiranost</c:v>
                </c:pt>
                <c:pt idx="5">
                  <c:v>Neorganiziranost sustava</c:v>
                </c:pt>
                <c:pt idx="6">
                  <c:v>Sporost postupaka, neučinkovitost</c:v>
                </c:pt>
                <c:pt idx="7">
                  <c:v>Nedovoljan broj zaposlenih,</c:v>
                </c:pt>
                <c:pt idx="8">
                  <c:v>Miješanje politike u rad sudstva</c:v>
                </c:pt>
                <c:pt idx="9">
                  <c:v>Uvjeti rada</c:v>
                </c:pt>
                <c:pt idx="10">
                  <c:v>Loše financije </c:v>
                </c:pt>
                <c:pt idx="11">
                  <c:v>Način zapošljavanja sudaca</c:v>
                </c:pt>
                <c:pt idx="12">
                  <c:v>Neujednačenost sudske prakse</c:v>
                </c:pt>
                <c:pt idx="13">
                  <c:v>Slaba kontrola rada sudaca</c:v>
                </c:pt>
                <c:pt idx="14">
                  <c:v>Procesna pravila u postupcima i njihova zloupotreba</c:v>
                </c:pt>
                <c:pt idx="15">
                  <c:v>Pretjerana sklonost parničenju</c:v>
                </c:pt>
                <c:pt idx="16">
                  <c:v>Sustav napredovanja i nagrađivbnja</c:v>
                </c:pt>
                <c:pt idx="17">
                  <c:v>Loši međuljudski odnosi, loša komunikacija</c:v>
                </c:pt>
                <c:pt idx="18">
                  <c:v>Nedovoljno ulaganje u edukaciju</c:v>
                </c:pt>
              </c:strCache>
            </c:strRef>
          </c:cat>
          <c:val>
            <c:numRef>
              <c:f>Sheet1!$B$2:$B$20</c:f>
              <c:numCache>
                <c:formatCode>0%</c:formatCode>
                <c:ptCount val="19"/>
                <c:pt idx="0">
                  <c:v>0.24</c:v>
                </c:pt>
                <c:pt idx="1">
                  <c:v>0.19</c:v>
                </c:pt>
                <c:pt idx="2">
                  <c:v>0.18</c:v>
                </c:pt>
                <c:pt idx="3">
                  <c:v>0.06</c:v>
                </c:pt>
                <c:pt idx="4">
                  <c:v>0.1</c:v>
                </c:pt>
                <c:pt idx="5">
                  <c:v>0.13</c:v>
                </c:pt>
                <c:pt idx="6">
                  <c:v>0.06</c:v>
                </c:pt>
                <c:pt idx="7">
                  <c:v>0</c:v>
                </c:pt>
                <c:pt idx="8">
                  <c:v>0.09</c:v>
                </c:pt>
                <c:pt idx="9">
                  <c:v>7.0000000000000007E-2</c:v>
                </c:pt>
                <c:pt idx="10">
                  <c:v>0.08</c:v>
                </c:pt>
                <c:pt idx="11">
                  <c:v>0.03</c:v>
                </c:pt>
                <c:pt idx="12">
                  <c:v>0.03</c:v>
                </c:pt>
                <c:pt idx="13">
                  <c:v>0.01</c:v>
                </c:pt>
                <c:pt idx="14">
                  <c:v>0.04</c:v>
                </c:pt>
                <c:pt idx="15">
                  <c:v>0.04</c:v>
                </c:pt>
                <c:pt idx="16">
                  <c:v>0.02</c:v>
                </c:pt>
                <c:pt idx="17">
                  <c:v>0</c:v>
                </c:pt>
                <c:pt idx="18">
                  <c:v>0</c:v>
                </c:pt>
              </c:numCache>
            </c:numRef>
          </c:val>
          <c:extLst xmlns:c16r2="http://schemas.microsoft.com/office/drawing/2015/06/chart">
            <c:ext xmlns:c16="http://schemas.microsoft.com/office/drawing/2014/chart" uri="{C3380CC4-5D6E-409C-BE32-E72D297353CC}">
              <c16:uniqueId val="{00000001-12A4-4667-BE6C-1DA7E285D15A}"/>
            </c:ext>
          </c:extLst>
        </c:ser>
        <c:ser>
          <c:idx val="1"/>
          <c:order val="1"/>
          <c:tx>
            <c:strRef>
              <c:f>Sheet1!$C$1</c:f>
              <c:strCache>
                <c:ptCount val="1"/>
                <c:pt idx="0">
                  <c:v>2016</c:v>
                </c:pt>
              </c:strCache>
            </c:strRef>
          </c:tx>
          <c:spPr>
            <a:solidFill>
              <a:schemeClr val="accent6"/>
            </a:solidFill>
          </c:spPr>
          <c:invertIfNegative val="0"/>
          <c:dLbls>
            <c:dLbl>
              <c:idx val="0"/>
              <c:layout>
                <c:manualLayout>
                  <c:x val="5.409515815828058E-2"/>
                  <c:y val="1.3047547202891191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5A6C-42D4-80A2-8CBC2C8CC29C}"/>
                </c:ext>
              </c:extLst>
            </c:dLbl>
            <c:dLbl>
              <c:idx val="1"/>
              <c:layout>
                <c:manualLayout>
                  <c:x val="3.4165363047335168E-2"/>
                  <c:y val="1.7395359890477718E-2"/>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5A6C-42D4-80A2-8CBC2C8CC29C}"/>
                </c:ext>
              </c:extLst>
            </c:dLbl>
            <c:dLbl>
              <c:idx val="2"/>
              <c:layout>
                <c:manualLayout>
                  <c:x val="1.9929795110945517E-2"/>
                  <c:y val="4.3498672576523321E-3"/>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5A6C-42D4-80A2-8CBC2C8CC29C}"/>
                </c:ext>
              </c:extLst>
            </c:dLbl>
            <c:spPr>
              <a:noFill/>
              <a:ln>
                <a:noFill/>
              </a:ln>
              <a:effectLst/>
            </c:spPr>
            <c:txPr>
              <a:bodyPr wrap="square" lIns="38100" tIns="19050" rIns="38100" bIns="19050" anchor="ctr">
                <a:spAutoFit/>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Sheet1!$A$2:$A$20</c:f>
              <c:strCache>
                <c:ptCount val="19"/>
                <c:pt idx="0">
                  <c:v>Zakoni (često mijenjanje)</c:v>
                </c:pt>
                <c:pt idx="1">
                  <c:v>Nestručnost sudaca i sudskog osoblja</c:v>
                </c:pt>
                <c:pt idx="2">
                  <c:v>Velik broj predmeta</c:v>
                </c:pt>
                <c:pt idx="3">
                  <c:v>Nezainteresiranost, nemotiviranost</c:v>
                </c:pt>
                <c:pt idx="4">
                  <c:v>Korumpiranost</c:v>
                </c:pt>
                <c:pt idx="5">
                  <c:v>Neorganiziranost sustava</c:v>
                </c:pt>
                <c:pt idx="6">
                  <c:v>Sporost postupaka, neučinkovitost</c:v>
                </c:pt>
                <c:pt idx="7">
                  <c:v>Nedovoljan broj zaposlenih,</c:v>
                </c:pt>
                <c:pt idx="8">
                  <c:v>Miješanje politike u rad sudstva</c:v>
                </c:pt>
                <c:pt idx="9">
                  <c:v>Uvjeti rada</c:v>
                </c:pt>
                <c:pt idx="10">
                  <c:v>Loše financije </c:v>
                </c:pt>
                <c:pt idx="11">
                  <c:v>Način zapošljavanja sudaca</c:v>
                </c:pt>
                <c:pt idx="12">
                  <c:v>Neujednačenost sudske prakse</c:v>
                </c:pt>
                <c:pt idx="13">
                  <c:v>Slaba kontrola rada sudaca</c:v>
                </c:pt>
                <c:pt idx="14">
                  <c:v>Procesna pravila u postupcima i njihova zloupotreba</c:v>
                </c:pt>
                <c:pt idx="15">
                  <c:v>Pretjerana sklonost parničenju</c:v>
                </c:pt>
                <c:pt idx="16">
                  <c:v>Sustav napredovanja i nagrađivbnja</c:v>
                </c:pt>
                <c:pt idx="17">
                  <c:v>Loši međuljudski odnosi, loša komunikacija</c:v>
                </c:pt>
                <c:pt idx="18">
                  <c:v>Nedovoljno ulaganje u edukaciju</c:v>
                </c:pt>
              </c:strCache>
            </c:strRef>
          </c:cat>
          <c:val>
            <c:numRef>
              <c:f>Sheet1!$C$2:$C$20</c:f>
              <c:numCache>
                <c:formatCode>0%</c:formatCode>
                <c:ptCount val="19"/>
                <c:pt idx="0">
                  <c:v>0.24</c:v>
                </c:pt>
                <c:pt idx="1">
                  <c:v>0.2</c:v>
                </c:pt>
                <c:pt idx="2">
                  <c:v>0.19</c:v>
                </c:pt>
                <c:pt idx="3">
                  <c:v>0.17</c:v>
                </c:pt>
                <c:pt idx="4">
                  <c:v>0.13</c:v>
                </c:pt>
                <c:pt idx="5">
                  <c:v>0.13</c:v>
                </c:pt>
                <c:pt idx="6">
                  <c:v>0.1</c:v>
                </c:pt>
                <c:pt idx="7">
                  <c:v>0.1</c:v>
                </c:pt>
                <c:pt idx="8">
                  <c:v>0.08</c:v>
                </c:pt>
                <c:pt idx="9">
                  <c:v>7.0000000000000007E-2</c:v>
                </c:pt>
                <c:pt idx="10">
                  <c:v>7.0000000000000007E-2</c:v>
                </c:pt>
                <c:pt idx="11">
                  <c:v>0.05</c:v>
                </c:pt>
                <c:pt idx="12">
                  <c:v>0.04</c:v>
                </c:pt>
                <c:pt idx="13">
                  <c:v>0.03</c:v>
                </c:pt>
                <c:pt idx="14">
                  <c:v>0.03</c:v>
                </c:pt>
                <c:pt idx="15">
                  <c:v>0.03</c:v>
                </c:pt>
                <c:pt idx="16">
                  <c:v>0.03</c:v>
                </c:pt>
                <c:pt idx="17">
                  <c:v>0.03</c:v>
                </c:pt>
                <c:pt idx="18">
                  <c:v>0.03</c:v>
                </c:pt>
              </c:numCache>
            </c:numRef>
          </c:val>
          <c:extLst xmlns:c16r2="http://schemas.microsoft.com/office/drawing/2015/06/chart">
            <c:ext xmlns:c16="http://schemas.microsoft.com/office/drawing/2014/chart" uri="{C3380CC4-5D6E-409C-BE32-E72D297353CC}">
              <c16:uniqueId val="{00000002-12A4-4667-BE6C-1DA7E285D15A}"/>
            </c:ext>
          </c:extLst>
        </c:ser>
        <c:dLbls>
          <c:showLegendKey val="0"/>
          <c:showVal val="0"/>
          <c:showCatName val="0"/>
          <c:showSerName val="0"/>
          <c:showPercent val="0"/>
          <c:showBubbleSize val="0"/>
        </c:dLbls>
        <c:gapWidth val="42"/>
        <c:axId val="147170432"/>
        <c:axId val="147171968"/>
      </c:barChart>
      <c:catAx>
        <c:axId val="147170432"/>
        <c:scaling>
          <c:orientation val="maxMin"/>
        </c:scaling>
        <c:delete val="0"/>
        <c:axPos val="l"/>
        <c:numFmt formatCode="General" sourceLinked="0"/>
        <c:majorTickMark val="out"/>
        <c:minorTickMark val="none"/>
        <c:tickLblPos val="nextTo"/>
        <c:txPr>
          <a:bodyPr/>
          <a:lstStyle/>
          <a:p>
            <a:pPr>
              <a:defRPr sz="900"/>
            </a:pPr>
            <a:endParaRPr lang="en-US"/>
          </a:p>
        </c:txPr>
        <c:crossAx val="147171968"/>
        <c:crosses val="autoZero"/>
        <c:auto val="1"/>
        <c:lblAlgn val="ctr"/>
        <c:lblOffset val="100"/>
        <c:noMultiLvlLbl val="0"/>
      </c:catAx>
      <c:valAx>
        <c:axId val="147171968"/>
        <c:scaling>
          <c:orientation val="minMax"/>
        </c:scaling>
        <c:delete val="1"/>
        <c:axPos val="b"/>
        <c:numFmt formatCode="0%" sourceLinked="1"/>
        <c:majorTickMark val="out"/>
        <c:minorTickMark val="none"/>
        <c:tickLblPos val="nextTo"/>
        <c:crossAx val="14717043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Stalni (jasni) zakoni (pravila)</c:v>
                </c:pt>
                <c:pt idx="1">
                  <c:v>Zaposliti još kadra / edukacija kadra</c:v>
                </c:pt>
                <c:pt idx="2">
                  <c:v>Skratiti rokove</c:v>
                </c:pt>
                <c:pt idx="3">
                  <c:v>Uvesti kontrole i kazne za one koji ne izvršavaju svoje poslove</c:v>
                </c:pt>
                <c:pt idx="4">
                  <c:v>Organizacija rada / učinkovitost</c:v>
                </c:pt>
                <c:pt idx="5">
                  <c:v>Učinkovitost (način) dostave</c:v>
                </c:pt>
                <c:pt idx="6">
                  <c:v>Veća zastupljenost izvansudskog rješavanja sporova</c:v>
                </c:pt>
                <c:pt idx="7">
                  <c:v>Povećati plaće / stimulacije</c:v>
                </c:pt>
                <c:pt idx="8">
                  <c:v>Ne mijenjati zakone učestalo</c:v>
                </c:pt>
                <c:pt idx="9">
                  <c:v>Naplaćivanje sudskih pristojbi</c:v>
                </c:pt>
                <c:pt idx="10">
                  <c:v>Brži, ažurniji rad na slučajevima</c:v>
                </c:pt>
                <c:pt idx="11">
                  <c:v>smanjiti korupciju/veze i poznanstva</c:v>
                </c:pt>
                <c:pt idx="12">
                  <c:v>Pojednostavniti (skratiti) postupak</c:v>
                </c:pt>
                <c:pt idx="13">
                  <c:v>Manje politike</c:v>
                </c:pt>
                <c:pt idx="14">
                  <c:v>Sankcije / osigurati disciplinu sudionika</c:v>
                </c:pt>
              </c:strCache>
            </c:strRef>
          </c:cat>
          <c:val>
            <c:numRef>
              <c:f>Sheet1!$B$2:$B$16</c:f>
              <c:numCache>
                <c:formatCode>0%</c:formatCode>
                <c:ptCount val="15"/>
                <c:pt idx="0">
                  <c:v>0.08</c:v>
                </c:pt>
                <c:pt idx="1">
                  <c:v>0.08</c:v>
                </c:pt>
                <c:pt idx="2">
                  <c:v>0.03</c:v>
                </c:pt>
                <c:pt idx="3">
                  <c:v>0</c:v>
                </c:pt>
                <c:pt idx="4">
                  <c:v>0.13</c:v>
                </c:pt>
                <c:pt idx="5">
                  <c:v>7.0000000000000007E-2</c:v>
                </c:pt>
                <c:pt idx="6">
                  <c:v>0.02</c:v>
                </c:pt>
                <c:pt idx="7">
                  <c:v>0.02</c:v>
                </c:pt>
                <c:pt idx="8">
                  <c:v>0.04</c:v>
                </c:pt>
                <c:pt idx="9">
                  <c:v>0.02</c:v>
                </c:pt>
                <c:pt idx="10">
                  <c:v>0</c:v>
                </c:pt>
                <c:pt idx="11">
                  <c:v>0</c:v>
                </c:pt>
                <c:pt idx="12">
                  <c:v>0.11</c:v>
                </c:pt>
                <c:pt idx="13">
                  <c:v>0.02</c:v>
                </c:pt>
                <c:pt idx="14">
                  <c:v>0.09</c:v>
                </c:pt>
              </c:numCache>
            </c:numRef>
          </c:val>
          <c:extLst xmlns:c16r2="http://schemas.microsoft.com/office/drawing/2015/06/chart">
            <c:ext xmlns:c16="http://schemas.microsoft.com/office/drawing/2014/chart" uri="{C3380CC4-5D6E-409C-BE32-E72D297353CC}">
              <c16:uniqueId val="{00000000-F0B8-4F79-963A-2C47AB64E85E}"/>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wrap="square" lIns="38100" tIns="19050" rIns="38100" bIns="19050" anchor="ctr">
                <a:spAutoFit/>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Stalni (jasni) zakoni (pravila)</c:v>
                </c:pt>
                <c:pt idx="1">
                  <c:v>Zaposliti još kadra / edukacija kadra</c:v>
                </c:pt>
                <c:pt idx="2">
                  <c:v>Skratiti rokove</c:v>
                </c:pt>
                <c:pt idx="3">
                  <c:v>Uvesti kontrole i kazne za one koji ne izvršavaju svoje poslove</c:v>
                </c:pt>
                <c:pt idx="4">
                  <c:v>Organizacija rada / učinkovitost</c:v>
                </c:pt>
                <c:pt idx="5">
                  <c:v>Učinkovitost (način) dostave</c:v>
                </c:pt>
                <c:pt idx="6">
                  <c:v>Veća zastupljenost izvansudskog rješavanja sporova</c:v>
                </c:pt>
                <c:pt idx="7">
                  <c:v>Povećati plaće / stimulacije</c:v>
                </c:pt>
                <c:pt idx="8">
                  <c:v>Ne mijenjati zakone učestalo</c:v>
                </c:pt>
                <c:pt idx="9">
                  <c:v>Naplaćivanje sudskih pristojbi</c:v>
                </c:pt>
                <c:pt idx="10">
                  <c:v>Brži, ažurniji rad na slučajevima</c:v>
                </c:pt>
                <c:pt idx="11">
                  <c:v>smanjiti korupciju/veze i poznanstva</c:v>
                </c:pt>
                <c:pt idx="12">
                  <c:v>Pojednostavniti (skratiti) postupak</c:v>
                </c:pt>
                <c:pt idx="13">
                  <c:v>Manje politike</c:v>
                </c:pt>
                <c:pt idx="14">
                  <c:v>Sankcije / osigurati disciplinu sudionika</c:v>
                </c:pt>
              </c:strCache>
            </c:strRef>
          </c:cat>
          <c:val>
            <c:numRef>
              <c:f>Sheet1!$C$2:$C$16</c:f>
              <c:numCache>
                <c:formatCode>0%</c:formatCode>
                <c:ptCount val="15"/>
                <c:pt idx="0">
                  <c:v>0.21</c:v>
                </c:pt>
                <c:pt idx="1">
                  <c:v>0.11</c:v>
                </c:pt>
                <c:pt idx="2">
                  <c:v>0.1</c:v>
                </c:pt>
                <c:pt idx="3">
                  <c:v>0.06</c:v>
                </c:pt>
                <c:pt idx="4">
                  <c:v>0.05</c:v>
                </c:pt>
                <c:pt idx="5">
                  <c:v>0.05</c:v>
                </c:pt>
                <c:pt idx="6">
                  <c:v>0.05</c:v>
                </c:pt>
                <c:pt idx="7">
                  <c:v>0.04</c:v>
                </c:pt>
                <c:pt idx="8">
                  <c:v>0.04</c:v>
                </c:pt>
                <c:pt idx="9">
                  <c:v>0.03</c:v>
                </c:pt>
                <c:pt idx="10">
                  <c:v>0.03</c:v>
                </c:pt>
                <c:pt idx="11">
                  <c:v>0.03</c:v>
                </c:pt>
                <c:pt idx="12">
                  <c:v>0.02</c:v>
                </c:pt>
                <c:pt idx="13">
                  <c:v>0.02</c:v>
                </c:pt>
                <c:pt idx="14">
                  <c:v>0.02</c:v>
                </c:pt>
              </c:numCache>
            </c:numRef>
          </c:val>
          <c:extLst xmlns:c16r2="http://schemas.microsoft.com/office/drawing/2015/06/chart">
            <c:ext xmlns:c16="http://schemas.microsoft.com/office/drawing/2014/chart" uri="{C3380CC4-5D6E-409C-BE32-E72D297353CC}">
              <c16:uniqueId val="{00000001-F0B8-4F79-963A-2C47AB64E85E}"/>
            </c:ext>
          </c:extLst>
        </c:ser>
        <c:dLbls>
          <c:showLegendKey val="0"/>
          <c:showVal val="0"/>
          <c:showCatName val="0"/>
          <c:showSerName val="0"/>
          <c:showPercent val="0"/>
          <c:showBubbleSize val="0"/>
        </c:dLbls>
        <c:gapWidth val="42"/>
        <c:axId val="147116416"/>
        <c:axId val="147117952"/>
      </c:barChart>
      <c:catAx>
        <c:axId val="147116416"/>
        <c:scaling>
          <c:orientation val="maxMin"/>
        </c:scaling>
        <c:delete val="0"/>
        <c:axPos val="l"/>
        <c:numFmt formatCode="General" sourceLinked="0"/>
        <c:majorTickMark val="out"/>
        <c:minorTickMark val="none"/>
        <c:tickLblPos val="nextTo"/>
        <c:txPr>
          <a:bodyPr/>
          <a:lstStyle/>
          <a:p>
            <a:pPr>
              <a:defRPr sz="900"/>
            </a:pPr>
            <a:endParaRPr lang="en-US"/>
          </a:p>
        </c:txPr>
        <c:crossAx val="147117952"/>
        <c:crosses val="autoZero"/>
        <c:auto val="1"/>
        <c:lblAlgn val="ctr"/>
        <c:lblOffset val="100"/>
        <c:noMultiLvlLbl val="0"/>
      </c:catAx>
      <c:valAx>
        <c:axId val="147117952"/>
        <c:scaling>
          <c:orientation val="minMax"/>
        </c:scaling>
        <c:delete val="1"/>
        <c:axPos val="b"/>
        <c:numFmt formatCode="0%" sourceLinked="1"/>
        <c:majorTickMark val="out"/>
        <c:minorTickMark val="none"/>
        <c:tickLblPos val="nextTo"/>
        <c:crossAx val="14711641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Učestale izmjene zakona</c:v>
                </c:pt>
                <c:pt idx="1">
                  <c:v>Nedorečenost i nejasnost zakonskih odredbi</c:v>
                </c:pt>
                <c:pt idx="2">
                  <c:v>Utjecaj politike na sudove</c:v>
                </c:pt>
                <c:pt idx="3">
                  <c:v>Utjecaj politike na policiju</c:v>
                </c:pt>
                <c:pt idx="4">
                  <c:v>Sklonost parničenju bez ozbiljne potrebe</c:v>
                </c:pt>
                <c:pt idx="5">
                  <c:v>Korupcija u policiji</c:v>
                </c:pt>
                <c:pt idx="6">
                  <c:v>Procesna pravila u sudskom postupku</c:v>
                </c:pt>
                <c:pt idx="7">
                  <c:v>Nedovoljan broj ljudi</c:v>
                </c:pt>
                <c:pt idx="8">
                  <c:v>Slaba organizacija rada-management</c:v>
                </c:pt>
                <c:pt idx="9">
                  <c:v>Nestručnost i neprofesionalnost sudaca</c:v>
                </c:pt>
                <c:pt idx="10">
                  <c:v>Nestručnost i neprofesionalnost policije</c:v>
                </c:pt>
              </c:strCache>
            </c:strRef>
          </c:cat>
          <c:val>
            <c:numRef>
              <c:f>Sheet1!$B$2:$B$12</c:f>
              <c:numCache>
                <c:formatCode>0%</c:formatCode>
                <c:ptCount val="11"/>
                <c:pt idx="0">
                  <c:v>0.79</c:v>
                </c:pt>
                <c:pt idx="1">
                  <c:v>0.76</c:v>
                </c:pt>
                <c:pt idx="2">
                  <c:v>0.62</c:v>
                </c:pt>
                <c:pt idx="3">
                  <c:v>0.65</c:v>
                </c:pt>
                <c:pt idx="4">
                  <c:v>0.72</c:v>
                </c:pt>
                <c:pt idx="5">
                  <c:v>0.62</c:v>
                </c:pt>
                <c:pt idx="6">
                  <c:v>0.66</c:v>
                </c:pt>
                <c:pt idx="7">
                  <c:v>0.73</c:v>
                </c:pt>
                <c:pt idx="8">
                  <c:v>0.64</c:v>
                </c:pt>
                <c:pt idx="9">
                  <c:v>0.62</c:v>
                </c:pt>
                <c:pt idx="10">
                  <c:v>0.62</c:v>
                </c:pt>
              </c:numCache>
            </c:numRef>
          </c:val>
          <c:extLst xmlns:c16r2="http://schemas.microsoft.com/office/drawing/2015/06/chart">
            <c:ext xmlns:c16="http://schemas.microsoft.com/office/drawing/2014/chart" uri="{C3380CC4-5D6E-409C-BE32-E72D297353CC}">
              <c16:uniqueId val="{00000000-E84F-4600-9416-5610BA6DD34E}"/>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Učestale izmjene zakona</c:v>
                </c:pt>
                <c:pt idx="1">
                  <c:v>Nedorečenost i nejasnost zakonskih odredbi</c:v>
                </c:pt>
                <c:pt idx="2">
                  <c:v>Utjecaj politike na sudove</c:v>
                </c:pt>
                <c:pt idx="3">
                  <c:v>Utjecaj politike na policiju</c:v>
                </c:pt>
                <c:pt idx="4">
                  <c:v>Sklonost parničenju bez ozbiljne potrebe</c:v>
                </c:pt>
                <c:pt idx="5">
                  <c:v>Korupcija u policiji</c:v>
                </c:pt>
                <c:pt idx="6">
                  <c:v>Procesna pravila u sudskom postupku</c:v>
                </c:pt>
                <c:pt idx="7">
                  <c:v>Nedovoljan broj ljudi</c:v>
                </c:pt>
                <c:pt idx="8">
                  <c:v>Slaba organizacija rada-management</c:v>
                </c:pt>
                <c:pt idx="9">
                  <c:v>Nestručnost i neprofesionalnost sudaca</c:v>
                </c:pt>
                <c:pt idx="10">
                  <c:v>Nestručnost i neprofesionalnost policije</c:v>
                </c:pt>
              </c:strCache>
            </c:strRef>
          </c:cat>
          <c:val>
            <c:numRef>
              <c:f>Sheet1!$C$2:$C$12</c:f>
              <c:numCache>
                <c:formatCode>0%</c:formatCode>
                <c:ptCount val="11"/>
                <c:pt idx="0">
                  <c:v>0.82</c:v>
                </c:pt>
                <c:pt idx="1">
                  <c:v>0.8</c:v>
                </c:pt>
                <c:pt idx="2">
                  <c:v>0.73</c:v>
                </c:pt>
                <c:pt idx="3">
                  <c:v>0.73</c:v>
                </c:pt>
                <c:pt idx="4">
                  <c:v>0.72</c:v>
                </c:pt>
                <c:pt idx="5">
                  <c:v>0.71</c:v>
                </c:pt>
                <c:pt idx="6">
                  <c:v>0.71</c:v>
                </c:pt>
                <c:pt idx="7">
                  <c:v>0.69</c:v>
                </c:pt>
                <c:pt idx="8">
                  <c:v>0.69</c:v>
                </c:pt>
                <c:pt idx="9">
                  <c:v>0.68</c:v>
                </c:pt>
                <c:pt idx="10">
                  <c:v>0.68</c:v>
                </c:pt>
              </c:numCache>
            </c:numRef>
          </c:val>
          <c:extLst xmlns:c16r2="http://schemas.microsoft.com/office/drawing/2015/06/chart">
            <c:ext xmlns:c16="http://schemas.microsoft.com/office/drawing/2014/chart" uri="{C3380CC4-5D6E-409C-BE32-E72D297353CC}">
              <c16:uniqueId val="{00000001-E84F-4600-9416-5610BA6DD34E}"/>
            </c:ext>
          </c:extLst>
        </c:ser>
        <c:dLbls>
          <c:showLegendKey val="0"/>
          <c:showVal val="0"/>
          <c:showCatName val="0"/>
          <c:showSerName val="0"/>
          <c:showPercent val="0"/>
          <c:showBubbleSize val="0"/>
        </c:dLbls>
        <c:gapWidth val="42"/>
        <c:axId val="147565568"/>
        <c:axId val="147579648"/>
      </c:barChart>
      <c:catAx>
        <c:axId val="147565568"/>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147579648"/>
        <c:crosses val="autoZero"/>
        <c:auto val="1"/>
        <c:lblAlgn val="ctr"/>
        <c:lblOffset val="100"/>
        <c:noMultiLvlLbl val="0"/>
      </c:catAx>
      <c:valAx>
        <c:axId val="147579648"/>
        <c:scaling>
          <c:orientation val="minMax"/>
          <c:max val="1"/>
          <c:min val="0"/>
        </c:scaling>
        <c:delete val="1"/>
        <c:axPos val="b"/>
        <c:numFmt formatCode="0%" sourceLinked="1"/>
        <c:majorTickMark val="out"/>
        <c:minorTickMark val="none"/>
        <c:tickLblPos val="nextTo"/>
        <c:crossAx val="147565568"/>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535276688791423"/>
          <c:y val="1.8816693648916951E-3"/>
          <c:w val="0.4024871585866035"/>
          <c:h val="0.99811833063510835"/>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Neadekvatni prostori</c:v>
                </c:pt>
                <c:pt idx="1">
                  <c:v>Utjecaj politike na državno odvjetništvo</c:v>
                </c:pt>
                <c:pt idx="2">
                  <c:v>Korupcija među sucima</c:v>
                </c:pt>
                <c:pt idx="3">
                  <c:v>Nepoštivanje trodiobe vlasti od strane zakonodavne i izvršne vlasti</c:v>
                </c:pt>
                <c:pt idx="4">
                  <c:v>Nerealna očekivanja stranaka</c:v>
                </c:pt>
                <c:pt idx="5">
                  <c:v>Nestručnost službenika</c:v>
                </c:pt>
                <c:pt idx="6">
                  <c:v>Način izvještavanja medija o radu pravosuđa</c:v>
                </c:pt>
                <c:pt idx="7">
                  <c:v>Nestručnost i neprofesionalnost državnog odvjetništva</c:v>
                </c:pt>
                <c:pt idx="8">
                  <c:v>Neprofesionalno i neetično ponašanje odvjetnika i javnih bilježnika</c:v>
                </c:pt>
                <c:pt idx="9">
                  <c:v>Korupcija u državnom odvjetništvu</c:v>
                </c:pt>
              </c:strCache>
            </c:strRef>
          </c:cat>
          <c:val>
            <c:numRef>
              <c:f>Sheet1!$B$2:$B$11</c:f>
              <c:numCache>
                <c:formatCode>0%</c:formatCode>
                <c:ptCount val="10"/>
                <c:pt idx="0">
                  <c:v>0.57999999999999996</c:v>
                </c:pt>
                <c:pt idx="1">
                  <c:v>0.63</c:v>
                </c:pt>
                <c:pt idx="2">
                  <c:v>0.56000000000000005</c:v>
                </c:pt>
                <c:pt idx="3">
                  <c:v>0.59</c:v>
                </c:pt>
                <c:pt idx="4">
                  <c:v>0.64</c:v>
                </c:pt>
                <c:pt idx="5">
                  <c:v>0.56999999999999995</c:v>
                </c:pt>
                <c:pt idx="6">
                  <c:v>0.65</c:v>
                </c:pt>
                <c:pt idx="7">
                  <c:v>0.54</c:v>
                </c:pt>
                <c:pt idx="8">
                  <c:v>0.59</c:v>
                </c:pt>
                <c:pt idx="9">
                  <c:v>0.5</c:v>
                </c:pt>
              </c:numCache>
            </c:numRef>
          </c:val>
          <c:extLst xmlns:c16r2="http://schemas.microsoft.com/office/drawing/2015/06/chart">
            <c:ext xmlns:c16="http://schemas.microsoft.com/office/drawing/2014/chart" uri="{C3380CC4-5D6E-409C-BE32-E72D297353CC}">
              <c16:uniqueId val="{00000000-EA7A-447B-B380-31EBB2AFACE7}"/>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Neadekvatni prostori</c:v>
                </c:pt>
                <c:pt idx="1">
                  <c:v>Utjecaj politike na državno odvjetništvo</c:v>
                </c:pt>
                <c:pt idx="2">
                  <c:v>Korupcija među sucima</c:v>
                </c:pt>
                <c:pt idx="3">
                  <c:v>Nepoštivanje trodiobe vlasti od strane zakonodavne i izvršne vlasti</c:v>
                </c:pt>
                <c:pt idx="4">
                  <c:v>Nerealna očekivanja stranaka</c:v>
                </c:pt>
                <c:pt idx="5">
                  <c:v>Nestručnost službenika</c:v>
                </c:pt>
                <c:pt idx="6">
                  <c:v>Način izvještavanja medija o radu pravosuđa</c:v>
                </c:pt>
                <c:pt idx="7">
                  <c:v>Nestručnost i neprofesionalnost državnog odvjetništva</c:v>
                </c:pt>
                <c:pt idx="8">
                  <c:v>Neprofesionalno i neetično ponašanje odvjetnika i javnih bilježnika</c:v>
                </c:pt>
                <c:pt idx="9">
                  <c:v>Korupcija u državnom odvjetništvu</c:v>
                </c:pt>
              </c:strCache>
            </c:strRef>
          </c:cat>
          <c:val>
            <c:numRef>
              <c:f>Sheet1!$C$2:$C$11</c:f>
              <c:numCache>
                <c:formatCode>0%</c:formatCode>
                <c:ptCount val="10"/>
                <c:pt idx="0">
                  <c:v>0.66</c:v>
                </c:pt>
                <c:pt idx="1">
                  <c:v>0.65</c:v>
                </c:pt>
                <c:pt idx="2">
                  <c:v>0.64</c:v>
                </c:pt>
                <c:pt idx="3">
                  <c:v>0.63</c:v>
                </c:pt>
                <c:pt idx="4">
                  <c:v>0.61</c:v>
                </c:pt>
                <c:pt idx="5">
                  <c:v>0.61</c:v>
                </c:pt>
                <c:pt idx="6">
                  <c:v>0.61</c:v>
                </c:pt>
                <c:pt idx="7">
                  <c:v>0.56000000000000005</c:v>
                </c:pt>
                <c:pt idx="8">
                  <c:v>0.56000000000000005</c:v>
                </c:pt>
                <c:pt idx="9">
                  <c:v>0.52</c:v>
                </c:pt>
              </c:numCache>
            </c:numRef>
          </c:val>
          <c:extLst xmlns:c16r2="http://schemas.microsoft.com/office/drawing/2015/06/chart">
            <c:ext xmlns:c16="http://schemas.microsoft.com/office/drawing/2014/chart" uri="{C3380CC4-5D6E-409C-BE32-E72D297353CC}">
              <c16:uniqueId val="{00000001-EA7A-447B-B380-31EBB2AFACE7}"/>
            </c:ext>
          </c:extLst>
        </c:ser>
        <c:dLbls>
          <c:showLegendKey val="0"/>
          <c:showVal val="0"/>
          <c:showCatName val="0"/>
          <c:showSerName val="0"/>
          <c:showPercent val="0"/>
          <c:showBubbleSize val="0"/>
        </c:dLbls>
        <c:gapWidth val="42"/>
        <c:axId val="147392768"/>
        <c:axId val="147406848"/>
      </c:barChart>
      <c:catAx>
        <c:axId val="147392768"/>
        <c:scaling>
          <c:orientation val="maxMin"/>
        </c:scaling>
        <c:delete val="0"/>
        <c:axPos val="l"/>
        <c:numFmt formatCode="General" sourceLinked="0"/>
        <c:majorTickMark val="out"/>
        <c:minorTickMark val="none"/>
        <c:tickLblPos val="nextTo"/>
        <c:txPr>
          <a:bodyPr/>
          <a:lstStyle/>
          <a:p>
            <a:pPr>
              <a:defRPr sz="900">
                <a:solidFill>
                  <a:schemeClr val="tx1"/>
                </a:solidFill>
              </a:defRPr>
            </a:pPr>
            <a:endParaRPr lang="en-US"/>
          </a:p>
        </c:txPr>
        <c:crossAx val="147406848"/>
        <c:crosses val="autoZero"/>
        <c:auto val="1"/>
        <c:lblAlgn val="ctr"/>
        <c:lblOffset val="100"/>
        <c:noMultiLvlLbl val="0"/>
      </c:catAx>
      <c:valAx>
        <c:axId val="147406848"/>
        <c:scaling>
          <c:orientation val="minMax"/>
          <c:max val="1"/>
          <c:min val="0"/>
        </c:scaling>
        <c:delete val="1"/>
        <c:axPos val="b"/>
        <c:numFmt formatCode="0%" sourceLinked="1"/>
        <c:majorTickMark val="out"/>
        <c:minorTickMark val="none"/>
        <c:tickLblPos val="nextTo"/>
        <c:crossAx val="147392768"/>
        <c:crosses val="max"/>
        <c:crossBetween val="between"/>
        <c:majorUnit val="1"/>
      </c:valAx>
    </c:plotArea>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38930687989095025"/>
          <c:h val="0.94275881981695797"/>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Državno odvjetništvo</c:v>
                </c:pt>
                <c:pt idx="1">
                  <c:v>Ministarstva</c:v>
                </c:pt>
                <c:pt idx="2">
                  <c:v>Općinski sudovi</c:v>
                </c:pt>
                <c:pt idx="3">
                  <c:v>Županijski sudovi</c:v>
                </c:pt>
                <c:pt idx="4">
                  <c:v>Trgovački sudovi</c:v>
                </c:pt>
                <c:pt idx="5">
                  <c:v>Prometna policija</c:v>
                </c:pt>
                <c:pt idx="6">
                  <c:v>Vrhovni sud Republike Hrvatske</c:v>
                </c:pt>
                <c:pt idx="7">
                  <c:v>Zdravstvo</c:v>
                </c:pt>
                <c:pt idx="8">
                  <c:v>Visoko obrazovanje</c:v>
                </c:pt>
                <c:pt idx="9">
                  <c:v>Kriminalistička policija</c:v>
                </c:pt>
                <c:pt idx="10">
                  <c:v>Gruntovnica</c:v>
                </c:pt>
              </c:strCache>
            </c:strRef>
          </c:cat>
          <c:val>
            <c:numRef>
              <c:f>Sheet1!$B$2:$B$12</c:f>
              <c:numCache>
                <c:formatCode>###0%</c:formatCode>
                <c:ptCount val="11"/>
                <c:pt idx="0">
                  <c:v>0.4</c:v>
                </c:pt>
                <c:pt idx="1">
                  <c:v>0.42</c:v>
                </c:pt>
                <c:pt idx="2">
                  <c:v>0.4</c:v>
                </c:pt>
                <c:pt idx="3">
                  <c:v>0.39</c:v>
                </c:pt>
                <c:pt idx="4">
                  <c:v>0.38</c:v>
                </c:pt>
                <c:pt idx="5">
                  <c:v>0.41</c:v>
                </c:pt>
                <c:pt idx="6">
                  <c:v>0.36</c:v>
                </c:pt>
                <c:pt idx="7">
                  <c:v>0.41</c:v>
                </c:pt>
                <c:pt idx="8">
                  <c:v>0.41</c:v>
                </c:pt>
                <c:pt idx="9">
                  <c:v>0.28999999999999998</c:v>
                </c:pt>
                <c:pt idx="10">
                  <c:v>0.37</c:v>
                </c:pt>
              </c:numCache>
            </c:numRef>
          </c:val>
          <c:extLst xmlns:c16r2="http://schemas.microsoft.com/office/drawing/2015/06/chart">
            <c:ext xmlns:c16="http://schemas.microsoft.com/office/drawing/2014/chart" uri="{C3380CC4-5D6E-409C-BE32-E72D297353CC}">
              <c16:uniqueId val="{00000000-E9F6-4B36-B481-0537CCD54AAA}"/>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Sheet1!$A$2:$A$12</c:f>
              <c:strCache>
                <c:ptCount val="11"/>
                <c:pt idx="0">
                  <c:v>Državno odvjetništvo</c:v>
                </c:pt>
                <c:pt idx="1">
                  <c:v>Ministarstva</c:v>
                </c:pt>
                <c:pt idx="2">
                  <c:v>Općinski sudovi</c:v>
                </c:pt>
                <c:pt idx="3">
                  <c:v>Županijski sudovi</c:v>
                </c:pt>
                <c:pt idx="4">
                  <c:v>Trgovački sudovi</c:v>
                </c:pt>
                <c:pt idx="5">
                  <c:v>Prometna policija</c:v>
                </c:pt>
                <c:pt idx="6">
                  <c:v>Vrhovni sud Republike Hrvatske</c:v>
                </c:pt>
                <c:pt idx="7">
                  <c:v>Zdravstvo</c:v>
                </c:pt>
                <c:pt idx="8">
                  <c:v>Visoko obrazovanje</c:v>
                </c:pt>
                <c:pt idx="9">
                  <c:v>Kriminalistička policija</c:v>
                </c:pt>
                <c:pt idx="10">
                  <c:v>Gruntovnica</c:v>
                </c:pt>
              </c:strCache>
            </c:strRef>
          </c:cat>
          <c:val>
            <c:numRef>
              <c:f>Sheet1!$C$2:$C$12</c:f>
              <c:numCache>
                <c:formatCode>###0%</c:formatCode>
                <c:ptCount val="11"/>
                <c:pt idx="0">
                  <c:v>0.43</c:v>
                </c:pt>
                <c:pt idx="1">
                  <c:v>0.42</c:v>
                </c:pt>
                <c:pt idx="2">
                  <c:v>0.42</c:v>
                </c:pt>
                <c:pt idx="3">
                  <c:v>0.41</c:v>
                </c:pt>
                <c:pt idx="4">
                  <c:v>0.41</c:v>
                </c:pt>
                <c:pt idx="5">
                  <c:v>0.39</c:v>
                </c:pt>
                <c:pt idx="6">
                  <c:v>0.39</c:v>
                </c:pt>
                <c:pt idx="7">
                  <c:v>0.38</c:v>
                </c:pt>
                <c:pt idx="8">
                  <c:v>0.34</c:v>
                </c:pt>
                <c:pt idx="9">
                  <c:v>0.32</c:v>
                </c:pt>
                <c:pt idx="10">
                  <c:v>0.3</c:v>
                </c:pt>
              </c:numCache>
            </c:numRef>
          </c:val>
          <c:extLst xmlns:c16r2="http://schemas.microsoft.com/office/drawing/2015/06/chart">
            <c:ext xmlns:c16="http://schemas.microsoft.com/office/drawing/2014/chart" uri="{C3380CC4-5D6E-409C-BE32-E72D297353CC}">
              <c16:uniqueId val="{00000001-E9F6-4B36-B481-0537CCD54AAA}"/>
            </c:ext>
          </c:extLst>
        </c:ser>
        <c:dLbls>
          <c:showLegendKey val="0"/>
          <c:showVal val="0"/>
          <c:showCatName val="0"/>
          <c:showSerName val="0"/>
          <c:showPercent val="0"/>
          <c:showBubbleSize val="0"/>
        </c:dLbls>
        <c:gapWidth val="42"/>
        <c:axId val="147480576"/>
        <c:axId val="147482112"/>
      </c:barChart>
      <c:catAx>
        <c:axId val="147480576"/>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47482112"/>
        <c:crosses val="autoZero"/>
        <c:auto val="1"/>
        <c:lblAlgn val="ctr"/>
        <c:lblOffset val="100"/>
        <c:noMultiLvlLbl val="0"/>
      </c:catAx>
      <c:valAx>
        <c:axId val="147482112"/>
        <c:scaling>
          <c:orientation val="minMax"/>
        </c:scaling>
        <c:delete val="1"/>
        <c:axPos val="b"/>
        <c:numFmt formatCode="###0%" sourceLinked="1"/>
        <c:majorTickMark val="out"/>
        <c:minorTickMark val="none"/>
        <c:tickLblPos val="nextTo"/>
        <c:crossAx val="147480576"/>
        <c:crosses val="max"/>
        <c:crossBetween val="between"/>
      </c:valAx>
    </c:plotArea>
    <c:legend>
      <c:legendPos val="r"/>
      <c:layout>
        <c:manualLayout>
          <c:xMode val="edge"/>
          <c:yMode val="edge"/>
          <c:x val="0.78813497656108866"/>
          <c:y val="0.4559162784688377"/>
          <c:w val="0.11911639401215973"/>
          <c:h val="0.22651727330801971"/>
        </c:manualLayout>
      </c:layout>
      <c:overlay val="1"/>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66834316915588"/>
          <c:y val="4.6733629547645129E-2"/>
          <c:w val="0.29791273966625981"/>
          <c:h val="0.93779717140932572"/>
        </c:manualLayout>
      </c:layout>
      <c:barChart>
        <c:barDir val="bar"/>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Dugotrajnost postupka</c:v>
                </c:pt>
                <c:pt idx="1">
                  <c:v>Mogućnost političkog utjecaja na dužnosnike</c:v>
                </c:pt>
                <c:pt idx="2">
                  <c:v>Mogućnost pristranosti i neobjektivnosti dužnosnika</c:v>
                </c:pt>
                <c:pt idx="3">
                  <c:v>Netransparentnost pravosudnih tijela</c:v>
                </c:pt>
                <c:pt idx="4">
                  <c:v>Neetično ponašanje dužnosnika izvan sudnica</c:v>
                </c:pt>
                <c:pt idx="5">
                  <c:v>Nedostupnost imovinskih kartica dužnosnika</c:v>
                </c:pt>
                <c:pt idx="6">
                  <c:v>Način izvještavanja medija o radu</c:v>
                </c:pt>
                <c:pt idx="7">
                  <c:v>Nešto drugo</c:v>
                </c:pt>
              </c:strCache>
            </c:strRef>
          </c:cat>
          <c:val>
            <c:numRef>
              <c:f>Sheet1!$B$2:$B$9</c:f>
              <c:numCache>
                <c:formatCode>###0%</c:formatCode>
                <c:ptCount val="8"/>
                <c:pt idx="0">
                  <c:v>0.61099999999999999</c:v>
                </c:pt>
                <c:pt idx="1">
                  <c:v>0.56299999999999994</c:v>
                </c:pt>
                <c:pt idx="2">
                  <c:v>0.45400000000000001</c:v>
                </c:pt>
                <c:pt idx="3">
                  <c:v>0.35599999999999998</c:v>
                </c:pt>
                <c:pt idx="4">
                  <c:v>0.33500000000000002</c:v>
                </c:pt>
                <c:pt idx="5">
                  <c:v>0.33200000000000002</c:v>
                </c:pt>
                <c:pt idx="6">
                  <c:v>0.33100000000000002</c:v>
                </c:pt>
                <c:pt idx="7">
                  <c:v>5.8000000000000003E-2</c:v>
                </c:pt>
              </c:numCache>
            </c:numRef>
          </c:val>
          <c:extLst xmlns:c16r2="http://schemas.microsoft.com/office/drawing/2015/06/chart">
            <c:ext xmlns:c16="http://schemas.microsoft.com/office/drawing/2014/chart" uri="{C3380CC4-5D6E-409C-BE32-E72D297353CC}">
              <c16:uniqueId val="{00000000-3A19-456D-84F2-96FC440A81DA}"/>
            </c:ext>
          </c:extLst>
        </c:ser>
        <c:dLbls>
          <c:showLegendKey val="0"/>
          <c:showVal val="0"/>
          <c:showCatName val="0"/>
          <c:showSerName val="0"/>
          <c:showPercent val="0"/>
          <c:showBubbleSize val="0"/>
        </c:dLbls>
        <c:gapWidth val="42"/>
        <c:axId val="147908096"/>
        <c:axId val="147909632"/>
      </c:barChart>
      <c:catAx>
        <c:axId val="147908096"/>
        <c:scaling>
          <c:orientation val="maxMin"/>
        </c:scaling>
        <c:delete val="0"/>
        <c:axPos val="l"/>
        <c:numFmt formatCode="General" sourceLinked="0"/>
        <c:majorTickMark val="out"/>
        <c:minorTickMark val="none"/>
        <c:tickLblPos val="nextTo"/>
        <c:txPr>
          <a:bodyPr/>
          <a:lstStyle/>
          <a:p>
            <a:pPr>
              <a:defRPr sz="1000">
                <a:solidFill>
                  <a:schemeClr val="tx1"/>
                </a:solidFill>
              </a:defRPr>
            </a:pPr>
            <a:endParaRPr lang="en-US"/>
          </a:p>
        </c:txPr>
        <c:crossAx val="147909632"/>
        <c:crosses val="autoZero"/>
        <c:auto val="1"/>
        <c:lblAlgn val="ctr"/>
        <c:lblOffset val="100"/>
        <c:noMultiLvlLbl val="0"/>
      </c:catAx>
      <c:valAx>
        <c:axId val="147909632"/>
        <c:scaling>
          <c:orientation val="minMax"/>
        </c:scaling>
        <c:delete val="1"/>
        <c:axPos val="b"/>
        <c:numFmt formatCode="###0%" sourceLinked="1"/>
        <c:majorTickMark val="out"/>
        <c:minorTickMark val="none"/>
        <c:tickLblPos val="nextTo"/>
        <c:crossAx val="147908096"/>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BF01-445E-8166-E0D7F5F3C2B1}"/>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BF01-445E-8166-E0D7F5F3C2B1}"/>
              </c:ext>
            </c:extLst>
          </c:dPt>
          <c:dLbls>
            <c:delete val="1"/>
          </c:dLbls>
          <c:cat>
            <c:numRef>
              <c:f>Sheet1!$A$2:$A$3</c:f>
              <c:numCache>
                <c:formatCode>General</c:formatCode>
                <c:ptCount val="2"/>
              </c:numCache>
            </c:numRef>
          </c:cat>
          <c:val>
            <c:numRef>
              <c:f>Sheet1!$B$2:$B$3</c:f>
              <c:numCache>
                <c:formatCode>General</c:formatCode>
                <c:ptCount val="2"/>
                <c:pt idx="0">
                  <c:v>48</c:v>
                </c:pt>
                <c:pt idx="1">
                  <c:v>52</c:v>
                </c:pt>
              </c:numCache>
            </c:numRef>
          </c:val>
          <c:extLst xmlns:c16r2="http://schemas.microsoft.com/office/drawing/2015/06/chart">
            <c:ext xmlns:c16="http://schemas.microsoft.com/office/drawing/2014/chart" uri="{C3380CC4-5D6E-409C-BE32-E72D297353CC}">
              <c16:uniqueId val="{00000004-BF01-445E-8166-E0D7F5F3C2B1}"/>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2D76-4FE7-9A08-DC5D8F227A69}"/>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2D76-4FE7-9A08-DC5D8F227A69}"/>
              </c:ext>
            </c:extLst>
          </c:dPt>
          <c:dLbls>
            <c:delete val="1"/>
          </c:dLbls>
          <c:cat>
            <c:numRef>
              <c:f>Sheet1!$A$2:$A$3</c:f>
              <c:numCache>
                <c:formatCode>General</c:formatCode>
                <c:ptCount val="2"/>
              </c:numCache>
            </c:numRef>
          </c:cat>
          <c:val>
            <c:numRef>
              <c:f>Sheet1!$B$2:$B$3</c:f>
              <c:numCache>
                <c:formatCode>General</c:formatCode>
                <c:ptCount val="2"/>
                <c:pt idx="0">
                  <c:v>51</c:v>
                </c:pt>
                <c:pt idx="1">
                  <c:v>49</c:v>
                </c:pt>
              </c:numCache>
            </c:numRef>
          </c:val>
          <c:extLst xmlns:c16r2="http://schemas.microsoft.com/office/drawing/2015/06/chart">
            <c:ext xmlns:c16="http://schemas.microsoft.com/office/drawing/2014/chart" uri="{C3380CC4-5D6E-409C-BE32-E72D297353CC}">
              <c16:uniqueId val="{00000004-2D76-4FE7-9A08-DC5D8F227A69}"/>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F8C7-45D7-8D63-478D940AE0A3}"/>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F8C7-45D7-8D63-478D940AE0A3}"/>
              </c:ext>
            </c:extLst>
          </c:dPt>
          <c:dLbls>
            <c:delete val="1"/>
          </c:dLbls>
          <c:cat>
            <c:numRef>
              <c:f>Sheet1!$A$2:$A$3</c:f>
              <c:numCache>
                <c:formatCode>General</c:formatCode>
                <c:ptCount val="2"/>
              </c:numCache>
            </c:numRef>
          </c:cat>
          <c:val>
            <c:numRef>
              <c:f>Sheet1!$B$2:$B$3</c:f>
              <c:numCache>
                <c:formatCode>General</c:formatCode>
                <c:ptCount val="2"/>
                <c:pt idx="0">
                  <c:v>51</c:v>
                </c:pt>
                <c:pt idx="1">
                  <c:v>49</c:v>
                </c:pt>
              </c:numCache>
            </c:numRef>
          </c:val>
          <c:extLst xmlns:c16r2="http://schemas.microsoft.com/office/drawing/2015/06/chart">
            <c:ext xmlns:c16="http://schemas.microsoft.com/office/drawing/2014/chart" uri="{C3380CC4-5D6E-409C-BE32-E72D297353CC}">
              <c16:uniqueId val="{00000004-F8C7-45D7-8D63-478D940AE0A3}"/>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0225835390280524"/>
          <c:y val="6.5987768818305217E-2"/>
          <c:w val="0.5024629505252951"/>
          <c:h val="0.881791057223553"/>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Hrvatska vojska</c:v>
                </c:pt>
                <c:pt idx="1">
                  <c:v>Matični uredi</c:v>
                </c:pt>
                <c:pt idx="2">
                  <c:v>Policija</c:v>
                </c:pt>
                <c:pt idx="3">
                  <c:v>Carina</c:v>
                </c:pt>
                <c:pt idx="4">
                  <c:v>Javni bilježnici</c:v>
                </c:pt>
                <c:pt idx="5">
                  <c:v>Odvjetnici</c:v>
                </c:pt>
                <c:pt idx="6">
                  <c:v>Služba za izdavanje građevinskih dozvola</c:v>
                </c:pt>
                <c:pt idx="7">
                  <c:v>Porezna uprava</c:v>
                </c:pt>
                <c:pt idx="8">
                  <c:v>Nevladine organizacije</c:v>
                </c:pt>
                <c:pt idx="9">
                  <c:v>Sudovi</c:v>
                </c:pt>
                <c:pt idx="10">
                  <c:v>Državno odvjetništvo</c:v>
                </c:pt>
                <c:pt idx="11">
                  <c:v>Vlada</c:v>
                </c:pt>
              </c:strCache>
            </c:strRef>
          </c:cat>
          <c:val>
            <c:numRef>
              <c:f>Sheet1!$B$2:$B$13</c:f>
              <c:numCache>
                <c:formatCode>0%</c:formatCode>
                <c:ptCount val="12"/>
                <c:pt idx="0">
                  <c:v>0.78</c:v>
                </c:pt>
                <c:pt idx="1">
                  <c:v>0.84</c:v>
                </c:pt>
                <c:pt idx="2">
                  <c:v>0.6</c:v>
                </c:pt>
                <c:pt idx="3">
                  <c:v>0.63</c:v>
                </c:pt>
                <c:pt idx="4">
                  <c:v>0.76</c:v>
                </c:pt>
                <c:pt idx="5">
                  <c:v>0.54</c:v>
                </c:pt>
                <c:pt idx="6">
                  <c:v>0.41</c:v>
                </c:pt>
                <c:pt idx="7">
                  <c:v>0.56999999999999995</c:v>
                </c:pt>
                <c:pt idx="8">
                  <c:v>0.59</c:v>
                </c:pt>
                <c:pt idx="9">
                  <c:v>0.54</c:v>
                </c:pt>
                <c:pt idx="10">
                  <c:v>0.55000000000000004</c:v>
                </c:pt>
                <c:pt idx="11">
                  <c:v>0.26</c:v>
                </c:pt>
              </c:numCache>
            </c:numRef>
          </c:val>
          <c:extLst xmlns:c16r2="http://schemas.microsoft.com/office/drawing/2015/06/chart">
            <c:ext xmlns:c16="http://schemas.microsoft.com/office/drawing/2014/chart" uri="{C3380CC4-5D6E-409C-BE32-E72D297353CC}">
              <c16:uniqueId val="{00000000-FE58-40C1-8521-0B124EA39E39}"/>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Sheet1!$A$2:$A$13</c:f>
              <c:strCache>
                <c:ptCount val="12"/>
                <c:pt idx="0">
                  <c:v>Hrvatska vojska</c:v>
                </c:pt>
                <c:pt idx="1">
                  <c:v>Matični uredi</c:v>
                </c:pt>
                <c:pt idx="2">
                  <c:v>Policija</c:v>
                </c:pt>
                <c:pt idx="3">
                  <c:v>Carina</c:v>
                </c:pt>
                <c:pt idx="4">
                  <c:v>Javni bilježnici</c:v>
                </c:pt>
                <c:pt idx="5">
                  <c:v>Odvjetnici</c:v>
                </c:pt>
                <c:pt idx="6">
                  <c:v>Služba za izdavanje građevinskih dozvola</c:v>
                </c:pt>
                <c:pt idx="7">
                  <c:v>Porezna uprava</c:v>
                </c:pt>
                <c:pt idx="8">
                  <c:v>Nevladine organizacije</c:v>
                </c:pt>
                <c:pt idx="9">
                  <c:v>Sudovi</c:v>
                </c:pt>
                <c:pt idx="10">
                  <c:v>Državno odvjetništvo</c:v>
                </c:pt>
                <c:pt idx="11">
                  <c:v>Vlada</c:v>
                </c:pt>
              </c:strCache>
            </c:strRef>
          </c:cat>
          <c:val>
            <c:numRef>
              <c:f>Sheet1!$C$2:$C$13</c:f>
              <c:numCache>
                <c:formatCode>0%</c:formatCode>
                <c:ptCount val="12"/>
                <c:pt idx="0">
                  <c:v>0.82</c:v>
                </c:pt>
                <c:pt idx="1">
                  <c:v>0.75</c:v>
                </c:pt>
                <c:pt idx="2">
                  <c:v>0.57999999999999996</c:v>
                </c:pt>
                <c:pt idx="3">
                  <c:v>0.57999999999999996</c:v>
                </c:pt>
                <c:pt idx="4">
                  <c:v>0.51</c:v>
                </c:pt>
                <c:pt idx="5">
                  <c:v>0.5</c:v>
                </c:pt>
                <c:pt idx="6">
                  <c:v>0.48</c:v>
                </c:pt>
                <c:pt idx="7">
                  <c:v>0.47</c:v>
                </c:pt>
                <c:pt idx="8">
                  <c:v>0.43</c:v>
                </c:pt>
                <c:pt idx="9">
                  <c:v>0.42</c:v>
                </c:pt>
                <c:pt idx="10">
                  <c:v>0.4</c:v>
                </c:pt>
                <c:pt idx="11">
                  <c:v>0.28999999999999998</c:v>
                </c:pt>
              </c:numCache>
            </c:numRef>
          </c:val>
          <c:extLst xmlns:c16r2="http://schemas.microsoft.com/office/drawing/2015/06/chart">
            <c:ext xmlns:c16="http://schemas.microsoft.com/office/drawing/2014/chart" uri="{C3380CC4-5D6E-409C-BE32-E72D297353CC}">
              <c16:uniqueId val="{00000001-FE58-40C1-8521-0B124EA39E39}"/>
            </c:ext>
          </c:extLst>
        </c:ser>
        <c:dLbls>
          <c:showLegendKey val="0"/>
          <c:showVal val="0"/>
          <c:showCatName val="0"/>
          <c:showSerName val="0"/>
          <c:showPercent val="0"/>
          <c:showBubbleSize val="0"/>
        </c:dLbls>
        <c:gapWidth val="42"/>
        <c:axId val="143056896"/>
        <c:axId val="143058432"/>
      </c:barChart>
      <c:catAx>
        <c:axId val="143056896"/>
        <c:scaling>
          <c:orientation val="maxMin"/>
        </c:scaling>
        <c:delete val="0"/>
        <c:axPos val="l"/>
        <c:numFmt formatCode="General" sourceLinked="0"/>
        <c:majorTickMark val="out"/>
        <c:minorTickMark val="none"/>
        <c:tickLblPos val="nextTo"/>
        <c:txPr>
          <a:bodyPr/>
          <a:lstStyle/>
          <a:p>
            <a:pPr>
              <a:defRPr sz="1000"/>
            </a:pPr>
            <a:endParaRPr lang="en-US"/>
          </a:p>
        </c:txPr>
        <c:crossAx val="143058432"/>
        <c:crosses val="autoZero"/>
        <c:auto val="1"/>
        <c:lblAlgn val="ctr"/>
        <c:lblOffset val="100"/>
        <c:noMultiLvlLbl val="0"/>
      </c:catAx>
      <c:valAx>
        <c:axId val="143058432"/>
        <c:scaling>
          <c:orientation val="minMax"/>
        </c:scaling>
        <c:delete val="1"/>
        <c:axPos val="b"/>
        <c:numFmt formatCode="0%" sourceLinked="1"/>
        <c:majorTickMark val="out"/>
        <c:minorTickMark val="none"/>
        <c:tickLblPos val="nextTo"/>
        <c:crossAx val="14305689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B1E4-4D6B-BB87-FD9F9AB4EC87}"/>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B1E4-4D6B-BB87-FD9F9AB4EC87}"/>
              </c:ext>
            </c:extLst>
          </c:dPt>
          <c:dLbls>
            <c:delete val="1"/>
          </c:dLbls>
          <c:cat>
            <c:numRef>
              <c:f>Sheet1!$A$2:$A$3</c:f>
              <c:numCache>
                <c:formatCode>General</c:formatCode>
                <c:ptCount val="2"/>
              </c:numCache>
            </c:numRef>
          </c:cat>
          <c:val>
            <c:numRef>
              <c:f>Sheet1!$B$2:$B$3</c:f>
              <c:numCache>
                <c:formatCode>General</c:formatCode>
                <c:ptCount val="2"/>
                <c:pt idx="0">
                  <c:v>48</c:v>
                </c:pt>
                <c:pt idx="1">
                  <c:v>52</c:v>
                </c:pt>
              </c:numCache>
            </c:numRef>
          </c:val>
          <c:extLst xmlns:c16r2="http://schemas.microsoft.com/office/drawing/2015/06/chart">
            <c:ext xmlns:c16="http://schemas.microsoft.com/office/drawing/2014/chart" uri="{C3380CC4-5D6E-409C-BE32-E72D297353CC}">
              <c16:uniqueId val="{00000004-B1E4-4D6B-BB87-FD9F9AB4EC87}"/>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1DBE-4FA1-ACF9-F16D63842A70}"/>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1DBE-4FA1-ACF9-F16D63842A70}"/>
              </c:ext>
            </c:extLst>
          </c:dPt>
          <c:dLbls>
            <c:delete val="1"/>
          </c:dLbls>
          <c:cat>
            <c:numRef>
              <c:f>Sheet1!$A$2:$A$3</c:f>
              <c:numCache>
                <c:formatCode>General</c:formatCode>
                <c:ptCount val="2"/>
              </c:numCache>
            </c:numRef>
          </c:cat>
          <c:val>
            <c:numRef>
              <c:f>Sheet1!$B$2:$B$3</c:f>
              <c:numCache>
                <c:formatCode>General</c:formatCode>
                <c:ptCount val="2"/>
                <c:pt idx="0">
                  <c:v>41</c:v>
                </c:pt>
                <c:pt idx="1">
                  <c:v>59</c:v>
                </c:pt>
              </c:numCache>
            </c:numRef>
          </c:val>
          <c:extLst xmlns:c16r2="http://schemas.microsoft.com/office/drawing/2015/06/chart">
            <c:ext xmlns:c16="http://schemas.microsoft.com/office/drawing/2014/chart" uri="{C3380CC4-5D6E-409C-BE32-E72D297353CC}">
              <c16:uniqueId val="{00000004-1DBE-4FA1-ACF9-F16D63842A70}"/>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764762869026195"/>
          <c:y val="1.9746992285862748E-2"/>
          <c:w val="0.33097540189529961"/>
          <c:h val="0.94979635134627283"/>
        </c:manualLayout>
      </c:layout>
      <c:barChart>
        <c:barDir val="bar"/>
        <c:grouping val="clustered"/>
        <c:varyColors val="0"/>
        <c:ser>
          <c:idx val="0"/>
          <c:order val="0"/>
          <c:tx>
            <c:strRef>
              <c:f>Sheet1!$B$2</c:f>
              <c:strCache>
                <c:ptCount val="1"/>
                <c:pt idx="0">
                  <c:v>69%</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Sheet1!$A$3:$A$10</c:f>
              <c:strCache>
                <c:ptCount val="8"/>
                <c:pt idx="0">
                  <c:v>Mogućnost političkog utjecaja na pravosudne dužnosnike</c:v>
                </c:pt>
                <c:pt idx="1">
                  <c:v>Moguća pristranost i neobjektivnost pravosudnih dužnosnika </c:v>
                </c:pt>
                <c:pt idx="2">
                  <c:v>Način izvještavanja medija o radu pravosuđa</c:v>
                </c:pt>
                <c:pt idx="3">
                  <c:v>Netransparentnost pravosudnih tijela</c:v>
                </c:pt>
                <c:pt idx="4">
                  <c:v>Neetično ponašanje pravosudnih dužnosnika izvan sudnica</c:v>
                </c:pt>
                <c:pt idx="5">
                  <c:v>Slabija dostupnost imovinskih kartica pravosudnih dužnosnika</c:v>
                </c:pt>
                <c:pt idx="6">
                  <c:v>Nešto drugo</c:v>
                </c:pt>
                <c:pt idx="7">
                  <c:v>NZ/BO</c:v>
                </c:pt>
              </c:strCache>
            </c:strRef>
          </c:cat>
          <c:val>
            <c:numRef>
              <c:f>Sheet1!$B$3:$B$10</c:f>
              <c:numCache>
                <c:formatCode>0%</c:formatCode>
                <c:ptCount val="8"/>
                <c:pt idx="0">
                  <c:v>0.56999999999999995</c:v>
                </c:pt>
                <c:pt idx="1">
                  <c:v>0.39</c:v>
                </c:pt>
                <c:pt idx="2">
                  <c:v>0.28000000000000003</c:v>
                </c:pt>
                <c:pt idx="3">
                  <c:v>0.2</c:v>
                </c:pt>
                <c:pt idx="4">
                  <c:v>0.16</c:v>
                </c:pt>
                <c:pt idx="5">
                  <c:v>0.11</c:v>
                </c:pt>
                <c:pt idx="6">
                  <c:v>0.05</c:v>
                </c:pt>
                <c:pt idx="7">
                  <c:v>0.03</c:v>
                </c:pt>
              </c:numCache>
            </c:numRef>
          </c:val>
          <c:extLst xmlns:c16r2="http://schemas.microsoft.com/office/drawing/2015/06/chart">
            <c:ext xmlns:c16="http://schemas.microsoft.com/office/drawing/2014/chart" uri="{C3380CC4-5D6E-409C-BE32-E72D297353CC}">
              <c16:uniqueId val="{00000000-2A6D-4A2A-8E97-4235A513B2B6}"/>
            </c:ext>
          </c:extLst>
        </c:ser>
        <c:dLbls>
          <c:showLegendKey val="0"/>
          <c:showVal val="0"/>
          <c:showCatName val="0"/>
          <c:showSerName val="0"/>
          <c:showPercent val="0"/>
          <c:showBubbleSize val="0"/>
        </c:dLbls>
        <c:gapWidth val="42"/>
        <c:axId val="148001536"/>
        <c:axId val="148003072"/>
      </c:barChart>
      <c:catAx>
        <c:axId val="148001536"/>
        <c:scaling>
          <c:orientation val="maxMin"/>
        </c:scaling>
        <c:delete val="0"/>
        <c:axPos val="l"/>
        <c:numFmt formatCode="General" sourceLinked="0"/>
        <c:majorTickMark val="out"/>
        <c:minorTickMark val="none"/>
        <c:tickLblPos val="nextTo"/>
        <c:txPr>
          <a:bodyPr/>
          <a:lstStyle/>
          <a:p>
            <a:pPr>
              <a:defRPr sz="900"/>
            </a:pPr>
            <a:endParaRPr lang="en-US"/>
          </a:p>
        </c:txPr>
        <c:crossAx val="148003072"/>
        <c:crosses val="autoZero"/>
        <c:auto val="1"/>
        <c:lblAlgn val="ctr"/>
        <c:lblOffset val="100"/>
        <c:noMultiLvlLbl val="0"/>
      </c:catAx>
      <c:valAx>
        <c:axId val="148003072"/>
        <c:scaling>
          <c:orientation val="minMax"/>
          <c:max val="1"/>
          <c:min val="0"/>
        </c:scaling>
        <c:delete val="1"/>
        <c:axPos val="b"/>
        <c:numFmt formatCode="0%" sourceLinked="1"/>
        <c:majorTickMark val="out"/>
        <c:minorTickMark val="none"/>
        <c:tickLblPos val="nextTo"/>
        <c:crossAx val="14800153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1-22C3-40F4-86F2-FE2F548D9E3A}"/>
              </c:ext>
            </c:extLst>
          </c:dPt>
          <c:dPt>
            <c:idx val="1"/>
            <c:bubble3D val="0"/>
            <c:spPr>
              <a:solidFill>
                <a:schemeClr val="bg1">
                  <a:lumMod val="85000"/>
                </a:schemeClr>
              </a:solidFill>
            </c:spPr>
            <c:extLst xmlns:c16r2="http://schemas.microsoft.com/office/drawing/2015/06/chart">
              <c:ext xmlns:c16="http://schemas.microsoft.com/office/drawing/2014/chart" uri="{C3380CC4-5D6E-409C-BE32-E72D297353CC}">
                <c16:uniqueId val="{00000003-22C3-40F4-86F2-FE2F548D9E3A}"/>
              </c:ext>
            </c:extLst>
          </c:dPt>
          <c:dLbls>
            <c:delete val="1"/>
          </c:dLbls>
          <c:cat>
            <c:numRef>
              <c:f>Sheet1!$A$2:$A$3</c:f>
              <c:numCache>
                <c:formatCode>General</c:formatCode>
                <c:ptCount val="2"/>
              </c:numCache>
            </c:numRef>
          </c:cat>
          <c:val>
            <c:numRef>
              <c:f>Sheet1!$B$2:$B$3</c:f>
              <c:numCache>
                <c:formatCode>General</c:formatCode>
                <c:ptCount val="2"/>
                <c:pt idx="0">
                  <c:v>54</c:v>
                </c:pt>
                <c:pt idx="1">
                  <c:v>44</c:v>
                </c:pt>
              </c:numCache>
            </c:numRef>
          </c:val>
          <c:extLst xmlns:c16r2="http://schemas.microsoft.com/office/drawing/2015/06/chart">
            <c:ext xmlns:c16="http://schemas.microsoft.com/office/drawing/2014/chart" uri="{C3380CC4-5D6E-409C-BE32-E72D297353CC}">
              <c16:uniqueId val="{00000006-22C3-40F4-86F2-FE2F548D9E3A}"/>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2010</c:v>
                </c:pt>
              </c:strCache>
            </c:strRef>
          </c:tx>
          <c:spPr>
            <a:solidFill>
              <a:schemeClr val="accent6"/>
            </a:solidFill>
            <a:ln>
              <a:noFill/>
            </a:ln>
          </c:spPr>
          <c:dPt>
            <c:idx val="0"/>
            <c:bubble3D val="0"/>
            <c:spPr>
              <a:solidFill>
                <a:schemeClr val="accent2"/>
              </a:solidFill>
              <a:ln>
                <a:noFill/>
              </a:ln>
            </c:spPr>
            <c:extLst xmlns:c16r2="http://schemas.microsoft.com/office/drawing/2015/06/chart">
              <c:ext xmlns:c16="http://schemas.microsoft.com/office/drawing/2014/chart" uri="{C3380CC4-5D6E-409C-BE32-E72D297353CC}">
                <c16:uniqueId val="{00000001-4FB7-4B3C-A4AF-7499533833DD}"/>
              </c:ext>
            </c:extLst>
          </c:dPt>
          <c:dPt>
            <c:idx val="1"/>
            <c:bubble3D val="0"/>
            <c:spPr>
              <a:solidFill>
                <a:schemeClr val="bg1">
                  <a:lumMod val="85000"/>
                </a:schemeClr>
              </a:solidFill>
              <a:ln>
                <a:noFill/>
              </a:ln>
            </c:spPr>
            <c:extLst xmlns:c16r2="http://schemas.microsoft.com/office/drawing/2015/06/chart">
              <c:ext xmlns:c16="http://schemas.microsoft.com/office/drawing/2014/chart" uri="{C3380CC4-5D6E-409C-BE32-E72D297353CC}">
                <c16:uniqueId val="{00000003-4FB7-4B3C-A4AF-7499533833DD}"/>
              </c:ext>
            </c:extLst>
          </c:dPt>
          <c:dLbls>
            <c:delete val="1"/>
          </c:dLbls>
          <c:cat>
            <c:numRef>
              <c:f>Sheet1!$A$2:$A$3</c:f>
              <c:numCache>
                <c:formatCode>General</c:formatCode>
                <c:ptCount val="2"/>
              </c:numCache>
            </c:numRef>
          </c:cat>
          <c:val>
            <c:numRef>
              <c:f>Sheet1!$B$2:$B$3</c:f>
              <c:numCache>
                <c:formatCode>0%</c:formatCode>
                <c:ptCount val="2"/>
                <c:pt idx="0">
                  <c:v>0.03</c:v>
                </c:pt>
                <c:pt idx="1">
                  <c:v>0.96</c:v>
                </c:pt>
              </c:numCache>
            </c:numRef>
          </c:val>
          <c:extLst xmlns:c16r2="http://schemas.microsoft.com/office/drawing/2015/06/chart">
            <c:ext xmlns:c16="http://schemas.microsoft.com/office/drawing/2014/chart" uri="{C3380CC4-5D6E-409C-BE32-E72D297353CC}">
              <c16:uniqueId val="{00000006-4FB7-4B3C-A4AF-7499533833DD}"/>
            </c:ext>
          </c:extLst>
        </c:ser>
        <c:ser>
          <c:idx val="1"/>
          <c:order val="1"/>
          <c:tx>
            <c:strRef>
              <c:f>Sheet1!$C$1</c:f>
              <c:strCache>
                <c:ptCount val="1"/>
                <c:pt idx="0">
                  <c:v>2016</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8-4FB7-4B3C-A4AF-7499533833DD}"/>
              </c:ext>
            </c:extLst>
          </c:dPt>
          <c:dPt>
            <c:idx val="1"/>
            <c:bubble3D val="0"/>
            <c:spPr>
              <a:solidFill>
                <a:schemeClr val="bg1">
                  <a:lumMod val="85000"/>
                </a:schemeClr>
              </a:solidFill>
            </c:spPr>
            <c:extLst xmlns:c16r2="http://schemas.microsoft.com/office/drawing/2015/06/chart">
              <c:ext xmlns:c16="http://schemas.microsoft.com/office/drawing/2014/chart" uri="{C3380CC4-5D6E-409C-BE32-E72D297353CC}">
                <c16:uniqueId val="{0000000A-4FB7-4B3C-A4AF-7499533833DD}"/>
              </c:ext>
            </c:extLst>
          </c:dPt>
          <c:dLbls>
            <c:delete val="1"/>
          </c:dLbls>
          <c:cat>
            <c:numRef>
              <c:f>Sheet1!$A$2:$A$3</c:f>
              <c:numCache>
                <c:formatCode>General</c:formatCode>
                <c:ptCount val="2"/>
              </c:numCache>
            </c:numRef>
          </c:cat>
          <c:val>
            <c:numRef>
              <c:f>Sheet1!$C$2:$C$3</c:f>
              <c:numCache>
                <c:formatCode>0%</c:formatCode>
                <c:ptCount val="2"/>
                <c:pt idx="0">
                  <c:v>0.05</c:v>
                </c:pt>
                <c:pt idx="1">
                  <c:v>0.93</c:v>
                </c:pt>
              </c:numCache>
            </c:numRef>
          </c:val>
          <c:extLst xmlns:c16r2="http://schemas.microsoft.com/office/drawing/2015/06/chart">
            <c:ext xmlns:c16="http://schemas.microsoft.com/office/drawing/2014/chart" uri="{C3380CC4-5D6E-409C-BE32-E72D297353CC}">
              <c16:uniqueId val="{0000000D-4FB7-4B3C-A4AF-7499533833DD}"/>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66834316915588"/>
          <c:y val="4.6733629547645129E-2"/>
          <c:w val="0.29791273966625981"/>
          <c:h val="0.93779717140932572"/>
        </c:manualLayout>
      </c:layout>
      <c:barChart>
        <c:barDir val="bar"/>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Mogućnost političkog utjecaja na dužnosnike</c:v>
                </c:pt>
                <c:pt idx="1">
                  <c:v>Dugotrajnost postupka</c:v>
                </c:pt>
                <c:pt idx="2">
                  <c:v>Mogućnost pristranosti i neobjektivnosti dužnosnika</c:v>
                </c:pt>
                <c:pt idx="3">
                  <c:v>Način izvještavanja medija o radu</c:v>
                </c:pt>
                <c:pt idx="4">
                  <c:v>Neetično ponašanje dužnosnika izvan sudnica</c:v>
                </c:pt>
                <c:pt idx="5">
                  <c:v>Netransparentnost pravosudnih tijela</c:v>
                </c:pt>
                <c:pt idx="6">
                  <c:v>Nedostupnost imovinskih kartica dužnosnika</c:v>
                </c:pt>
                <c:pt idx="7">
                  <c:v>Nešto drugo</c:v>
                </c:pt>
              </c:strCache>
            </c:strRef>
          </c:cat>
          <c:val>
            <c:numRef>
              <c:f>Sheet1!$B$2:$B$9</c:f>
              <c:numCache>
                <c:formatCode>###0%</c:formatCode>
                <c:ptCount val="8"/>
                <c:pt idx="0">
                  <c:v>0.65400000000000003</c:v>
                </c:pt>
                <c:pt idx="1">
                  <c:v>0.55300000000000005</c:v>
                </c:pt>
                <c:pt idx="2">
                  <c:v>0.497</c:v>
                </c:pt>
                <c:pt idx="3">
                  <c:v>0.34100000000000003</c:v>
                </c:pt>
                <c:pt idx="4">
                  <c:v>0.30199999999999999</c:v>
                </c:pt>
                <c:pt idx="5">
                  <c:v>0.26300000000000001</c:v>
                </c:pt>
                <c:pt idx="6">
                  <c:v>0.17299999999999999</c:v>
                </c:pt>
                <c:pt idx="7">
                  <c:v>0.112</c:v>
                </c:pt>
              </c:numCache>
            </c:numRef>
          </c:val>
          <c:extLst xmlns:c16r2="http://schemas.microsoft.com/office/drawing/2015/06/chart">
            <c:ext xmlns:c16="http://schemas.microsoft.com/office/drawing/2014/chart" uri="{C3380CC4-5D6E-409C-BE32-E72D297353CC}">
              <c16:uniqueId val="{00000000-D5DF-4D4B-B63B-510AA1BD2816}"/>
            </c:ext>
          </c:extLst>
        </c:ser>
        <c:dLbls>
          <c:showLegendKey val="0"/>
          <c:showVal val="0"/>
          <c:showCatName val="0"/>
          <c:showSerName val="0"/>
          <c:showPercent val="0"/>
          <c:showBubbleSize val="0"/>
        </c:dLbls>
        <c:gapWidth val="42"/>
        <c:axId val="148993920"/>
        <c:axId val="148995456"/>
      </c:barChart>
      <c:catAx>
        <c:axId val="148993920"/>
        <c:scaling>
          <c:orientation val="maxMin"/>
        </c:scaling>
        <c:delete val="0"/>
        <c:axPos val="l"/>
        <c:numFmt formatCode="General" sourceLinked="0"/>
        <c:majorTickMark val="out"/>
        <c:minorTickMark val="none"/>
        <c:tickLblPos val="nextTo"/>
        <c:txPr>
          <a:bodyPr/>
          <a:lstStyle/>
          <a:p>
            <a:pPr>
              <a:defRPr sz="1000">
                <a:solidFill>
                  <a:schemeClr val="tx1"/>
                </a:solidFill>
              </a:defRPr>
            </a:pPr>
            <a:endParaRPr lang="en-US"/>
          </a:p>
        </c:txPr>
        <c:crossAx val="148995456"/>
        <c:crosses val="autoZero"/>
        <c:auto val="1"/>
        <c:lblAlgn val="ctr"/>
        <c:lblOffset val="100"/>
        <c:noMultiLvlLbl val="0"/>
      </c:catAx>
      <c:valAx>
        <c:axId val="148995456"/>
        <c:scaling>
          <c:orientation val="minMax"/>
        </c:scaling>
        <c:delete val="1"/>
        <c:axPos val="b"/>
        <c:numFmt formatCode="###0%" sourceLinked="1"/>
        <c:majorTickMark val="out"/>
        <c:minorTickMark val="none"/>
        <c:tickLblPos val="nextTo"/>
        <c:crossAx val="148993920"/>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D145-4B25-910A-89FC07C487D2}"/>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D145-4B25-910A-89FC07C487D2}"/>
              </c:ext>
            </c:extLst>
          </c:dPt>
          <c:dLbls>
            <c:delete val="1"/>
          </c:dLbls>
          <c:cat>
            <c:numRef>
              <c:f>Sheet1!$A$2:$A$3</c:f>
              <c:numCache>
                <c:formatCode>General</c:formatCode>
                <c:ptCount val="2"/>
              </c:numCache>
            </c:numRef>
          </c:cat>
          <c:val>
            <c:numRef>
              <c:f>Sheet1!$B$2:$B$3</c:f>
              <c:numCache>
                <c:formatCode>General</c:formatCode>
                <c:ptCount val="2"/>
                <c:pt idx="0">
                  <c:v>59</c:v>
                </c:pt>
                <c:pt idx="1">
                  <c:v>41</c:v>
                </c:pt>
              </c:numCache>
            </c:numRef>
          </c:val>
          <c:extLst xmlns:c16r2="http://schemas.microsoft.com/office/drawing/2015/06/chart">
            <c:ext xmlns:c16="http://schemas.microsoft.com/office/drawing/2014/chart" uri="{C3380CC4-5D6E-409C-BE32-E72D297353CC}">
              <c16:uniqueId val="{00000004-D145-4B25-910A-89FC07C487D2}"/>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6764762869026195"/>
          <c:y val="1.9746992285862748E-2"/>
          <c:w val="0.40058098103965367"/>
          <c:h val="0.94979635134627283"/>
        </c:manualLayout>
      </c:layout>
      <c:barChart>
        <c:barDir val="bar"/>
        <c:grouping val="clustered"/>
        <c:varyColors val="0"/>
        <c:ser>
          <c:idx val="0"/>
          <c:order val="0"/>
          <c:tx>
            <c:strRef>
              <c:f>Sheet1!$B$1</c:f>
              <c:strCache>
                <c:ptCount val="1"/>
                <c:pt idx="0">
                  <c:v>&gt; otpimalno</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Dugotrajnost postupka</c:v>
                </c:pt>
                <c:pt idx="1">
                  <c:v>Način izvještavanja medija o radu pravosuđa</c:v>
                </c:pt>
                <c:pt idx="2">
                  <c:v>Mogućnost političkog utjecaja na pravosudne dužnosnike</c:v>
                </c:pt>
                <c:pt idx="3">
                  <c:v>Moguća pristranost i neobjektivnost pravosudnih dužnosnika</c:v>
                </c:pt>
                <c:pt idx="4">
                  <c:v>Neetično ponašanje pravosudnih dužnosnika izvan sudnica</c:v>
                </c:pt>
                <c:pt idx="5">
                  <c:v>Netransparentnost pravosudnih tijela </c:v>
                </c:pt>
                <c:pt idx="6">
                  <c:v>Slabija dostupnost imovinskih kartica pravosudnih dužnosnika</c:v>
                </c:pt>
                <c:pt idx="7">
                  <c:v>Nešto drugo</c:v>
                </c:pt>
                <c:pt idx="8">
                  <c:v>NZ/BO</c:v>
                </c:pt>
              </c:strCache>
            </c:strRef>
          </c:cat>
          <c:val>
            <c:numRef>
              <c:f>Sheet1!$B$2:$B$10</c:f>
              <c:numCache>
                <c:formatCode>###0%</c:formatCode>
                <c:ptCount val="9"/>
                <c:pt idx="0">
                  <c:v>0.59</c:v>
                </c:pt>
                <c:pt idx="1">
                  <c:v>0.45</c:v>
                </c:pt>
                <c:pt idx="2">
                  <c:v>0.44</c:v>
                </c:pt>
                <c:pt idx="3">
                  <c:v>0.28000000000000003</c:v>
                </c:pt>
                <c:pt idx="4">
                  <c:v>0.18</c:v>
                </c:pt>
                <c:pt idx="5">
                  <c:v>0.15</c:v>
                </c:pt>
                <c:pt idx="6">
                  <c:v>0.1</c:v>
                </c:pt>
                <c:pt idx="7" formatCode="#,##0%">
                  <c:v>0.08</c:v>
                </c:pt>
                <c:pt idx="8" formatCode="#,##0%">
                  <c:v>0.1</c:v>
                </c:pt>
              </c:numCache>
            </c:numRef>
          </c:val>
          <c:extLst xmlns:c16r2="http://schemas.microsoft.com/office/drawing/2015/06/chart">
            <c:ext xmlns:c16="http://schemas.microsoft.com/office/drawing/2014/chart" uri="{C3380CC4-5D6E-409C-BE32-E72D297353CC}">
              <c16:uniqueId val="{00000000-BC98-4E65-BBAD-89BBB87C22D8}"/>
            </c:ext>
          </c:extLst>
        </c:ser>
        <c:dLbls>
          <c:showLegendKey val="0"/>
          <c:showVal val="0"/>
          <c:showCatName val="0"/>
          <c:showSerName val="0"/>
          <c:showPercent val="0"/>
          <c:showBubbleSize val="0"/>
        </c:dLbls>
        <c:gapWidth val="42"/>
        <c:axId val="148784640"/>
        <c:axId val="148786176"/>
      </c:barChart>
      <c:catAx>
        <c:axId val="148784640"/>
        <c:scaling>
          <c:orientation val="maxMin"/>
        </c:scaling>
        <c:delete val="0"/>
        <c:axPos val="l"/>
        <c:numFmt formatCode="General" sourceLinked="0"/>
        <c:majorTickMark val="out"/>
        <c:minorTickMark val="none"/>
        <c:tickLblPos val="nextTo"/>
        <c:crossAx val="148786176"/>
        <c:crosses val="autoZero"/>
        <c:auto val="1"/>
        <c:lblAlgn val="ctr"/>
        <c:lblOffset val="100"/>
        <c:noMultiLvlLbl val="0"/>
      </c:catAx>
      <c:valAx>
        <c:axId val="148786176"/>
        <c:scaling>
          <c:orientation val="minMax"/>
        </c:scaling>
        <c:delete val="1"/>
        <c:axPos val="b"/>
        <c:numFmt formatCode="###0%" sourceLinked="1"/>
        <c:majorTickMark val="out"/>
        <c:minorTickMark val="none"/>
        <c:tickLblPos val="nextTo"/>
        <c:crossAx val="14878464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0"/>
        <c:ser>
          <c:idx val="0"/>
          <c:order val="0"/>
          <c:tx>
            <c:strRef>
              <c:f>Sheet1!$B$1</c:f>
              <c:strCache>
                <c:ptCount val="1"/>
                <c:pt idx="0">
                  <c:v>Column1</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1-A16C-4C47-8022-D7C8EE7364B1}"/>
              </c:ext>
            </c:extLst>
          </c:dPt>
          <c:dPt>
            <c:idx val="1"/>
            <c:bubble3D val="0"/>
            <c:spPr>
              <a:solidFill>
                <a:schemeClr val="accent4"/>
              </a:solidFill>
            </c:spPr>
            <c:extLst xmlns:c16r2="http://schemas.microsoft.com/office/drawing/2015/06/chart">
              <c:ext xmlns:c16="http://schemas.microsoft.com/office/drawing/2014/chart" uri="{C3380CC4-5D6E-409C-BE32-E72D297353CC}">
                <c16:uniqueId val="{00000003-A16C-4C47-8022-D7C8EE7364B1}"/>
              </c:ext>
            </c:extLst>
          </c:dPt>
          <c:dPt>
            <c:idx val="2"/>
            <c:bubble3D val="0"/>
            <c:spPr>
              <a:solidFill>
                <a:schemeClr val="bg1"/>
              </a:solidFill>
            </c:spPr>
            <c:extLst xmlns:c16r2="http://schemas.microsoft.com/office/drawing/2015/06/chart">
              <c:ext xmlns:c16="http://schemas.microsoft.com/office/drawing/2014/chart" uri="{C3380CC4-5D6E-409C-BE32-E72D297353CC}">
                <c16:uniqueId val="{00000005-A16C-4C47-8022-D7C8EE7364B1}"/>
              </c:ext>
            </c:extLst>
          </c:dPt>
          <c:dLbls>
            <c:delete val="1"/>
          </c:dLbls>
          <c:cat>
            <c:numRef>
              <c:f>Sheet1!$A$2:$A$4</c:f>
              <c:numCache>
                <c:formatCode>General</c:formatCode>
                <c:ptCount val="3"/>
              </c:numCache>
            </c:numRef>
          </c:cat>
          <c:val>
            <c:numRef>
              <c:f>Sheet1!$B$2:$B$4</c:f>
              <c:numCache>
                <c:formatCode>General</c:formatCode>
                <c:ptCount val="3"/>
                <c:pt idx="0">
                  <c:v>51</c:v>
                </c:pt>
                <c:pt idx="1">
                  <c:v>38</c:v>
                </c:pt>
                <c:pt idx="2">
                  <c:v>11</c:v>
                </c:pt>
              </c:numCache>
            </c:numRef>
          </c:val>
          <c:extLst xmlns:c16r2="http://schemas.microsoft.com/office/drawing/2015/06/chart">
            <c:ext xmlns:c16="http://schemas.microsoft.com/office/drawing/2014/chart" uri="{C3380CC4-5D6E-409C-BE32-E72D297353CC}">
              <c16:uniqueId val="{00000006-A16C-4C47-8022-D7C8EE7364B1}"/>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Da, jednom</c:v>
                </c:pt>
                <c:pt idx="1">
                  <c:v>Da, više puta</c:v>
                </c:pt>
                <c:pt idx="2">
                  <c:v>Ne, u posljednjih 12 mjeseci, ali jest ranije</c:v>
                </c:pt>
                <c:pt idx="3">
                  <c:v>Ne, nikada</c:v>
                </c:pt>
                <c:pt idx="4">
                  <c:v>NZ/BO</c:v>
                </c:pt>
              </c:strCache>
            </c:strRef>
          </c:cat>
          <c:val>
            <c:numRef>
              <c:f>Sheet1!$B$2:$B$6</c:f>
              <c:numCache>
                <c:formatCode>0%</c:formatCode>
                <c:ptCount val="5"/>
                <c:pt idx="0">
                  <c:v>0.03</c:v>
                </c:pt>
                <c:pt idx="1">
                  <c:v>0.05</c:v>
                </c:pt>
                <c:pt idx="2">
                  <c:v>0.09</c:v>
                </c:pt>
                <c:pt idx="3">
                  <c:v>0.79</c:v>
                </c:pt>
                <c:pt idx="4">
                  <c:v>0.04</c:v>
                </c:pt>
              </c:numCache>
            </c:numRef>
          </c:val>
          <c:extLst xmlns:c16r2="http://schemas.microsoft.com/office/drawing/2015/06/chart">
            <c:ext xmlns:c16="http://schemas.microsoft.com/office/drawing/2014/chart" uri="{C3380CC4-5D6E-409C-BE32-E72D297353CC}">
              <c16:uniqueId val="{00000000-7545-41FE-87C4-7B81675B4731}"/>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Da, jednom</c:v>
                </c:pt>
                <c:pt idx="1">
                  <c:v>Da, više puta</c:v>
                </c:pt>
                <c:pt idx="2">
                  <c:v>Ne, u posljednjih 12 mjeseci, ali jest ranije</c:v>
                </c:pt>
                <c:pt idx="3">
                  <c:v>Ne, nikada</c:v>
                </c:pt>
                <c:pt idx="4">
                  <c:v>NZ/BO</c:v>
                </c:pt>
              </c:strCache>
            </c:strRef>
          </c:cat>
          <c:val>
            <c:numRef>
              <c:f>Sheet1!$C$2:$C$6</c:f>
              <c:numCache>
                <c:formatCode>0%</c:formatCode>
                <c:ptCount val="5"/>
                <c:pt idx="0">
                  <c:v>0.02</c:v>
                </c:pt>
                <c:pt idx="1">
                  <c:v>0.03</c:v>
                </c:pt>
                <c:pt idx="2">
                  <c:v>0.09</c:v>
                </c:pt>
                <c:pt idx="3">
                  <c:v>0.81</c:v>
                </c:pt>
                <c:pt idx="4">
                  <c:v>0.06</c:v>
                </c:pt>
              </c:numCache>
            </c:numRef>
          </c:val>
          <c:extLst xmlns:c16r2="http://schemas.microsoft.com/office/drawing/2015/06/chart">
            <c:ext xmlns:c16="http://schemas.microsoft.com/office/drawing/2014/chart" uri="{C3380CC4-5D6E-409C-BE32-E72D297353CC}">
              <c16:uniqueId val="{00000001-7545-41FE-87C4-7B81675B4731}"/>
            </c:ext>
          </c:extLst>
        </c:ser>
        <c:dLbls>
          <c:showLegendKey val="0"/>
          <c:showVal val="0"/>
          <c:showCatName val="0"/>
          <c:showSerName val="0"/>
          <c:showPercent val="0"/>
          <c:showBubbleSize val="0"/>
        </c:dLbls>
        <c:gapWidth val="42"/>
        <c:axId val="148879616"/>
        <c:axId val="149164032"/>
      </c:barChart>
      <c:catAx>
        <c:axId val="148879616"/>
        <c:scaling>
          <c:orientation val="maxMin"/>
        </c:scaling>
        <c:delete val="0"/>
        <c:axPos val="l"/>
        <c:numFmt formatCode="General" sourceLinked="0"/>
        <c:majorTickMark val="out"/>
        <c:minorTickMark val="none"/>
        <c:tickLblPos val="nextTo"/>
        <c:crossAx val="149164032"/>
        <c:crosses val="autoZero"/>
        <c:auto val="1"/>
        <c:lblAlgn val="ctr"/>
        <c:lblOffset val="100"/>
        <c:noMultiLvlLbl val="0"/>
      </c:catAx>
      <c:valAx>
        <c:axId val="149164032"/>
        <c:scaling>
          <c:orientation val="minMax"/>
        </c:scaling>
        <c:delete val="1"/>
        <c:axPos val="b"/>
        <c:numFmt formatCode="0%" sourceLinked="1"/>
        <c:majorTickMark val="out"/>
        <c:minorTickMark val="none"/>
        <c:tickLblPos val="nextTo"/>
        <c:crossAx val="14887961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8720696394E-2"/>
          <c:y val="0.1222739939838608"/>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8F9A-4ADF-A914-296EB027AB57}"/>
              </c:ext>
            </c:extLst>
          </c:dPt>
          <c:dPt>
            <c:idx val="1"/>
            <c:invertIfNegative val="0"/>
            <c:bubble3D val="0"/>
            <c:extLst xmlns:c16r2="http://schemas.microsoft.com/office/drawing/2015/06/chart">
              <c:ext xmlns:c16="http://schemas.microsoft.com/office/drawing/2014/chart" uri="{C3380CC4-5D6E-409C-BE32-E72D297353CC}">
                <c16:uniqueId val="{00000001-8F9A-4ADF-A914-296EB027AB57}"/>
              </c:ext>
            </c:extLst>
          </c:dPt>
          <c:dPt>
            <c:idx val="2"/>
            <c:invertIfNegative val="0"/>
            <c:bubble3D val="0"/>
            <c:extLst xmlns:c16r2="http://schemas.microsoft.com/office/drawing/2015/06/chart">
              <c:ext xmlns:c16="http://schemas.microsoft.com/office/drawing/2014/chart" uri="{C3380CC4-5D6E-409C-BE32-E72D297353CC}">
                <c16:uniqueId val="{00000002-8F9A-4ADF-A914-296EB027AB57}"/>
              </c:ext>
            </c:extLst>
          </c:dPt>
          <c:dPt>
            <c:idx val="3"/>
            <c:invertIfNegative val="0"/>
            <c:bubble3D val="0"/>
            <c:extLst xmlns:c16r2="http://schemas.microsoft.com/office/drawing/2015/06/chart">
              <c:ext xmlns:c16="http://schemas.microsoft.com/office/drawing/2014/chart" uri="{C3380CC4-5D6E-409C-BE32-E72D297353CC}">
                <c16:uniqueId val="{00000003-8F9A-4ADF-A914-296EB027AB57}"/>
              </c:ext>
            </c:extLst>
          </c:dPt>
          <c:dPt>
            <c:idx val="4"/>
            <c:invertIfNegative val="0"/>
            <c:bubble3D val="0"/>
            <c:extLst xmlns:c16r2="http://schemas.microsoft.com/office/drawing/2015/06/chart">
              <c:ext xmlns:c16="http://schemas.microsoft.com/office/drawing/2014/chart" uri="{C3380CC4-5D6E-409C-BE32-E72D297353CC}">
                <c16:uniqueId val="{00000004-8F9A-4ADF-A914-296EB027AB57}"/>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Vrlo negativno</c:v>
                </c:pt>
                <c:pt idx="1">
                  <c:v>Uglavnom negativno</c:v>
                </c:pt>
                <c:pt idx="2">
                  <c:v>Uglavnom pozitivno</c:v>
                </c:pt>
                <c:pt idx="3">
                  <c:v>Vrlo pozitivno</c:v>
                </c:pt>
                <c:pt idx="4">
                  <c:v>Ne zna</c:v>
                </c:pt>
              </c:strCache>
            </c:strRef>
          </c:cat>
          <c:val>
            <c:numRef>
              <c:f>Sheet1!$B$2:$B$6</c:f>
              <c:numCache>
                <c:formatCode>0%</c:formatCode>
                <c:ptCount val="5"/>
                <c:pt idx="0">
                  <c:v>0.16900000000000001</c:v>
                </c:pt>
                <c:pt idx="1">
                  <c:v>0.45100000000000001</c:v>
                </c:pt>
                <c:pt idx="2">
                  <c:v>0.33</c:v>
                </c:pt>
                <c:pt idx="3">
                  <c:v>2.5000000000000001E-2</c:v>
                </c:pt>
                <c:pt idx="4">
                  <c:v>2.4E-2</c:v>
                </c:pt>
              </c:numCache>
            </c:numRef>
          </c:val>
          <c:extLst xmlns:c16r2="http://schemas.microsoft.com/office/drawing/2015/06/chart">
            <c:ext xmlns:c16="http://schemas.microsoft.com/office/drawing/2014/chart" uri="{C3380CC4-5D6E-409C-BE32-E72D297353CC}">
              <c16:uniqueId val="{00000006-8F9A-4ADF-A914-296EB027AB57}"/>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Vrlo negativno</c:v>
                </c:pt>
                <c:pt idx="1">
                  <c:v>Uglavnom negativno</c:v>
                </c:pt>
                <c:pt idx="2">
                  <c:v>Uglavnom pozitivno</c:v>
                </c:pt>
                <c:pt idx="3">
                  <c:v>Vrlo pozitivno</c:v>
                </c:pt>
                <c:pt idx="4">
                  <c:v>Ne zna</c:v>
                </c:pt>
              </c:strCache>
            </c:strRef>
          </c:cat>
          <c:val>
            <c:numRef>
              <c:f>Sheet1!$C$2:$C$6</c:f>
              <c:numCache>
                <c:formatCode>0%</c:formatCode>
                <c:ptCount val="5"/>
                <c:pt idx="0">
                  <c:v>0.223</c:v>
                </c:pt>
                <c:pt idx="1">
                  <c:v>0.45400000000000001</c:v>
                </c:pt>
                <c:pt idx="2">
                  <c:v>0.29699999999999999</c:v>
                </c:pt>
                <c:pt idx="3">
                  <c:v>0.01</c:v>
                </c:pt>
                <c:pt idx="4">
                  <c:v>1.7000000000000001E-2</c:v>
                </c:pt>
              </c:numCache>
            </c:numRef>
          </c:val>
          <c:extLst xmlns:c16r2="http://schemas.microsoft.com/office/drawing/2015/06/chart">
            <c:ext xmlns:c16="http://schemas.microsoft.com/office/drawing/2014/chart" uri="{C3380CC4-5D6E-409C-BE32-E72D297353CC}">
              <c16:uniqueId val="{00000007-8F9A-4ADF-A914-296EB027AB57}"/>
            </c:ext>
          </c:extLst>
        </c:ser>
        <c:dLbls>
          <c:showLegendKey val="0"/>
          <c:showVal val="0"/>
          <c:showCatName val="0"/>
          <c:showSerName val="0"/>
          <c:showPercent val="0"/>
          <c:showBubbleSize val="0"/>
        </c:dLbls>
        <c:gapWidth val="100"/>
        <c:axId val="143405056"/>
        <c:axId val="143406592"/>
      </c:barChart>
      <c:catAx>
        <c:axId val="143405056"/>
        <c:scaling>
          <c:orientation val="minMax"/>
        </c:scaling>
        <c:delete val="0"/>
        <c:axPos val="b"/>
        <c:numFmt formatCode="General" sourceLinked="0"/>
        <c:majorTickMark val="out"/>
        <c:minorTickMark val="none"/>
        <c:tickLblPos val="nextTo"/>
        <c:txPr>
          <a:bodyPr/>
          <a:lstStyle/>
          <a:p>
            <a:pPr>
              <a:defRPr sz="1100"/>
            </a:pPr>
            <a:endParaRPr lang="en-US"/>
          </a:p>
        </c:txPr>
        <c:crossAx val="143406592"/>
        <c:crosses val="autoZero"/>
        <c:auto val="1"/>
        <c:lblAlgn val="ctr"/>
        <c:lblOffset val="100"/>
        <c:noMultiLvlLbl val="0"/>
      </c:catAx>
      <c:valAx>
        <c:axId val="143406592"/>
        <c:scaling>
          <c:orientation val="minMax"/>
        </c:scaling>
        <c:delete val="1"/>
        <c:axPos val="l"/>
        <c:numFmt formatCode="0%" sourceLinked="1"/>
        <c:majorTickMark val="out"/>
        <c:minorTickMark val="none"/>
        <c:tickLblPos val="nextTo"/>
        <c:crossAx val="143405056"/>
        <c:crosses val="autoZero"/>
        <c:crossBetween val="between"/>
      </c:valAx>
    </c:plotArea>
    <c:legend>
      <c:legendPos val="b"/>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5236457403206104E-2"/>
          <c:y val="4.0763612987893598E-2"/>
          <c:w val="0.66920788669866071"/>
          <c:h val="0.78056407135274419"/>
        </c:manualLayout>
      </c:layout>
      <c:pieChart>
        <c:varyColors val="1"/>
        <c:ser>
          <c:idx val="0"/>
          <c:order val="0"/>
          <c:tx>
            <c:strRef>
              <c:f>List1!$B$1</c:f>
              <c:strCache>
                <c:ptCount val="1"/>
                <c:pt idx="0">
                  <c:v>procjena</c:v>
                </c:pt>
              </c:strCache>
            </c:strRef>
          </c:tx>
          <c:dPt>
            <c:idx val="0"/>
            <c:bubble3D val="0"/>
            <c:spPr>
              <a:solidFill>
                <a:schemeClr val="accent2"/>
              </a:solidFill>
              <a:ln>
                <a:noFill/>
              </a:ln>
              <a:effectLst/>
            </c:spPr>
            <c:extLst xmlns:c16r2="http://schemas.microsoft.com/office/drawing/2015/06/chart">
              <c:ext xmlns:c16="http://schemas.microsoft.com/office/drawing/2014/chart" uri="{C3380CC4-5D6E-409C-BE32-E72D297353CC}">
                <c16:uniqueId val="{00000004-D09E-4CB6-9FB4-B104D9D5CDFD}"/>
              </c:ext>
            </c:extLst>
          </c:dPt>
          <c:dPt>
            <c:idx val="1"/>
            <c:bubble3D val="0"/>
            <c:spPr>
              <a:solidFill>
                <a:schemeClr val="accent4"/>
              </a:solidFill>
              <a:ln>
                <a:noFill/>
              </a:ln>
              <a:effectLst/>
            </c:spPr>
            <c:extLst xmlns:c16r2="http://schemas.microsoft.com/office/drawing/2015/06/chart">
              <c:ext xmlns:c16="http://schemas.microsoft.com/office/drawing/2014/chart" uri="{C3380CC4-5D6E-409C-BE32-E72D297353CC}">
                <c16:uniqueId val="{00000001-D09E-4CB6-9FB4-B104D9D5CDFD}"/>
              </c:ext>
            </c:extLst>
          </c:dPt>
          <c:dPt>
            <c:idx val="2"/>
            <c:bubble3D val="0"/>
            <c:spPr>
              <a:solidFill>
                <a:schemeClr val="accent6"/>
              </a:solidFill>
              <a:ln>
                <a:noFill/>
              </a:ln>
              <a:effectLst/>
            </c:spPr>
            <c:extLst xmlns:c16r2="http://schemas.microsoft.com/office/drawing/2015/06/chart">
              <c:ext xmlns:c16="http://schemas.microsoft.com/office/drawing/2014/chart" uri="{C3380CC4-5D6E-409C-BE32-E72D297353CC}">
                <c16:uniqueId val="{00000005-B8BC-419B-BC2A-76E028FAD077}"/>
              </c:ext>
            </c:extLst>
          </c:dPt>
          <c:dPt>
            <c:idx val="3"/>
            <c:bubble3D val="0"/>
            <c:spPr>
              <a:solidFill>
                <a:schemeClr val="accent2">
                  <a:lumMod val="60000"/>
                </a:schemeClr>
              </a:solidFill>
              <a:ln>
                <a:noFill/>
              </a:ln>
              <a:effectLst/>
            </c:spPr>
            <c:extLst xmlns:c16r2="http://schemas.microsoft.com/office/drawing/2015/06/chart">
              <c:ext xmlns:c16="http://schemas.microsoft.com/office/drawing/2014/chart" uri="{C3380CC4-5D6E-409C-BE32-E72D297353CC}">
                <c16:uniqueId val="{00000003-D09E-4CB6-9FB4-B104D9D5CDFD}"/>
              </c:ext>
            </c:extLst>
          </c:dPt>
          <c:dLbls>
            <c:dLbl>
              <c:idx val="0"/>
              <c:layout>
                <c:manualLayout>
                  <c:x val="-2.2394648185919692E-2"/>
                  <c:y val="4.5620953000668152E-2"/>
                </c:manualLayout>
              </c:layout>
              <c:dLblPos val="bestFi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D09E-4CB6-9FB4-B104D9D5CDFD}"/>
                </c:ext>
              </c:extLst>
            </c:dLbl>
            <c:dLbl>
              <c:idx val="5"/>
              <c:spPr>
                <a:noFill/>
                <a:ln>
                  <a:noFill/>
                </a:ln>
                <a:effectLst/>
              </c:spPr>
              <c:txPr>
                <a:bodyPr rot="0" spcFirstLastPara="1" vertOverflow="ellipsis" vert="horz" wrap="square" anchor="ctr" anchorCtr="1"/>
                <a:lstStyle/>
                <a:p>
                  <a:pPr>
                    <a:defRPr sz="1400" b="0" i="0" u="none" strike="noStrike" kern="1200" baseline="0">
                      <a:solidFill>
                        <a:schemeClr val="accent6"/>
                      </a:solidFill>
                      <a:latin typeface="+mn-lt"/>
                      <a:ea typeface="+mn-ea"/>
                      <a:cs typeface="+mn-cs"/>
                    </a:defRPr>
                  </a:pPr>
                  <a:endParaRPr lang="en-US"/>
                </a:p>
              </c:txPr>
              <c:dLblPos val="bestFit"/>
              <c:showLegendKey val="0"/>
              <c:showVal val="1"/>
              <c:showCatName val="0"/>
              <c:showSerName val="0"/>
              <c:showPercent val="0"/>
              <c:showBubbleSize val="0"/>
            </c:dLbl>
            <c:spPr>
              <a:noFill/>
              <a:ln>
                <a:noFill/>
              </a:ln>
              <a:effectLst/>
            </c:spPr>
            <c:txPr>
              <a:bodyPr rot="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shade val="95000"/>
                      <a:satMod val="105000"/>
                    </a:schemeClr>
                  </a:solidFill>
                  <a:prstDash val="solid"/>
                  <a:round/>
                </a:ln>
                <a:effectLst/>
              </c:spPr>
            </c:leaderLines>
            <c:extLst xmlns:c16r2="http://schemas.microsoft.com/office/drawing/2015/06/chart">
              <c:ext xmlns:c15="http://schemas.microsoft.com/office/drawing/2012/chart" uri="{CE6537A1-D6FC-4f65-9D91-7224C49458BB}"/>
            </c:extLst>
          </c:dLbls>
          <c:cat>
            <c:strRef>
              <c:f>List1!$A$2:$A$5</c:f>
              <c:strCache>
                <c:ptCount val="4"/>
                <c:pt idx="0">
                  <c:v>Znaju jako puno</c:v>
                </c:pt>
                <c:pt idx="1">
                  <c:v>Znaju osnovne informacije</c:v>
                </c:pt>
                <c:pt idx="2">
                  <c:v>Čuli su za projekt</c:v>
                </c:pt>
                <c:pt idx="3">
                  <c:v>Nisu čuli za projekt</c:v>
                </c:pt>
              </c:strCache>
            </c:strRef>
          </c:cat>
          <c:val>
            <c:numRef>
              <c:f>List1!$B$2:$B$5</c:f>
              <c:numCache>
                <c:formatCode>###0%</c:formatCode>
                <c:ptCount val="4"/>
                <c:pt idx="0">
                  <c:v>0.04</c:v>
                </c:pt>
                <c:pt idx="1">
                  <c:v>0.29599999999999999</c:v>
                </c:pt>
                <c:pt idx="2">
                  <c:v>0.32900000000000001</c:v>
                </c:pt>
                <c:pt idx="3">
                  <c:v>0.33600000000000002</c:v>
                </c:pt>
              </c:numCache>
            </c:numRef>
          </c:val>
          <c:extLst xmlns:c16r2="http://schemas.microsoft.com/office/drawing/2015/06/chart">
            <c:ext xmlns:c16="http://schemas.microsoft.com/office/drawing/2014/chart" uri="{C3380CC4-5D6E-409C-BE32-E72D297353CC}">
              <c16:uniqueId val="{00000006-D09E-4CB6-9FB4-B104D9D5CDFD}"/>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
          <c:y val="0.81462703203114339"/>
          <c:w val="1"/>
          <c:h val="0.18441333712396069"/>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58947439328387174"/>
          <c:h val="0.94750172200447413"/>
        </c:manualLayout>
      </c:layout>
      <c:barChart>
        <c:barDir val="bar"/>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Ne vidi se pomak, sve je ostalo isto</c:v>
                </c:pt>
                <c:pt idx="1">
                  <c:v>Dugotrajnost procesa, sporova</c:v>
                </c:pt>
                <c:pt idx="2">
                  <c:v>Prevelik utjecaj politike</c:v>
                </c:pt>
                <c:pt idx="3">
                  <c:v>Korupcija</c:v>
                </c:pt>
                <c:pt idx="4">
                  <c:v>Dislociranost, udaljenost sudova</c:v>
                </c:pt>
                <c:pt idx="5">
                  <c:v>Neučinkovitost, neorganiziranost</c:v>
                </c:pt>
                <c:pt idx="6">
                  <c:v>Pristranost sudaca, podložnost utjecajima</c:v>
                </c:pt>
                <c:pt idx="7">
                  <c:v>Troškovi odlaska na sud</c:v>
                </c:pt>
                <c:pt idx="8">
                  <c:v>Nema kazni/ sankcija za sudce i djelatnike</c:v>
                </c:pt>
                <c:pt idx="9">
                  <c:v>Ostalo</c:v>
                </c:pt>
              </c:strCache>
            </c:strRef>
          </c:cat>
          <c:val>
            <c:numRef>
              <c:f>Sheet1!$B$2:$B$11</c:f>
              <c:numCache>
                <c:formatCode>0%</c:formatCode>
                <c:ptCount val="10"/>
                <c:pt idx="0">
                  <c:v>0.24299999999999999</c:v>
                </c:pt>
                <c:pt idx="1">
                  <c:v>0.17899999999999999</c:v>
                </c:pt>
                <c:pt idx="2">
                  <c:v>9.1999999999999998E-2</c:v>
                </c:pt>
                <c:pt idx="3">
                  <c:v>8.2000000000000003E-2</c:v>
                </c:pt>
                <c:pt idx="4">
                  <c:v>5.8999999999999997E-2</c:v>
                </c:pt>
                <c:pt idx="5">
                  <c:v>4.7E-2</c:v>
                </c:pt>
                <c:pt idx="6">
                  <c:v>3.4000000000000002E-2</c:v>
                </c:pt>
                <c:pt idx="7">
                  <c:v>2.1999999999999999E-2</c:v>
                </c:pt>
                <c:pt idx="8">
                  <c:v>0.02</c:v>
                </c:pt>
                <c:pt idx="9">
                  <c:v>0.182</c:v>
                </c:pt>
              </c:numCache>
            </c:numRef>
          </c:val>
          <c:extLst xmlns:c16r2="http://schemas.microsoft.com/office/drawing/2015/06/chart">
            <c:ext xmlns:c16="http://schemas.microsoft.com/office/drawing/2014/chart" uri="{C3380CC4-5D6E-409C-BE32-E72D297353CC}">
              <c16:uniqueId val="{00000000-EF91-48FB-A952-BB77504FF33A}"/>
            </c:ext>
          </c:extLst>
        </c:ser>
        <c:dLbls>
          <c:showLegendKey val="0"/>
          <c:showVal val="0"/>
          <c:showCatName val="0"/>
          <c:showSerName val="0"/>
          <c:showPercent val="0"/>
          <c:showBubbleSize val="0"/>
        </c:dLbls>
        <c:gapWidth val="42"/>
        <c:axId val="150128512"/>
        <c:axId val="150130048"/>
      </c:barChart>
      <c:catAx>
        <c:axId val="150128512"/>
        <c:scaling>
          <c:orientation val="maxMin"/>
        </c:scaling>
        <c:delete val="0"/>
        <c:axPos val="l"/>
        <c:numFmt formatCode="General" sourceLinked="0"/>
        <c:majorTickMark val="out"/>
        <c:minorTickMark val="none"/>
        <c:tickLblPos val="nextTo"/>
        <c:txPr>
          <a:bodyPr/>
          <a:lstStyle/>
          <a:p>
            <a:pPr>
              <a:defRPr sz="1000" baseline="0">
                <a:solidFill>
                  <a:schemeClr val="tx1"/>
                </a:solidFill>
              </a:defRPr>
            </a:pPr>
            <a:endParaRPr lang="en-US"/>
          </a:p>
        </c:txPr>
        <c:crossAx val="150130048"/>
        <c:crosses val="autoZero"/>
        <c:auto val="1"/>
        <c:lblAlgn val="ctr"/>
        <c:lblOffset val="100"/>
        <c:noMultiLvlLbl val="0"/>
      </c:catAx>
      <c:valAx>
        <c:axId val="150130048"/>
        <c:scaling>
          <c:orientation val="minMax"/>
        </c:scaling>
        <c:delete val="1"/>
        <c:axPos val="b"/>
        <c:numFmt formatCode="0%" sourceLinked="1"/>
        <c:majorTickMark val="out"/>
        <c:minorTickMark val="none"/>
        <c:tickLblPos val="nextTo"/>
        <c:crossAx val="150128512"/>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48414100318649E-2"/>
          <c:w val="1"/>
          <c:h val="0.59984265558157113"/>
        </c:manualLayout>
      </c:layout>
      <c:barChart>
        <c:barDir val="col"/>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Uglavom nije</c:v>
                </c:pt>
                <c:pt idx="2">
                  <c:v>Uglavnom je</c:v>
                </c:pt>
                <c:pt idx="3">
                  <c:v>U potpunosti je</c:v>
                </c:pt>
                <c:pt idx="4">
                  <c:v>Ne zna</c:v>
                </c:pt>
              </c:strCache>
            </c:strRef>
          </c:cat>
          <c:val>
            <c:numRef>
              <c:f>Sheet1!$B$2:$B$6</c:f>
              <c:numCache>
                <c:formatCode>#,##0%</c:formatCode>
                <c:ptCount val="5"/>
                <c:pt idx="0" formatCode="###0%">
                  <c:v>0.17</c:v>
                </c:pt>
                <c:pt idx="1">
                  <c:v>0.36399999999999999</c:v>
                </c:pt>
                <c:pt idx="2">
                  <c:v>0.253</c:v>
                </c:pt>
                <c:pt idx="3">
                  <c:v>2.5999999999999999E-2</c:v>
                </c:pt>
                <c:pt idx="4">
                  <c:v>0.187</c:v>
                </c:pt>
              </c:numCache>
            </c:numRef>
          </c:val>
          <c:extLst xmlns:c16r2="http://schemas.microsoft.com/office/drawing/2015/06/chart">
            <c:ext xmlns:c16="http://schemas.microsoft.com/office/drawing/2014/chart" uri="{C3380CC4-5D6E-409C-BE32-E72D297353CC}">
              <c16:uniqueId val="{00000000-9DC0-4D66-A20E-E8E5A48B5007}"/>
            </c:ext>
          </c:extLst>
        </c:ser>
        <c:dLbls>
          <c:showLegendKey val="0"/>
          <c:showVal val="0"/>
          <c:showCatName val="0"/>
          <c:showSerName val="0"/>
          <c:showPercent val="0"/>
          <c:showBubbleSize val="0"/>
        </c:dLbls>
        <c:gapWidth val="42"/>
        <c:axId val="150195584"/>
        <c:axId val="150480000"/>
      </c:barChart>
      <c:catAx>
        <c:axId val="150195584"/>
        <c:scaling>
          <c:orientation val="minMax"/>
        </c:scaling>
        <c:delete val="0"/>
        <c:axPos val="b"/>
        <c:numFmt formatCode="General" sourceLinked="1"/>
        <c:majorTickMark val="out"/>
        <c:minorTickMark val="none"/>
        <c:tickLblPos val="nextTo"/>
        <c:txPr>
          <a:bodyPr/>
          <a:lstStyle/>
          <a:p>
            <a:pPr>
              <a:defRPr sz="1200">
                <a:solidFill>
                  <a:schemeClr val="tx1"/>
                </a:solidFill>
              </a:defRPr>
            </a:pPr>
            <a:endParaRPr lang="en-US"/>
          </a:p>
        </c:txPr>
        <c:crossAx val="150480000"/>
        <c:crosses val="autoZero"/>
        <c:auto val="1"/>
        <c:lblAlgn val="ctr"/>
        <c:lblOffset val="100"/>
        <c:noMultiLvlLbl val="0"/>
      </c:catAx>
      <c:valAx>
        <c:axId val="150480000"/>
        <c:scaling>
          <c:orientation val="minMax"/>
        </c:scaling>
        <c:delete val="1"/>
        <c:axPos val="r"/>
        <c:numFmt formatCode="###0%" sourceLinked="1"/>
        <c:majorTickMark val="out"/>
        <c:minorTickMark val="none"/>
        <c:tickLblPos val="nextTo"/>
        <c:crossAx val="150195584"/>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2963650291739"/>
          <c:y val="4.2548266597868666E-2"/>
          <c:w val="0.50470363497082615"/>
          <c:h val="0.84305996048642062"/>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Zdravstvena reforma</c:v>
                </c:pt>
                <c:pt idx="1">
                  <c:v>Smanjenje broja općina i gradova</c:v>
                </c:pt>
                <c:pt idx="2">
                  <c:v>Reforma pravosuđa</c:v>
                </c:pt>
                <c:pt idx="3">
                  <c:v>Reforma državne uprave</c:v>
                </c:pt>
                <c:pt idx="4">
                  <c:v>Mirovinska reforma</c:v>
                </c:pt>
                <c:pt idx="5">
                  <c:v>Reforma sustava socijalne skrbi</c:v>
                </c:pt>
                <c:pt idx="6">
                  <c:v>Pojednostavljivanje poreznih zakona</c:v>
                </c:pt>
                <c:pt idx="7">
                  <c:v>Ne zna</c:v>
                </c:pt>
              </c:strCache>
            </c:strRef>
          </c:cat>
          <c:val>
            <c:numRef>
              <c:f>Sheet1!$B$2:$B$9</c:f>
              <c:numCache>
                <c:formatCode>###0%</c:formatCode>
                <c:ptCount val="8"/>
                <c:pt idx="0">
                  <c:v>0.17699999999999999</c:v>
                </c:pt>
                <c:pt idx="1">
                  <c:v>0.14499999999999999</c:v>
                </c:pt>
                <c:pt idx="2">
                  <c:v>0.152</c:v>
                </c:pt>
                <c:pt idx="3">
                  <c:v>8.6999999999999994E-2</c:v>
                </c:pt>
                <c:pt idx="4">
                  <c:v>0.22700000000000001</c:v>
                </c:pt>
                <c:pt idx="5">
                  <c:v>9.1999999999999998E-2</c:v>
                </c:pt>
                <c:pt idx="6">
                  <c:v>6.8000000000000005E-2</c:v>
                </c:pt>
                <c:pt idx="7">
                  <c:v>5.1999999999999998E-2</c:v>
                </c:pt>
              </c:numCache>
            </c:numRef>
          </c:val>
          <c:extLst xmlns:c16r2="http://schemas.microsoft.com/office/drawing/2015/06/chart">
            <c:ext xmlns:c16="http://schemas.microsoft.com/office/drawing/2014/chart" uri="{C3380CC4-5D6E-409C-BE32-E72D297353CC}">
              <c16:uniqueId val="{00000000-0866-4131-B7AE-A85DEAAECB24}"/>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Zdravstvena reforma</c:v>
                </c:pt>
                <c:pt idx="1">
                  <c:v>Smanjenje broja općina i gradova</c:v>
                </c:pt>
                <c:pt idx="2">
                  <c:v>Reforma pravosuđa</c:v>
                </c:pt>
                <c:pt idx="3">
                  <c:v>Reforma državne uprave</c:v>
                </c:pt>
                <c:pt idx="4">
                  <c:v>Mirovinska reforma</c:v>
                </c:pt>
                <c:pt idx="5">
                  <c:v>Reforma sustava socijalne skrbi</c:v>
                </c:pt>
                <c:pt idx="6">
                  <c:v>Pojednostavljivanje poreznih zakona</c:v>
                </c:pt>
                <c:pt idx="7">
                  <c:v>Ne zna</c:v>
                </c:pt>
              </c:strCache>
            </c:strRef>
          </c:cat>
          <c:val>
            <c:numRef>
              <c:f>Sheet1!$C$2:$C$9</c:f>
              <c:numCache>
                <c:formatCode>###0%</c:formatCode>
                <c:ptCount val="8"/>
                <c:pt idx="0">
                  <c:v>0.23400000000000001</c:v>
                </c:pt>
                <c:pt idx="1">
                  <c:v>0.20300000000000001</c:v>
                </c:pt>
                <c:pt idx="2">
                  <c:v>0.185</c:v>
                </c:pt>
                <c:pt idx="3">
                  <c:v>0.105</c:v>
                </c:pt>
                <c:pt idx="4">
                  <c:v>9.4E-2</c:v>
                </c:pt>
                <c:pt idx="5">
                  <c:v>8.1000000000000003E-2</c:v>
                </c:pt>
                <c:pt idx="6">
                  <c:v>5.8999999999999997E-2</c:v>
                </c:pt>
                <c:pt idx="7">
                  <c:v>3.9E-2</c:v>
                </c:pt>
              </c:numCache>
            </c:numRef>
          </c:val>
          <c:extLst xmlns:c16r2="http://schemas.microsoft.com/office/drawing/2015/06/chart">
            <c:ext xmlns:c16="http://schemas.microsoft.com/office/drawing/2014/chart" uri="{C3380CC4-5D6E-409C-BE32-E72D297353CC}">
              <c16:uniqueId val="{00000001-0866-4131-B7AE-A85DEAAECB24}"/>
            </c:ext>
          </c:extLst>
        </c:ser>
        <c:dLbls>
          <c:showLegendKey val="0"/>
          <c:showVal val="0"/>
          <c:showCatName val="0"/>
          <c:showSerName val="0"/>
          <c:showPercent val="0"/>
          <c:showBubbleSize val="0"/>
        </c:dLbls>
        <c:gapWidth val="42"/>
        <c:axId val="150529920"/>
        <c:axId val="150531456"/>
      </c:barChart>
      <c:catAx>
        <c:axId val="150529920"/>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50531456"/>
        <c:crosses val="autoZero"/>
        <c:auto val="1"/>
        <c:lblAlgn val="ctr"/>
        <c:lblOffset val="100"/>
        <c:noMultiLvlLbl val="0"/>
      </c:catAx>
      <c:valAx>
        <c:axId val="150531456"/>
        <c:scaling>
          <c:orientation val="minMax"/>
        </c:scaling>
        <c:delete val="1"/>
        <c:axPos val="b"/>
        <c:numFmt formatCode="###0%" sourceLinked="1"/>
        <c:majorTickMark val="out"/>
        <c:minorTickMark val="none"/>
        <c:tickLblPos val="nextTo"/>
        <c:crossAx val="150529920"/>
        <c:crosses val="max"/>
        <c:crossBetween val="between"/>
      </c:valAx>
    </c:plotArea>
    <c:legend>
      <c:legendPos val="r"/>
      <c:layout>
        <c:manualLayout>
          <c:xMode val="edge"/>
          <c:yMode val="edge"/>
          <c:x val="0.82758172273920294"/>
          <c:y val="0.54304164710123137"/>
          <c:w val="0.15726676210928178"/>
          <c:h val="0.21247670984826064"/>
        </c:manualLayout>
      </c:layout>
      <c:overlay val="1"/>
    </c:legend>
    <c:plotVisOnly val="1"/>
    <c:dispBlanksAs val="gap"/>
    <c:showDLblsOverMax val="0"/>
  </c:chart>
  <c:txPr>
    <a:bodyPr/>
    <a:lstStyle/>
    <a:p>
      <a:pPr>
        <a:defRPr sz="1800"/>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551029046378645"/>
          <c:y val="4.2548414100318649E-2"/>
          <c:w val="0.40526029479328918"/>
          <c:h val="0.94275881981695797"/>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Sheet1!$A$2:$A$15</c:f>
              <c:strCache>
                <c:ptCount val="14"/>
                <c:pt idx="0">
                  <c:v>Ubrzati postupke</c:v>
                </c:pt>
                <c:pt idx="1">
                  <c:v>Smanjiti korupciju</c:v>
                </c:pt>
                <c:pt idx="2">
                  <c:v>Više pravde, poštenja</c:v>
                </c:pt>
                <c:pt idx="3">
                  <c:v>Smanjiti utjecaj politike</c:v>
                </c:pt>
                <c:pt idx="4">
                  <c:v>Zaposliti stručne ljude</c:v>
                </c:pt>
                <c:pt idx="5">
                  <c:v>Veća nepristranost, neovisnost suda</c:v>
                </c:pt>
                <c:pt idx="6">
                  <c:v>Da zakon bude za sve jednak</c:v>
                </c:pt>
                <c:pt idx="7">
                  <c:v>Povećati efikasnost, učinkovitost sudova</c:v>
                </c:pt>
                <c:pt idx="8">
                  <c:v>Sniziti cijene</c:v>
                </c:pt>
                <c:pt idx="9">
                  <c:v>Sve bi trebalo promijenit</c:v>
                </c:pt>
                <c:pt idx="10">
                  <c:v>Pojednostavniti zakone</c:v>
                </c:pt>
                <c:pt idx="11">
                  <c:v>Promijeniti zakone</c:v>
                </c:pt>
                <c:pt idx="12">
                  <c:v>Ostalo</c:v>
                </c:pt>
                <c:pt idx="13">
                  <c:v>Ne zna</c:v>
                </c:pt>
              </c:strCache>
            </c:strRef>
          </c:cat>
          <c:val>
            <c:numRef>
              <c:f>Sheet1!$B$2:$B$15</c:f>
              <c:numCache>
                <c:formatCode>###0%</c:formatCode>
                <c:ptCount val="14"/>
                <c:pt idx="0">
                  <c:v>0.28999999999999998</c:v>
                </c:pt>
                <c:pt idx="1">
                  <c:v>0.17</c:v>
                </c:pt>
                <c:pt idx="2">
                  <c:v>0.187</c:v>
                </c:pt>
                <c:pt idx="3">
                  <c:v>8.8999999999999996E-2</c:v>
                </c:pt>
                <c:pt idx="4">
                  <c:v>8.4000000000000005E-2</c:v>
                </c:pt>
                <c:pt idx="5">
                  <c:v>4.2999999999999997E-2</c:v>
                </c:pt>
                <c:pt idx="6">
                  <c:v>3.6999999999999998E-2</c:v>
                </c:pt>
                <c:pt idx="7">
                  <c:v>3.7999999999999999E-2</c:v>
                </c:pt>
                <c:pt idx="8">
                  <c:v>2.3E-2</c:v>
                </c:pt>
                <c:pt idx="9">
                  <c:v>2.4E-2</c:v>
                </c:pt>
                <c:pt idx="10">
                  <c:v>2.1000000000000001E-2</c:v>
                </c:pt>
                <c:pt idx="11">
                  <c:v>2.1000000000000001E-2</c:v>
                </c:pt>
                <c:pt idx="12">
                  <c:v>0.11600000000000001</c:v>
                </c:pt>
                <c:pt idx="13">
                  <c:v>0.17399999999999999</c:v>
                </c:pt>
              </c:numCache>
            </c:numRef>
          </c:val>
          <c:extLst xmlns:c16r2="http://schemas.microsoft.com/office/drawing/2015/06/chart">
            <c:ext xmlns:c16="http://schemas.microsoft.com/office/drawing/2014/chart" uri="{C3380CC4-5D6E-409C-BE32-E72D297353CC}">
              <c16:uniqueId val="{00000000-0194-4E83-9376-964A96E332C7}"/>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Sheet1!$A$2:$A$15</c:f>
              <c:strCache>
                <c:ptCount val="14"/>
                <c:pt idx="0">
                  <c:v>Ubrzati postupke</c:v>
                </c:pt>
                <c:pt idx="1">
                  <c:v>Smanjiti korupciju</c:v>
                </c:pt>
                <c:pt idx="2">
                  <c:v>Više pravde, poštenja</c:v>
                </c:pt>
                <c:pt idx="3">
                  <c:v>Smanjiti utjecaj politike</c:v>
                </c:pt>
                <c:pt idx="4">
                  <c:v>Zaposliti stručne ljude</c:v>
                </c:pt>
                <c:pt idx="5">
                  <c:v>Veća nepristranost, neovisnost suda</c:v>
                </c:pt>
                <c:pt idx="6">
                  <c:v>Da zakon bude za sve jednak</c:v>
                </c:pt>
                <c:pt idx="7">
                  <c:v>Povećati efikasnost, učinkovitost sudova</c:v>
                </c:pt>
                <c:pt idx="8">
                  <c:v>Sniziti cijene</c:v>
                </c:pt>
                <c:pt idx="9">
                  <c:v>Sve bi trebalo promijenit</c:v>
                </c:pt>
                <c:pt idx="10">
                  <c:v>Pojednostavniti zakone</c:v>
                </c:pt>
                <c:pt idx="11">
                  <c:v>Promijeniti zakone</c:v>
                </c:pt>
                <c:pt idx="12">
                  <c:v>Ostalo</c:v>
                </c:pt>
                <c:pt idx="13">
                  <c:v>Ne zna</c:v>
                </c:pt>
              </c:strCache>
            </c:strRef>
          </c:cat>
          <c:val>
            <c:numRef>
              <c:f>Sheet1!$C$2:$C$15</c:f>
              <c:numCache>
                <c:formatCode>###0%</c:formatCode>
                <c:ptCount val="14"/>
                <c:pt idx="0">
                  <c:v>0.41</c:v>
                </c:pt>
                <c:pt idx="1">
                  <c:v>0.19700000000000001</c:v>
                </c:pt>
                <c:pt idx="2">
                  <c:v>0.18099999999999999</c:v>
                </c:pt>
                <c:pt idx="3">
                  <c:v>0.106</c:v>
                </c:pt>
                <c:pt idx="4">
                  <c:v>0.105</c:v>
                </c:pt>
                <c:pt idx="5">
                  <c:v>6.5000000000000002E-2</c:v>
                </c:pt>
                <c:pt idx="6">
                  <c:v>6.5000000000000002E-2</c:v>
                </c:pt>
                <c:pt idx="7">
                  <c:v>5.8000000000000003E-2</c:v>
                </c:pt>
                <c:pt idx="8">
                  <c:v>4.8000000000000001E-2</c:v>
                </c:pt>
                <c:pt idx="9">
                  <c:v>4.4999999999999998E-2</c:v>
                </c:pt>
                <c:pt idx="10">
                  <c:v>4.1000000000000002E-2</c:v>
                </c:pt>
                <c:pt idx="11">
                  <c:v>3.9E-2</c:v>
                </c:pt>
                <c:pt idx="12">
                  <c:v>0.39700000000000002</c:v>
                </c:pt>
                <c:pt idx="13">
                  <c:v>0.14499999999999999</c:v>
                </c:pt>
              </c:numCache>
            </c:numRef>
          </c:val>
          <c:extLst xmlns:c16r2="http://schemas.microsoft.com/office/drawing/2015/06/chart">
            <c:ext xmlns:c16="http://schemas.microsoft.com/office/drawing/2014/chart" uri="{C3380CC4-5D6E-409C-BE32-E72D297353CC}">
              <c16:uniqueId val="{00000001-0194-4E83-9376-964A96E332C7}"/>
            </c:ext>
          </c:extLst>
        </c:ser>
        <c:dLbls>
          <c:showLegendKey val="0"/>
          <c:showVal val="0"/>
          <c:showCatName val="0"/>
          <c:showSerName val="0"/>
          <c:showPercent val="0"/>
          <c:showBubbleSize val="0"/>
        </c:dLbls>
        <c:gapWidth val="42"/>
        <c:axId val="149839872"/>
        <c:axId val="149841408"/>
      </c:barChart>
      <c:catAx>
        <c:axId val="149839872"/>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49841408"/>
        <c:crosses val="autoZero"/>
        <c:auto val="1"/>
        <c:lblAlgn val="ctr"/>
        <c:lblOffset val="100"/>
        <c:noMultiLvlLbl val="0"/>
      </c:catAx>
      <c:valAx>
        <c:axId val="149841408"/>
        <c:scaling>
          <c:orientation val="minMax"/>
        </c:scaling>
        <c:delete val="1"/>
        <c:axPos val="b"/>
        <c:numFmt formatCode="###0%" sourceLinked="1"/>
        <c:majorTickMark val="out"/>
        <c:minorTickMark val="none"/>
        <c:tickLblPos val="nextTo"/>
        <c:crossAx val="149839872"/>
        <c:crosses val="max"/>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73506503527144"/>
          <c:y val="4.9926855589751788E-2"/>
          <c:w val="0.37190765870768183"/>
          <c:h val="0.94979635134627283"/>
        </c:manualLayout>
      </c:layout>
      <c:barChart>
        <c:barDir val="bar"/>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Jako puno</c:v>
                </c:pt>
                <c:pt idx="1">
                  <c:v>Samo osnovne informacije</c:v>
                </c:pt>
                <c:pt idx="2">
                  <c:v>Čuli za projekt, ne znaju detalje</c:v>
                </c:pt>
                <c:pt idx="3">
                  <c:v>Nisu ni čuli za projekt</c:v>
                </c:pt>
              </c:strCache>
            </c:strRef>
          </c:cat>
          <c:val>
            <c:numRef>
              <c:f>Sheet1!$B$2:$B$5</c:f>
              <c:numCache>
                <c:formatCode>###0%</c:formatCode>
                <c:ptCount val="4"/>
                <c:pt idx="0">
                  <c:v>0.04</c:v>
                </c:pt>
                <c:pt idx="1">
                  <c:v>0.23</c:v>
                </c:pt>
                <c:pt idx="2">
                  <c:v>0.33</c:v>
                </c:pt>
                <c:pt idx="3">
                  <c:v>0.4</c:v>
                </c:pt>
              </c:numCache>
            </c:numRef>
          </c:val>
          <c:extLst xmlns:c16r2="http://schemas.microsoft.com/office/drawing/2015/06/chart">
            <c:ext xmlns:c16="http://schemas.microsoft.com/office/drawing/2014/chart" uri="{C3380CC4-5D6E-409C-BE32-E72D297353CC}">
              <c16:uniqueId val="{00000000-28BB-4D77-B88E-6B409454915B}"/>
            </c:ext>
          </c:extLst>
        </c:ser>
        <c:dLbls>
          <c:showLegendKey val="0"/>
          <c:showVal val="0"/>
          <c:showCatName val="0"/>
          <c:showSerName val="0"/>
          <c:showPercent val="0"/>
          <c:showBubbleSize val="0"/>
        </c:dLbls>
        <c:gapWidth val="42"/>
        <c:axId val="150037248"/>
        <c:axId val="150038784"/>
      </c:barChart>
      <c:catAx>
        <c:axId val="150037248"/>
        <c:scaling>
          <c:orientation val="maxMin"/>
        </c:scaling>
        <c:delete val="0"/>
        <c:axPos val="l"/>
        <c:numFmt formatCode="General" sourceLinked="0"/>
        <c:majorTickMark val="out"/>
        <c:minorTickMark val="none"/>
        <c:tickLblPos val="nextTo"/>
        <c:crossAx val="150038784"/>
        <c:crosses val="autoZero"/>
        <c:auto val="1"/>
        <c:lblAlgn val="ctr"/>
        <c:lblOffset val="100"/>
        <c:noMultiLvlLbl val="0"/>
      </c:catAx>
      <c:valAx>
        <c:axId val="150038784"/>
        <c:scaling>
          <c:orientation val="minMax"/>
          <c:max val="1"/>
        </c:scaling>
        <c:delete val="1"/>
        <c:axPos val="b"/>
        <c:numFmt formatCode="###0%" sourceLinked="1"/>
        <c:majorTickMark val="out"/>
        <c:minorTickMark val="none"/>
        <c:tickLblPos val="nextTo"/>
        <c:crossAx val="15003724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0.33593101984915413"/>
          <c:y val="5.020365131711798E-2"/>
          <c:w val="0.66406898015084581"/>
          <c:h val="0.94979635134627283"/>
        </c:manualLayout>
      </c:layout>
      <c:barChart>
        <c:barDir val="bar"/>
        <c:grouping val="clustered"/>
        <c:varyColors val="0"/>
        <c:ser>
          <c:idx val="0"/>
          <c:order val="0"/>
          <c:tx>
            <c:strRef>
              <c:f>Sheet1!$B$1</c:f>
              <c:strCache>
                <c:ptCount val="1"/>
                <c:pt idx="0">
                  <c:v>&gt; otpimalno</c:v>
                </c:pt>
              </c:strCache>
            </c:strRef>
          </c:tx>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Sheet1!$A$2:$A$17</c:f>
              <c:strCache>
                <c:ptCount val="16"/>
                <c:pt idx="0">
                  <c:v> Ne vidim pomake, ništa se ne događa</c:v>
                </c:pt>
                <c:pt idx="1">
                  <c:v> Negativno mišljenje o reformama</c:v>
                </c:pt>
                <c:pt idx="2">
                  <c:v> Korumpiranost</c:v>
                </c:pt>
                <c:pt idx="3">
                  <c:v> Sporost u provođenju</c:v>
                </c:pt>
                <c:pt idx="4">
                  <c:v> Politički utjecaji</c:v>
                </c:pt>
                <c:pt idx="5">
                  <c:v> Nemaju volje i znanja</c:v>
                </c:pt>
                <c:pt idx="6">
                  <c:v> Samo su zatrpali druge sudove/procesi traju duže</c:v>
                </c:pt>
                <c:pt idx="7">
                  <c:v> Veliki troškovi, stranke snose troškove i sl.</c:v>
                </c:pt>
                <c:pt idx="8">
                  <c:v> Ostali su isti ljudi/mentalitet je teško promjeniti</c:v>
                </c:pt>
                <c:pt idx="9">
                  <c:v> Struktura, oragnizacija nije dobra</c:v>
                </c:pt>
                <c:pt idx="10">
                  <c:v> Udaljenost sudova</c:v>
                </c:pt>
                <c:pt idx="11">
                  <c:v> Fizički su se ukinuli sudovi, ali su prakse ostale iste</c:v>
                </c:pt>
                <c:pt idx="12">
                  <c:v> Sumnja u sudačko poštenje, pristranost</c:v>
                </c:pt>
                <c:pt idx="13">
                  <c:v> Broj zaposlenih je ostao isti</c:v>
                </c:pt>
                <c:pt idx="14">
                  <c:v> Ostalo</c:v>
                </c:pt>
                <c:pt idx="15">
                  <c:v> NZ\BO</c:v>
                </c:pt>
              </c:strCache>
            </c:strRef>
          </c:cat>
          <c:val>
            <c:numRef>
              <c:f>Sheet1!$B$2:$B$17</c:f>
              <c:numCache>
                <c:formatCode>###0%</c:formatCode>
                <c:ptCount val="16"/>
                <c:pt idx="0">
                  <c:v>0.23</c:v>
                </c:pt>
                <c:pt idx="1">
                  <c:v>0.08</c:v>
                </c:pt>
                <c:pt idx="2">
                  <c:v>7.0000000000000007E-2</c:v>
                </c:pt>
                <c:pt idx="3">
                  <c:v>0.05</c:v>
                </c:pt>
                <c:pt idx="4">
                  <c:v>0.05</c:v>
                </c:pt>
                <c:pt idx="5">
                  <c:v>0.05</c:v>
                </c:pt>
                <c:pt idx="6">
                  <c:v>0.05</c:v>
                </c:pt>
                <c:pt idx="7">
                  <c:v>0.05</c:v>
                </c:pt>
                <c:pt idx="8" formatCode="#,##0%">
                  <c:v>0.04</c:v>
                </c:pt>
                <c:pt idx="9" formatCode="#,##0%">
                  <c:v>0.04</c:v>
                </c:pt>
                <c:pt idx="10" formatCode="#,##0%">
                  <c:v>0.02</c:v>
                </c:pt>
                <c:pt idx="11" formatCode="#,##0%">
                  <c:v>0.01</c:v>
                </c:pt>
                <c:pt idx="12" formatCode="#,##0%">
                  <c:v>0.01</c:v>
                </c:pt>
                <c:pt idx="13" formatCode="#,##0%">
                  <c:v>0.01</c:v>
                </c:pt>
                <c:pt idx="14" formatCode="#,##0%">
                  <c:v>0.08</c:v>
                </c:pt>
                <c:pt idx="15" formatCode="#,##0%">
                  <c:v>0.21</c:v>
                </c:pt>
              </c:numCache>
            </c:numRef>
          </c:val>
          <c:extLst xmlns:c16r2="http://schemas.microsoft.com/office/drawing/2015/06/chart">
            <c:ext xmlns:c16="http://schemas.microsoft.com/office/drawing/2014/chart" uri="{C3380CC4-5D6E-409C-BE32-E72D297353CC}">
              <c16:uniqueId val="{00000000-6DE5-49DF-8D2E-02D5BC2FF0AD}"/>
            </c:ext>
          </c:extLst>
        </c:ser>
        <c:dLbls>
          <c:showLegendKey val="0"/>
          <c:showVal val="0"/>
          <c:showCatName val="0"/>
          <c:showSerName val="0"/>
          <c:showPercent val="0"/>
          <c:showBubbleSize val="0"/>
        </c:dLbls>
        <c:gapWidth val="42"/>
        <c:axId val="150296832"/>
        <c:axId val="150302720"/>
      </c:barChart>
      <c:catAx>
        <c:axId val="150296832"/>
        <c:scaling>
          <c:orientation val="maxMin"/>
        </c:scaling>
        <c:delete val="0"/>
        <c:axPos val="l"/>
        <c:numFmt formatCode="General" sourceLinked="0"/>
        <c:majorTickMark val="out"/>
        <c:minorTickMark val="none"/>
        <c:tickLblPos val="nextTo"/>
        <c:txPr>
          <a:bodyPr/>
          <a:lstStyle/>
          <a:p>
            <a:pPr>
              <a:defRPr sz="1000"/>
            </a:pPr>
            <a:endParaRPr lang="en-US"/>
          </a:p>
        </c:txPr>
        <c:crossAx val="150302720"/>
        <c:crosses val="autoZero"/>
        <c:auto val="1"/>
        <c:lblAlgn val="ctr"/>
        <c:lblOffset val="100"/>
        <c:noMultiLvlLbl val="0"/>
      </c:catAx>
      <c:valAx>
        <c:axId val="150302720"/>
        <c:scaling>
          <c:orientation val="minMax"/>
          <c:max val="0.5"/>
        </c:scaling>
        <c:delete val="1"/>
        <c:axPos val="b"/>
        <c:numFmt formatCode="###0%" sourceLinked="1"/>
        <c:majorTickMark val="out"/>
        <c:minorTickMark val="none"/>
        <c:tickLblPos val="nextTo"/>
        <c:crossAx val="150296832"/>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73506503527144"/>
          <c:y val="4.9926855589751788E-2"/>
          <c:w val="0.39417855345403041"/>
          <c:h val="0.87747539754012005"/>
        </c:manualLayout>
      </c:layout>
      <c:barChart>
        <c:barDir val="bar"/>
        <c:grouping val="clustered"/>
        <c:varyColors val="0"/>
        <c:ser>
          <c:idx val="0"/>
          <c:order val="0"/>
          <c:tx>
            <c:strRef>
              <c:f>Sheet1!$B$1</c:f>
              <c:strCache>
                <c:ptCount val="1"/>
                <c:pt idx="0">
                  <c:v>Jako informirani</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Uglavnom nije</c:v>
                </c:pt>
                <c:pt idx="2">
                  <c:v>Uglavnom je</c:v>
                </c:pt>
                <c:pt idx="3">
                  <c:v>U potpunosti je</c:v>
                </c:pt>
                <c:pt idx="4">
                  <c:v>Ne zna</c:v>
                </c:pt>
              </c:strCache>
            </c:strRef>
          </c:cat>
          <c:val>
            <c:numRef>
              <c:f>Sheet1!$B$2:$B$6</c:f>
              <c:numCache>
                <c:formatCode>###0%</c:formatCode>
                <c:ptCount val="5"/>
                <c:pt idx="0">
                  <c:v>0.11</c:v>
                </c:pt>
                <c:pt idx="1">
                  <c:v>0.32</c:v>
                </c:pt>
                <c:pt idx="2">
                  <c:v>0.53</c:v>
                </c:pt>
                <c:pt idx="3">
                  <c:v>0.01</c:v>
                </c:pt>
                <c:pt idx="4" formatCode="#,##0%">
                  <c:v>0.03</c:v>
                </c:pt>
              </c:numCache>
            </c:numRef>
          </c:val>
          <c:extLst xmlns:c16r2="http://schemas.microsoft.com/office/drawing/2015/06/chart">
            <c:ext xmlns:c16="http://schemas.microsoft.com/office/drawing/2014/chart" uri="{C3380CC4-5D6E-409C-BE32-E72D297353CC}">
              <c16:uniqueId val="{00000000-3F48-434B-8CA0-E381EB88A9EA}"/>
            </c:ext>
          </c:extLst>
        </c:ser>
        <c:dLbls>
          <c:showLegendKey val="0"/>
          <c:showVal val="0"/>
          <c:showCatName val="0"/>
          <c:showSerName val="0"/>
          <c:showPercent val="0"/>
          <c:showBubbleSize val="0"/>
        </c:dLbls>
        <c:gapWidth val="42"/>
        <c:axId val="150331392"/>
        <c:axId val="150332928"/>
      </c:barChart>
      <c:catAx>
        <c:axId val="150331392"/>
        <c:scaling>
          <c:orientation val="maxMin"/>
        </c:scaling>
        <c:delete val="0"/>
        <c:axPos val="l"/>
        <c:numFmt formatCode="General" sourceLinked="0"/>
        <c:majorTickMark val="out"/>
        <c:minorTickMark val="none"/>
        <c:tickLblPos val="nextTo"/>
        <c:crossAx val="150332928"/>
        <c:crosses val="autoZero"/>
        <c:auto val="1"/>
        <c:lblAlgn val="ctr"/>
        <c:lblOffset val="100"/>
        <c:noMultiLvlLbl val="0"/>
      </c:catAx>
      <c:valAx>
        <c:axId val="150332928"/>
        <c:scaling>
          <c:orientation val="minMax"/>
        </c:scaling>
        <c:delete val="1"/>
        <c:axPos val="b"/>
        <c:numFmt formatCode="###0%" sourceLinked="1"/>
        <c:majorTickMark val="out"/>
        <c:minorTickMark val="none"/>
        <c:tickLblPos val="nextTo"/>
        <c:crossAx val="15033139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9.5236457403206104E-2"/>
          <c:y val="4.0763612987893598E-2"/>
          <c:w val="0.66920788669866071"/>
          <c:h val="0.78056407135274419"/>
        </c:manualLayout>
      </c:layout>
      <c:pieChart>
        <c:varyColors val="1"/>
        <c:ser>
          <c:idx val="0"/>
          <c:order val="0"/>
          <c:tx>
            <c:strRef>
              <c:f>List1!$B$1</c:f>
              <c:strCache>
                <c:ptCount val="1"/>
                <c:pt idx="0">
                  <c:v>procjena</c:v>
                </c:pt>
              </c:strCache>
            </c:strRef>
          </c:tx>
          <c:dPt>
            <c:idx val="1"/>
            <c:bubble3D val="0"/>
            <c:spPr>
              <a:solidFill>
                <a:schemeClr val="accent4">
                  <a:lumMod val="75000"/>
                </a:schemeClr>
              </a:solidFill>
            </c:spPr>
            <c:extLst xmlns:c16r2="http://schemas.microsoft.com/office/drawing/2015/06/chart">
              <c:ext xmlns:c16="http://schemas.microsoft.com/office/drawing/2014/chart" uri="{C3380CC4-5D6E-409C-BE32-E72D297353CC}">
                <c16:uniqueId val="{00000001-2B89-49B9-92F7-338DB7CA6F71}"/>
              </c:ext>
            </c:extLst>
          </c:dPt>
          <c:dPt>
            <c:idx val="3"/>
            <c:bubble3D val="0"/>
            <c:spPr>
              <a:solidFill>
                <a:schemeClr val="accent6">
                  <a:lumMod val="50000"/>
                </a:schemeClr>
              </a:solidFill>
            </c:spPr>
            <c:extLst xmlns:c16r2="http://schemas.microsoft.com/office/drawing/2015/06/chart">
              <c:ext xmlns:c16="http://schemas.microsoft.com/office/drawing/2014/chart" uri="{C3380CC4-5D6E-409C-BE32-E72D297353CC}">
                <c16:uniqueId val="{00000003-2B89-49B9-92F7-338DB7CA6F71}"/>
              </c:ext>
            </c:extLst>
          </c:dPt>
          <c:dLbls>
            <c:dLbl>
              <c:idx val="0"/>
              <c:layout>
                <c:manualLayout>
                  <c:x val="-9.6894866113722458E-2"/>
                  <c:y val="0.12382830100181355"/>
                </c:manualLayout>
              </c:layout>
              <c:dLblPos val="bestFi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2B89-49B9-92F7-338DB7CA6F71}"/>
                </c:ext>
              </c:extLst>
            </c:dLbl>
            <c:dLbl>
              <c:idx val="1"/>
              <c:layout>
                <c:manualLayout>
                  <c:x val="-0.14439022158241982"/>
                  <c:y val="-0.10306914234318931"/>
                </c:manualLayout>
              </c:layout>
              <c:dLblPos val="bestFi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2B89-49B9-92F7-338DB7CA6F71}"/>
                </c:ext>
              </c:extLst>
            </c:dLbl>
            <c:dLbl>
              <c:idx val="5"/>
              <c:spPr/>
              <c:txPr>
                <a:bodyPr/>
                <a:lstStyle/>
                <a:p>
                  <a:pPr>
                    <a:defRPr sz="1400">
                      <a:solidFill>
                        <a:schemeClr val="accent6"/>
                      </a:solidFill>
                    </a:defRPr>
                  </a:pPr>
                  <a:endParaRPr lang="en-US"/>
                </a:p>
              </c:txPr>
              <c:dLblPos val="bestFit"/>
              <c:showLegendKey val="0"/>
              <c:showVal val="1"/>
              <c:showCatName val="0"/>
              <c:showSerName val="0"/>
              <c:showPercent val="0"/>
              <c:showBubbleSize val="0"/>
            </c:dLbl>
            <c:spPr>
              <a:noFill/>
              <a:ln>
                <a:noFill/>
              </a:ln>
              <a:effectLst/>
            </c:spPr>
            <c:txPr>
              <a:bodyPr/>
              <a:lstStyle/>
              <a:p>
                <a:pPr>
                  <a:defRPr sz="1400">
                    <a:solidFill>
                      <a:schemeClr val="bg1"/>
                    </a:solidFill>
                  </a:defRPr>
                </a:pPr>
                <a:endParaRPr lang="en-US"/>
              </a:p>
            </c:txPr>
            <c:dLblPos val="bestFit"/>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List1!$A$2:$A$5</c:f>
              <c:strCache>
                <c:ptCount val="4"/>
                <c:pt idx="0">
                  <c:v>Znaju jako puno</c:v>
                </c:pt>
                <c:pt idx="1">
                  <c:v>Znaju osnovne informacije</c:v>
                </c:pt>
                <c:pt idx="2">
                  <c:v>Čuli su za projekt</c:v>
                </c:pt>
                <c:pt idx="3">
                  <c:v>Nisu čuli za projekt</c:v>
                </c:pt>
              </c:strCache>
            </c:strRef>
          </c:cat>
          <c:val>
            <c:numRef>
              <c:f>List1!$B$2:$B$5</c:f>
              <c:numCache>
                <c:formatCode>###0%</c:formatCode>
                <c:ptCount val="4"/>
                <c:pt idx="0">
                  <c:v>0.14499999999999999</c:v>
                </c:pt>
                <c:pt idx="1">
                  <c:v>0.43</c:v>
                </c:pt>
                <c:pt idx="2">
                  <c:v>0.251</c:v>
                </c:pt>
                <c:pt idx="3">
                  <c:v>0.17299999999999999</c:v>
                </c:pt>
              </c:numCache>
            </c:numRef>
          </c:val>
          <c:extLst xmlns:c16r2="http://schemas.microsoft.com/office/drawing/2015/06/chart">
            <c:ext xmlns:c16="http://schemas.microsoft.com/office/drawing/2014/chart" uri="{C3380CC4-5D6E-409C-BE32-E72D297353CC}">
              <c16:uniqueId val="{00000006-2B89-49B9-92F7-338DB7CA6F71}"/>
            </c:ext>
          </c:extLst>
        </c:ser>
        <c:dLbls>
          <c:showLegendKey val="0"/>
          <c:showVal val="0"/>
          <c:showCatName val="0"/>
          <c:showSerName val="0"/>
          <c:showPercent val="0"/>
          <c:showBubbleSize val="0"/>
          <c:showLeaderLines val="1"/>
        </c:dLbls>
        <c:firstSliceAng val="0"/>
      </c:pieChart>
    </c:plotArea>
    <c:legend>
      <c:legendPos val="r"/>
      <c:layout>
        <c:manualLayout>
          <c:xMode val="edge"/>
          <c:yMode val="edge"/>
          <c:x val="0"/>
          <c:y val="0.81462703203114339"/>
          <c:w val="1"/>
          <c:h val="0.18441333712396069"/>
        </c:manualLayout>
      </c:layout>
      <c:overlay val="0"/>
      <c:txPr>
        <a:bodyPr/>
        <a:lstStyle/>
        <a:p>
          <a:pPr>
            <a:defRPr sz="9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58947439328387174"/>
          <c:h val="0.94750172200447413"/>
        </c:manualLayout>
      </c:layout>
      <c:barChart>
        <c:barDir val="bar"/>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Sheet1!$A$2:$A$15</c:f>
              <c:strCache>
                <c:ptCount val="14"/>
                <c:pt idx="0">
                  <c:v>Ne vidim pomake, ništa se ne događa</c:v>
                </c:pt>
                <c:pt idx="1">
                  <c:v>Sporost u provođenju</c:v>
                </c:pt>
                <c:pt idx="2">
                  <c:v>Ostali su isti ljudi/mentalitet/prakse</c:v>
                </c:pt>
                <c:pt idx="3">
                  <c:v>Samo su zatrpali druge sudove/procesi traju duže</c:v>
                </c:pt>
                <c:pt idx="4">
                  <c:v>Korumpiranost</c:v>
                </c:pt>
                <c:pt idx="5">
                  <c:v>Politički utjecaji</c:v>
                </c:pt>
                <c:pt idx="6">
                  <c:v>Veliki troškovi</c:v>
                </c:pt>
                <c:pt idx="7">
                  <c:v>Nemaju volje/znanja/želje za promjenom</c:v>
                </c:pt>
                <c:pt idx="8">
                  <c:v>Struktura/organizacija nije dobra</c:v>
                </c:pt>
                <c:pt idx="9">
                  <c:v>Sumnja u sudačko poštenje, pristranost</c:v>
                </c:pt>
                <c:pt idx="10">
                  <c:v>Udaljenost sudova</c:v>
                </c:pt>
                <c:pt idx="11">
                  <c:v>Broj zaposlenih je ostao isti/ima previše sudaca</c:v>
                </c:pt>
                <c:pt idx="12">
                  <c:v>Nema pravomoćnih presuda</c:v>
                </c:pt>
                <c:pt idx="13">
                  <c:v>Ostalo</c:v>
                </c:pt>
              </c:strCache>
            </c:strRef>
          </c:cat>
          <c:val>
            <c:numRef>
              <c:f>Sheet1!$B$2:$B$15</c:f>
              <c:numCache>
                <c:formatCode>0%</c:formatCode>
                <c:ptCount val="14"/>
                <c:pt idx="0">
                  <c:v>0.215</c:v>
                </c:pt>
                <c:pt idx="1">
                  <c:v>0.11600000000000001</c:v>
                </c:pt>
                <c:pt idx="2">
                  <c:v>9.9000000000000005E-2</c:v>
                </c:pt>
                <c:pt idx="3">
                  <c:v>8.3000000000000004E-2</c:v>
                </c:pt>
                <c:pt idx="4">
                  <c:v>7.3999999999999996E-2</c:v>
                </c:pt>
                <c:pt idx="5">
                  <c:v>5.8000000000000003E-2</c:v>
                </c:pt>
                <c:pt idx="6">
                  <c:v>0.05</c:v>
                </c:pt>
                <c:pt idx="7">
                  <c:v>4.1000000000000002E-2</c:v>
                </c:pt>
                <c:pt idx="8">
                  <c:v>3.3000000000000002E-2</c:v>
                </c:pt>
                <c:pt idx="9">
                  <c:v>2.5000000000000001E-2</c:v>
                </c:pt>
                <c:pt idx="10">
                  <c:v>2.5000000000000001E-2</c:v>
                </c:pt>
                <c:pt idx="11">
                  <c:v>1.7000000000000001E-2</c:v>
                </c:pt>
                <c:pt idx="12">
                  <c:v>1.7000000000000001E-2</c:v>
                </c:pt>
                <c:pt idx="13">
                  <c:v>0.124</c:v>
                </c:pt>
              </c:numCache>
            </c:numRef>
          </c:val>
          <c:extLst xmlns:c16r2="http://schemas.microsoft.com/office/drawing/2015/06/chart">
            <c:ext xmlns:c16="http://schemas.microsoft.com/office/drawing/2014/chart" uri="{C3380CC4-5D6E-409C-BE32-E72D297353CC}">
              <c16:uniqueId val="{00000000-C428-42D7-B45E-67ADC55692AB}"/>
            </c:ext>
          </c:extLst>
        </c:ser>
        <c:dLbls>
          <c:showLegendKey val="0"/>
          <c:showVal val="0"/>
          <c:showCatName val="0"/>
          <c:showSerName val="0"/>
          <c:showPercent val="0"/>
          <c:showBubbleSize val="0"/>
        </c:dLbls>
        <c:gapWidth val="42"/>
        <c:axId val="151057536"/>
        <c:axId val="151059072"/>
      </c:barChart>
      <c:catAx>
        <c:axId val="151057536"/>
        <c:scaling>
          <c:orientation val="maxMin"/>
        </c:scaling>
        <c:delete val="0"/>
        <c:axPos val="l"/>
        <c:numFmt formatCode="General" sourceLinked="0"/>
        <c:majorTickMark val="out"/>
        <c:minorTickMark val="none"/>
        <c:tickLblPos val="nextTo"/>
        <c:txPr>
          <a:bodyPr/>
          <a:lstStyle/>
          <a:p>
            <a:pPr>
              <a:defRPr sz="1000" baseline="0">
                <a:solidFill>
                  <a:schemeClr val="tx1"/>
                </a:solidFill>
              </a:defRPr>
            </a:pPr>
            <a:endParaRPr lang="en-US"/>
          </a:p>
        </c:txPr>
        <c:crossAx val="151059072"/>
        <c:crosses val="autoZero"/>
        <c:auto val="1"/>
        <c:lblAlgn val="ctr"/>
        <c:lblOffset val="100"/>
        <c:noMultiLvlLbl val="0"/>
      </c:catAx>
      <c:valAx>
        <c:axId val="151059072"/>
        <c:scaling>
          <c:orientation val="minMax"/>
        </c:scaling>
        <c:delete val="1"/>
        <c:axPos val="b"/>
        <c:numFmt formatCode="0%" sourceLinked="1"/>
        <c:majorTickMark val="out"/>
        <c:minorTickMark val="none"/>
        <c:tickLblPos val="nextTo"/>
        <c:crossAx val="151057536"/>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76D0-40F4-963A-5D1ECC6468C0}"/>
              </c:ext>
            </c:extLst>
          </c:dPt>
          <c:dPt>
            <c:idx val="1"/>
            <c:invertIfNegative val="0"/>
            <c:bubble3D val="0"/>
            <c:extLst xmlns:c16r2="http://schemas.microsoft.com/office/drawing/2015/06/chart">
              <c:ext xmlns:c16="http://schemas.microsoft.com/office/drawing/2014/chart" uri="{C3380CC4-5D6E-409C-BE32-E72D297353CC}">
                <c16:uniqueId val="{00000001-76D0-40F4-963A-5D1ECC6468C0}"/>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Negativno (uglavnom+vrlo)</c:v>
                </c:pt>
                <c:pt idx="1">
                  <c:v>Pozitivno (uglavnom+vrlo)</c:v>
                </c:pt>
              </c:strCache>
            </c:strRef>
          </c:cat>
          <c:val>
            <c:numRef>
              <c:f>Sheet1!$B$2:$B$3</c:f>
              <c:numCache>
                <c:formatCode>0%</c:formatCode>
                <c:ptCount val="2"/>
                <c:pt idx="0">
                  <c:v>0.62</c:v>
                </c:pt>
                <c:pt idx="1">
                  <c:v>0.35599999999999998</c:v>
                </c:pt>
              </c:numCache>
            </c:numRef>
          </c:val>
          <c:extLst xmlns:c16r2="http://schemas.microsoft.com/office/drawing/2015/06/chart">
            <c:ext xmlns:c16="http://schemas.microsoft.com/office/drawing/2014/chart" uri="{C3380CC4-5D6E-409C-BE32-E72D297353CC}">
              <c16:uniqueId val="{00000006-76D0-40F4-963A-5D1ECC6468C0}"/>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Negativno (uglavnom+vrlo)</c:v>
                </c:pt>
                <c:pt idx="1">
                  <c:v>Pozitivno (uglavnom+vrlo)</c:v>
                </c:pt>
              </c:strCache>
            </c:strRef>
          </c:cat>
          <c:val>
            <c:numRef>
              <c:f>Sheet1!$C$2:$C$3</c:f>
              <c:numCache>
                <c:formatCode>0%</c:formatCode>
                <c:ptCount val="2"/>
                <c:pt idx="0">
                  <c:v>0.67600000000000005</c:v>
                </c:pt>
                <c:pt idx="1">
                  <c:v>0.307</c:v>
                </c:pt>
              </c:numCache>
            </c:numRef>
          </c:val>
          <c:extLst xmlns:c16r2="http://schemas.microsoft.com/office/drawing/2015/06/chart">
            <c:ext xmlns:c16="http://schemas.microsoft.com/office/drawing/2014/chart" uri="{C3380CC4-5D6E-409C-BE32-E72D297353CC}">
              <c16:uniqueId val="{00000007-76D0-40F4-963A-5D1ECC6468C0}"/>
            </c:ext>
          </c:extLst>
        </c:ser>
        <c:dLbls>
          <c:showLegendKey val="0"/>
          <c:showVal val="0"/>
          <c:showCatName val="0"/>
          <c:showSerName val="0"/>
          <c:showPercent val="0"/>
          <c:showBubbleSize val="0"/>
        </c:dLbls>
        <c:gapWidth val="100"/>
        <c:axId val="143431552"/>
        <c:axId val="143433088"/>
      </c:barChart>
      <c:catAx>
        <c:axId val="143431552"/>
        <c:scaling>
          <c:orientation val="minMax"/>
        </c:scaling>
        <c:delete val="0"/>
        <c:axPos val="b"/>
        <c:numFmt formatCode="General" sourceLinked="0"/>
        <c:majorTickMark val="out"/>
        <c:minorTickMark val="none"/>
        <c:tickLblPos val="nextTo"/>
        <c:txPr>
          <a:bodyPr/>
          <a:lstStyle/>
          <a:p>
            <a:pPr>
              <a:defRPr sz="1100" baseline="0"/>
            </a:pPr>
            <a:endParaRPr lang="en-US"/>
          </a:p>
        </c:txPr>
        <c:crossAx val="143433088"/>
        <c:crosses val="autoZero"/>
        <c:auto val="1"/>
        <c:lblAlgn val="ctr"/>
        <c:lblOffset val="100"/>
        <c:noMultiLvlLbl val="0"/>
      </c:catAx>
      <c:valAx>
        <c:axId val="143433088"/>
        <c:scaling>
          <c:orientation val="minMax"/>
        </c:scaling>
        <c:delete val="1"/>
        <c:axPos val="l"/>
        <c:numFmt formatCode="0%" sourceLinked="1"/>
        <c:majorTickMark val="out"/>
        <c:minorTickMark val="none"/>
        <c:tickLblPos val="nextTo"/>
        <c:crossAx val="1434315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48414100318649E-2"/>
          <c:w val="1"/>
          <c:h val="0.59984265558157113"/>
        </c:manualLayout>
      </c:layout>
      <c:barChart>
        <c:barDir val="col"/>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Uglavom nije</c:v>
                </c:pt>
                <c:pt idx="2">
                  <c:v>Uglavnom je</c:v>
                </c:pt>
                <c:pt idx="3">
                  <c:v>U potpunosti je</c:v>
                </c:pt>
                <c:pt idx="4">
                  <c:v>Ne zna</c:v>
                </c:pt>
              </c:strCache>
            </c:strRef>
          </c:cat>
          <c:val>
            <c:numRef>
              <c:f>Sheet1!$B$2:$B$6</c:f>
              <c:numCache>
                <c:formatCode>#,##0%</c:formatCode>
                <c:ptCount val="5"/>
                <c:pt idx="0" formatCode="###0%">
                  <c:v>0.20100000000000001</c:v>
                </c:pt>
                <c:pt idx="1">
                  <c:v>0.46899999999999997</c:v>
                </c:pt>
                <c:pt idx="2">
                  <c:v>0.318</c:v>
                </c:pt>
                <c:pt idx="3">
                  <c:v>6.0000000000000001E-3</c:v>
                </c:pt>
                <c:pt idx="4">
                  <c:v>6.0000000000000001E-3</c:v>
                </c:pt>
              </c:numCache>
            </c:numRef>
          </c:val>
          <c:extLst xmlns:c16r2="http://schemas.microsoft.com/office/drawing/2015/06/chart">
            <c:ext xmlns:c16="http://schemas.microsoft.com/office/drawing/2014/chart" uri="{C3380CC4-5D6E-409C-BE32-E72D297353CC}">
              <c16:uniqueId val="{00000000-2670-4893-8D59-D6818BDDBC61}"/>
            </c:ext>
          </c:extLst>
        </c:ser>
        <c:dLbls>
          <c:showLegendKey val="0"/>
          <c:showVal val="0"/>
          <c:showCatName val="0"/>
          <c:showSerName val="0"/>
          <c:showPercent val="0"/>
          <c:showBubbleSize val="0"/>
        </c:dLbls>
        <c:gapWidth val="42"/>
        <c:axId val="151140992"/>
        <c:axId val="151146880"/>
      </c:barChart>
      <c:catAx>
        <c:axId val="151140992"/>
        <c:scaling>
          <c:orientation val="minMax"/>
        </c:scaling>
        <c:delete val="0"/>
        <c:axPos val="b"/>
        <c:numFmt formatCode="General" sourceLinked="1"/>
        <c:majorTickMark val="out"/>
        <c:minorTickMark val="none"/>
        <c:tickLblPos val="nextTo"/>
        <c:txPr>
          <a:bodyPr/>
          <a:lstStyle/>
          <a:p>
            <a:pPr>
              <a:defRPr sz="1200">
                <a:solidFill>
                  <a:schemeClr val="tx1"/>
                </a:solidFill>
              </a:defRPr>
            </a:pPr>
            <a:endParaRPr lang="en-US"/>
          </a:p>
        </c:txPr>
        <c:crossAx val="151146880"/>
        <c:crosses val="autoZero"/>
        <c:auto val="1"/>
        <c:lblAlgn val="ctr"/>
        <c:lblOffset val="100"/>
        <c:noMultiLvlLbl val="0"/>
      </c:catAx>
      <c:valAx>
        <c:axId val="151146880"/>
        <c:scaling>
          <c:orientation val="minMax"/>
        </c:scaling>
        <c:delete val="1"/>
        <c:axPos val="r"/>
        <c:numFmt formatCode="###0%" sourceLinked="1"/>
        <c:majorTickMark val="out"/>
        <c:minorTickMark val="none"/>
        <c:tickLblPos val="nextTo"/>
        <c:crossAx val="151140992"/>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69899840067685"/>
          <c:y val="4.9927092446777489E-2"/>
          <c:w val="0.49016711187579803"/>
          <c:h val="0.94979635134627283"/>
        </c:manualLayout>
      </c:layout>
      <c:barChart>
        <c:barDir val="bar"/>
        <c:grouping val="clustered"/>
        <c:varyColors val="0"/>
        <c:ser>
          <c:idx val="0"/>
          <c:order val="0"/>
          <c:tx>
            <c:strRef>
              <c:f>Sheet1!$B$1</c:f>
              <c:strCache>
                <c:ptCount val="1"/>
                <c:pt idx="0">
                  <c:v>&gt; otpimalno</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Jako puno</c:v>
                </c:pt>
                <c:pt idx="1">
                  <c:v>Samo osnovne informacije</c:v>
                </c:pt>
                <c:pt idx="2">
                  <c:v>Čuli za projekt, ne znaju detalje</c:v>
                </c:pt>
                <c:pt idx="3">
                  <c:v>Nisu ni čuli za projekt</c:v>
                </c:pt>
                <c:pt idx="4">
                  <c:v>NZ/BO</c:v>
                </c:pt>
              </c:strCache>
            </c:strRef>
          </c:cat>
          <c:val>
            <c:numRef>
              <c:f>Sheet1!$B$2:$B$6</c:f>
              <c:numCache>
                <c:formatCode>0%</c:formatCode>
                <c:ptCount val="5"/>
                <c:pt idx="0">
                  <c:v>0.37</c:v>
                </c:pt>
                <c:pt idx="1">
                  <c:v>0.41</c:v>
                </c:pt>
                <c:pt idx="2">
                  <c:v>0.13</c:v>
                </c:pt>
                <c:pt idx="3">
                  <c:v>0.05</c:v>
                </c:pt>
                <c:pt idx="4">
                  <c:v>0.04</c:v>
                </c:pt>
              </c:numCache>
            </c:numRef>
          </c:val>
          <c:extLst xmlns:c16r2="http://schemas.microsoft.com/office/drawing/2015/06/chart">
            <c:ext xmlns:c16="http://schemas.microsoft.com/office/drawing/2014/chart" uri="{C3380CC4-5D6E-409C-BE32-E72D297353CC}">
              <c16:uniqueId val="{00000000-E588-44A6-825C-D6427659F5D7}"/>
            </c:ext>
          </c:extLst>
        </c:ser>
        <c:dLbls>
          <c:showLegendKey val="0"/>
          <c:showVal val="0"/>
          <c:showCatName val="0"/>
          <c:showSerName val="0"/>
          <c:showPercent val="0"/>
          <c:showBubbleSize val="0"/>
        </c:dLbls>
        <c:gapWidth val="42"/>
        <c:axId val="151182720"/>
        <c:axId val="151200896"/>
      </c:barChart>
      <c:catAx>
        <c:axId val="151182720"/>
        <c:scaling>
          <c:orientation val="maxMin"/>
        </c:scaling>
        <c:delete val="0"/>
        <c:axPos val="l"/>
        <c:numFmt formatCode="General" sourceLinked="0"/>
        <c:majorTickMark val="out"/>
        <c:minorTickMark val="none"/>
        <c:tickLblPos val="nextTo"/>
        <c:crossAx val="151200896"/>
        <c:crosses val="autoZero"/>
        <c:auto val="1"/>
        <c:lblAlgn val="ctr"/>
        <c:lblOffset val="100"/>
        <c:noMultiLvlLbl val="0"/>
      </c:catAx>
      <c:valAx>
        <c:axId val="151200896"/>
        <c:scaling>
          <c:orientation val="minMax"/>
        </c:scaling>
        <c:delete val="1"/>
        <c:axPos val="b"/>
        <c:numFmt formatCode="0%" sourceLinked="1"/>
        <c:majorTickMark val="out"/>
        <c:minorTickMark val="none"/>
        <c:tickLblPos val="nextTo"/>
        <c:crossAx val="15118272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020365131711798E-2"/>
          <c:w val="0.43644960408095917"/>
          <c:h val="0.94979635134627283"/>
        </c:manualLayout>
      </c:layout>
      <c:barChart>
        <c:barDir val="bar"/>
        <c:grouping val="clustered"/>
        <c:varyColors val="0"/>
        <c:ser>
          <c:idx val="0"/>
          <c:order val="0"/>
          <c:tx>
            <c:strRef>
              <c:f>Sheet1!$B$1</c:f>
              <c:strCache>
                <c:ptCount val="1"/>
                <c:pt idx="0">
                  <c:v>&gt; otpimalno</c:v>
                </c:pt>
              </c:strCache>
            </c:strRef>
          </c:tx>
          <c:spPr>
            <a:solidFill>
              <a:schemeClr val="accent4"/>
            </a:solidFill>
            <a:ln w="19050">
              <a:solidFill>
                <a:schemeClr val="accent6"/>
              </a:solidFill>
            </a:ln>
          </c:spPr>
          <c:invertIfNegative val="0"/>
          <c:dLbls>
            <c:dLbl>
              <c:idx val="0"/>
              <c:layout>
                <c:manualLayout>
                  <c:x val="-4.4912280701754383E-2"/>
                  <c:y val="0"/>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D6C6-4A8B-900A-03516CE62DE4}"/>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Ne vidi se pomak, sve je ostalo isto, ne valja i sl.</c:v>
                </c:pt>
                <c:pt idx="1">
                  <c:v>Dugotrajnost procesa, dugo trajanje sporova, broj predmeta</c:v>
                </c:pt>
                <c:pt idx="2">
                  <c:v>Samo formalne, kozmetičke izmjene</c:v>
                </c:pt>
                <c:pt idx="3">
                  <c:v>Ništa ne rade, neučinkoviti, neorganizirani</c:v>
                </c:pt>
                <c:pt idx="4">
                  <c:v>Samo se smanjio formalan broj sudova/tijela</c:v>
                </c:pt>
                <c:pt idx="5">
                  <c:v>Dislociranost sudova, predaleko</c:v>
                </c:pt>
                <c:pt idx="6">
                  <c:v>Preopterećeni/ neravnomjerna raspodjela posla</c:v>
                </c:pt>
                <c:pt idx="7">
                  <c:v>Nisu ostvarene uštede/ povećani troškovi</c:v>
                </c:pt>
              </c:strCache>
            </c:strRef>
          </c:cat>
          <c:val>
            <c:numRef>
              <c:f>Sheet1!$B$2:$B$9</c:f>
              <c:numCache>
                <c:formatCode>###0%</c:formatCode>
                <c:ptCount val="8"/>
                <c:pt idx="0">
                  <c:v>0.28000000000000003</c:v>
                </c:pt>
                <c:pt idx="1">
                  <c:v>0.11</c:v>
                </c:pt>
                <c:pt idx="2">
                  <c:v>0.11</c:v>
                </c:pt>
                <c:pt idx="3">
                  <c:v>0.1</c:v>
                </c:pt>
                <c:pt idx="4">
                  <c:v>0.09</c:v>
                </c:pt>
                <c:pt idx="5">
                  <c:v>7.0000000000000007E-2</c:v>
                </c:pt>
                <c:pt idx="6">
                  <c:v>7.0000000000000007E-2</c:v>
                </c:pt>
                <c:pt idx="7">
                  <c:v>0.05</c:v>
                </c:pt>
              </c:numCache>
            </c:numRef>
          </c:val>
          <c:extLst xmlns:c16r2="http://schemas.microsoft.com/office/drawing/2015/06/chart">
            <c:ext xmlns:c16="http://schemas.microsoft.com/office/drawing/2014/chart" uri="{C3380CC4-5D6E-409C-BE32-E72D297353CC}">
              <c16:uniqueId val="{00000001-D6C6-4A8B-900A-03516CE62DE4}"/>
            </c:ext>
          </c:extLst>
        </c:ser>
        <c:dLbls>
          <c:showLegendKey val="0"/>
          <c:showVal val="0"/>
          <c:showCatName val="0"/>
          <c:showSerName val="0"/>
          <c:showPercent val="0"/>
          <c:showBubbleSize val="0"/>
        </c:dLbls>
        <c:gapWidth val="42"/>
        <c:axId val="151275008"/>
        <c:axId val="151276544"/>
      </c:barChart>
      <c:catAx>
        <c:axId val="151275008"/>
        <c:scaling>
          <c:orientation val="maxMin"/>
        </c:scaling>
        <c:delete val="0"/>
        <c:axPos val="r"/>
        <c:numFmt formatCode="General" sourceLinked="0"/>
        <c:majorTickMark val="out"/>
        <c:minorTickMark val="none"/>
        <c:tickLblPos val="nextTo"/>
        <c:crossAx val="151276544"/>
        <c:crosses val="autoZero"/>
        <c:auto val="1"/>
        <c:lblAlgn val="ctr"/>
        <c:lblOffset val="100"/>
        <c:noMultiLvlLbl val="0"/>
      </c:catAx>
      <c:valAx>
        <c:axId val="151276544"/>
        <c:scaling>
          <c:orientation val="maxMin"/>
        </c:scaling>
        <c:delete val="1"/>
        <c:axPos val="b"/>
        <c:numFmt formatCode="###0%" sourceLinked="1"/>
        <c:majorTickMark val="out"/>
        <c:minorTickMark val="none"/>
        <c:tickLblPos val="nextTo"/>
        <c:crossAx val="15127500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699009102325534"/>
          <c:y val="4.9926981906279054E-2"/>
          <c:w val="0.37190765870768183"/>
          <c:h val="0.77416011590835687"/>
        </c:manualLayout>
      </c:layout>
      <c:barChart>
        <c:barDir val="bar"/>
        <c:grouping val="clustered"/>
        <c:varyColors val="0"/>
        <c:ser>
          <c:idx val="0"/>
          <c:order val="0"/>
          <c:tx>
            <c:strRef>
              <c:f>Sheet1!$B$1</c:f>
              <c:strCache>
                <c:ptCount val="1"/>
                <c:pt idx="0">
                  <c:v>Jako informirani (N=58)</c:v>
                </c:pt>
              </c:strCache>
            </c:strRef>
          </c:tx>
          <c:spPr>
            <a:solidFill>
              <a:schemeClr val="accent6"/>
            </a:solidFill>
          </c:spPr>
          <c:invertIfNegative val="0"/>
          <c:dLbls>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9CDC-4E49-8808-EA5FA2BDDF4A}"/>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Uglavnom nije</c:v>
                </c:pt>
                <c:pt idx="2">
                  <c:v>Uglavnom je</c:v>
                </c:pt>
                <c:pt idx="3">
                  <c:v>U potpunosti je</c:v>
                </c:pt>
                <c:pt idx="4">
                  <c:v>NZ/BO</c:v>
                </c:pt>
              </c:strCache>
            </c:strRef>
          </c:cat>
          <c:val>
            <c:numRef>
              <c:f>Sheet1!$B$2:$B$6</c:f>
              <c:numCache>
                <c:formatCode>###0%</c:formatCode>
                <c:ptCount val="5"/>
                <c:pt idx="0">
                  <c:v>0.36206896551724138</c:v>
                </c:pt>
                <c:pt idx="1">
                  <c:v>0.32758620689655171</c:v>
                </c:pt>
                <c:pt idx="2">
                  <c:v>0.2413793103448276</c:v>
                </c:pt>
                <c:pt idx="3">
                  <c:v>6.8965517241379309E-2</c:v>
                </c:pt>
                <c:pt idx="4">
                  <c:v>0</c:v>
                </c:pt>
              </c:numCache>
            </c:numRef>
          </c:val>
          <c:extLst xmlns:c16r2="http://schemas.microsoft.com/office/drawing/2015/06/chart">
            <c:ext xmlns:c16="http://schemas.microsoft.com/office/drawing/2014/chart" uri="{C3380CC4-5D6E-409C-BE32-E72D297353CC}">
              <c16:uniqueId val="{00000001-9CDC-4E49-8808-EA5FA2BDDF4A}"/>
            </c:ext>
          </c:extLst>
        </c:ser>
        <c:ser>
          <c:idx val="1"/>
          <c:order val="1"/>
          <c:tx>
            <c:strRef>
              <c:f>Sheet1!$C$1</c:f>
              <c:strCache>
                <c:ptCount val="1"/>
                <c:pt idx="0">
                  <c:v>Osnovno informirani (N=63)</c:v>
                </c:pt>
              </c:strCache>
            </c:strRef>
          </c:tx>
          <c:invertIfNegative val="0"/>
          <c:dLbls>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9CDC-4E49-8808-EA5FA2BDDF4A}"/>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Uglavnom nije</c:v>
                </c:pt>
                <c:pt idx="2">
                  <c:v>Uglavnom je</c:v>
                </c:pt>
                <c:pt idx="3">
                  <c:v>U potpunosti je</c:v>
                </c:pt>
                <c:pt idx="4">
                  <c:v>NZ/BO</c:v>
                </c:pt>
              </c:strCache>
            </c:strRef>
          </c:cat>
          <c:val>
            <c:numRef>
              <c:f>Sheet1!$C$2:$C$6</c:f>
              <c:numCache>
                <c:formatCode>###0%</c:formatCode>
                <c:ptCount val="5"/>
                <c:pt idx="0">
                  <c:v>0.1111111111111111</c:v>
                </c:pt>
                <c:pt idx="1">
                  <c:v>0.31746031746031744</c:v>
                </c:pt>
                <c:pt idx="2">
                  <c:v>0.53968253968253965</c:v>
                </c:pt>
                <c:pt idx="3">
                  <c:v>3.1746031746031744E-2</c:v>
                </c:pt>
                <c:pt idx="4">
                  <c:v>0</c:v>
                </c:pt>
              </c:numCache>
            </c:numRef>
          </c:val>
          <c:extLst xmlns:c16r2="http://schemas.microsoft.com/office/drawing/2015/06/chart">
            <c:ext xmlns:c16="http://schemas.microsoft.com/office/drawing/2014/chart" uri="{C3380CC4-5D6E-409C-BE32-E72D297353CC}">
              <c16:uniqueId val="{00000003-9CDC-4E49-8808-EA5FA2BDDF4A}"/>
            </c:ext>
          </c:extLst>
        </c:ser>
        <c:ser>
          <c:idx val="2"/>
          <c:order val="2"/>
          <c:tx>
            <c:strRef>
              <c:f>Sheet1!$D$1</c:f>
              <c:strCache>
                <c:ptCount val="1"/>
                <c:pt idx="0">
                  <c:v>Samo čuli (N=20)</c:v>
                </c:pt>
              </c:strCache>
            </c:strRef>
          </c:tx>
          <c:invertIfNegative val="0"/>
          <c:dLbls>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9CDC-4E49-8808-EA5FA2BDDF4A}"/>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Uglavnom nije</c:v>
                </c:pt>
                <c:pt idx="2">
                  <c:v>Uglavnom je</c:v>
                </c:pt>
                <c:pt idx="3">
                  <c:v>U potpunosti je</c:v>
                </c:pt>
                <c:pt idx="4">
                  <c:v>NZ/BO</c:v>
                </c:pt>
              </c:strCache>
            </c:strRef>
          </c:cat>
          <c:val>
            <c:numRef>
              <c:f>Sheet1!$D$2:$D$6</c:f>
              <c:numCache>
                <c:formatCode>###0%</c:formatCode>
                <c:ptCount val="5"/>
                <c:pt idx="0">
                  <c:v>0.05</c:v>
                </c:pt>
                <c:pt idx="1">
                  <c:v>0.15</c:v>
                </c:pt>
                <c:pt idx="2">
                  <c:v>0.75</c:v>
                </c:pt>
                <c:pt idx="3">
                  <c:v>0</c:v>
                </c:pt>
                <c:pt idx="4">
                  <c:v>0.05</c:v>
                </c:pt>
              </c:numCache>
            </c:numRef>
          </c:val>
          <c:extLst xmlns:c16r2="http://schemas.microsoft.com/office/drawing/2015/06/chart">
            <c:ext xmlns:c16="http://schemas.microsoft.com/office/drawing/2014/chart" uri="{C3380CC4-5D6E-409C-BE32-E72D297353CC}">
              <c16:uniqueId val="{00000005-9CDC-4E49-8808-EA5FA2BDDF4A}"/>
            </c:ext>
          </c:extLst>
        </c:ser>
        <c:dLbls>
          <c:showLegendKey val="0"/>
          <c:showVal val="0"/>
          <c:showCatName val="0"/>
          <c:showSerName val="0"/>
          <c:showPercent val="0"/>
          <c:showBubbleSize val="0"/>
        </c:dLbls>
        <c:gapWidth val="42"/>
        <c:axId val="151317888"/>
        <c:axId val="151327872"/>
      </c:barChart>
      <c:catAx>
        <c:axId val="151317888"/>
        <c:scaling>
          <c:orientation val="maxMin"/>
        </c:scaling>
        <c:delete val="0"/>
        <c:axPos val="l"/>
        <c:numFmt formatCode="General" sourceLinked="0"/>
        <c:majorTickMark val="out"/>
        <c:minorTickMark val="none"/>
        <c:tickLblPos val="nextTo"/>
        <c:crossAx val="151327872"/>
        <c:crosses val="autoZero"/>
        <c:auto val="1"/>
        <c:lblAlgn val="ctr"/>
        <c:lblOffset val="100"/>
        <c:noMultiLvlLbl val="0"/>
      </c:catAx>
      <c:valAx>
        <c:axId val="151327872"/>
        <c:scaling>
          <c:orientation val="minMax"/>
        </c:scaling>
        <c:delete val="1"/>
        <c:axPos val="b"/>
        <c:numFmt formatCode="###0%" sourceLinked="1"/>
        <c:majorTickMark val="out"/>
        <c:minorTickMark val="none"/>
        <c:tickLblPos val="nextTo"/>
        <c:crossAx val="151317888"/>
        <c:crosses val="max"/>
        <c:crossBetween val="between"/>
      </c:valAx>
    </c:plotArea>
    <c:legend>
      <c:legendPos val="b"/>
      <c:layout>
        <c:manualLayout>
          <c:xMode val="edge"/>
          <c:yMode val="edge"/>
          <c:x val="2.2883657497187321E-2"/>
          <c:y val="0.86263541826825696"/>
          <c:w val="0.97711634250281265"/>
          <c:h val="0.13736474133324658"/>
        </c:manualLayout>
      </c:layout>
      <c:overlay val="0"/>
      <c:txPr>
        <a:bodyPr/>
        <a:lstStyle/>
        <a:p>
          <a:pPr>
            <a:defRPr sz="1000"/>
          </a:pPr>
          <a:endParaRPr lang="en-US"/>
        </a:p>
      </c:txPr>
    </c:legend>
    <c:plotVisOnly val="1"/>
    <c:dispBlanksAs val="gap"/>
    <c:showDLblsOverMax val="0"/>
  </c:chart>
  <c:txPr>
    <a:bodyPr/>
    <a:lstStyle/>
    <a:p>
      <a:pPr>
        <a:defRPr sz="11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0"/>
        <c:ser>
          <c:idx val="0"/>
          <c:order val="0"/>
          <c:tx>
            <c:strRef>
              <c:f>Sheet1!$B$1</c:f>
              <c:strCache>
                <c:ptCount val="1"/>
                <c:pt idx="0">
                  <c:v>Column1</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1-8023-4DEA-819D-BAE2F9EA736D}"/>
              </c:ext>
            </c:extLst>
          </c:dPt>
          <c:dPt>
            <c:idx val="1"/>
            <c:bubble3D val="0"/>
            <c:spPr>
              <a:solidFill>
                <a:schemeClr val="accent4"/>
              </a:solidFill>
            </c:spPr>
            <c:extLst xmlns:c16r2="http://schemas.microsoft.com/office/drawing/2015/06/chart">
              <c:ext xmlns:c16="http://schemas.microsoft.com/office/drawing/2014/chart" uri="{C3380CC4-5D6E-409C-BE32-E72D297353CC}">
                <c16:uniqueId val="{00000003-8023-4DEA-819D-BAE2F9EA736D}"/>
              </c:ext>
            </c:extLst>
          </c:dPt>
          <c:dPt>
            <c:idx val="2"/>
            <c:bubble3D val="0"/>
            <c:spPr>
              <a:solidFill>
                <a:schemeClr val="bg1"/>
              </a:solidFill>
            </c:spPr>
            <c:extLst xmlns:c16r2="http://schemas.microsoft.com/office/drawing/2015/06/chart">
              <c:ext xmlns:c16="http://schemas.microsoft.com/office/drawing/2014/chart" uri="{C3380CC4-5D6E-409C-BE32-E72D297353CC}">
                <c16:uniqueId val="{00000005-8023-4DEA-819D-BAE2F9EA736D}"/>
              </c:ext>
            </c:extLst>
          </c:dPt>
          <c:dLbls>
            <c:delete val="1"/>
          </c:dLbls>
          <c:cat>
            <c:numRef>
              <c:f>Sheet1!$A$2:$A$4</c:f>
              <c:numCache>
                <c:formatCode>General</c:formatCode>
                <c:ptCount val="3"/>
              </c:numCache>
            </c:numRef>
          </c:cat>
          <c:val>
            <c:numRef>
              <c:f>Sheet1!$B$2:$B$4</c:f>
              <c:numCache>
                <c:formatCode>General</c:formatCode>
                <c:ptCount val="3"/>
                <c:pt idx="0">
                  <c:v>29</c:v>
                </c:pt>
                <c:pt idx="1">
                  <c:v>67</c:v>
                </c:pt>
                <c:pt idx="2">
                  <c:v>4</c:v>
                </c:pt>
              </c:numCache>
            </c:numRef>
          </c:val>
          <c:extLst xmlns:c16r2="http://schemas.microsoft.com/office/drawing/2015/06/chart">
            <c:ext xmlns:c16="http://schemas.microsoft.com/office/drawing/2014/chart" uri="{C3380CC4-5D6E-409C-BE32-E72D297353CC}">
              <c16:uniqueId val="{00000006-8023-4DEA-819D-BAE2F9EA736D}"/>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0"/>
        <c:ser>
          <c:idx val="0"/>
          <c:order val="0"/>
          <c:tx>
            <c:strRef>
              <c:f>Sheet1!$B$1</c:f>
              <c:strCache>
                <c:ptCount val="1"/>
                <c:pt idx="0">
                  <c:v>Column1</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1-B60B-449A-A541-E7D7A37A10F5}"/>
              </c:ext>
            </c:extLst>
          </c:dPt>
          <c:dPt>
            <c:idx val="1"/>
            <c:bubble3D val="0"/>
            <c:spPr>
              <a:solidFill>
                <a:schemeClr val="accent4"/>
              </a:solidFill>
            </c:spPr>
            <c:extLst xmlns:c16r2="http://schemas.microsoft.com/office/drawing/2015/06/chart">
              <c:ext xmlns:c16="http://schemas.microsoft.com/office/drawing/2014/chart" uri="{C3380CC4-5D6E-409C-BE32-E72D297353CC}">
                <c16:uniqueId val="{00000003-B60B-449A-A541-E7D7A37A10F5}"/>
              </c:ext>
            </c:extLst>
          </c:dPt>
          <c:dPt>
            <c:idx val="2"/>
            <c:bubble3D val="0"/>
            <c:spPr>
              <a:solidFill>
                <a:schemeClr val="bg1"/>
              </a:solidFill>
            </c:spPr>
            <c:extLst xmlns:c16r2="http://schemas.microsoft.com/office/drawing/2015/06/chart">
              <c:ext xmlns:c16="http://schemas.microsoft.com/office/drawing/2014/chart" uri="{C3380CC4-5D6E-409C-BE32-E72D297353CC}">
                <c16:uniqueId val="{00000005-B60B-449A-A541-E7D7A37A10F5}"/>
              </c:ext>
            </c:extLst>
          </c:dPt>
          <c:dLbls>
            <c:delete val="1"/>
          </c:dLbls>
          <c:cat>
            <c:numRef>
              <c:f>Sheet1!$A$2:$A$4</c:f>
              <c:numCache>
                <c:formatCode>General</c:formatCode>
                <c:ptCount val="3"/>
              </c:numCache>
            </c:numRef>
          </c:cat>
          <c:val>
            <c:numRef>
              <c:f>Sheet1!$B$2:$B$4</c:f>
              <c:numCache>
                <c:formatCode>General</c:formatCode>
                <c:ptCount val="3"/>
                <c:pt idx="0">
                  <c:v>41</c:v>
                </c:pt>
                <c:pt idx="1">
                  <c:v>54</c:v>
                </c:pt>
                <c:pt idx="2">
                  <c:v>5</c:v>
                </c:pt>
              </c:numCache>
            </c:numRef>
          </c:val>
          <c:extLst xmlns:c16r2="http://schemas.microsoft.com/office/drawing/2015/06/chart">
            <c:ext xmlns:c16="http://schemas.microsoft.com/office/drawing/2014/chart" uri="{C3380CC4-5D6E-409C-BE32-E72D297353CC}">
              <c16:uniqueId val="{00000006-B60B-449A-A541-E7D7A37A10F5}"/>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0"/>
        <c:ser>
          <c:idx val="0"/>
          <c:order val="0"/>
          <c:tx>
            <c:strRef>
              <c:f>Sheet1!$B$1</c:f>
              <c:strCache>
                <c:ptCount val="1"/>
                <c:pt idx="0">
                  <c:v>Column1</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1-AA81-4358-BC6C-A9F1901CDE25}"/>
              </c:ext>
            </c:extLst>
          </c:dPt>
          <c:dPt>
            <c:idx val="1"/>
            <c:bubble3D val="0"/>
            <c:spPr>
              <a:solidFill>
                <a:schemeClr val="accent4"/>
              </a:solidFill>
            </c:spPr>
            <c:extLst xmlns:c16r2="http://schemas.microsoft.com/office/drawing/2015/06/chart">
              <c:ext xmlns:c16="http://schemas.microsoft.com/office/drawing/2014/chart" uri="{C3380CC4-5D6E-409C-BE32-E72D297353CC}">
                <c16:uniqueId val="{00000003-AA81-4358-BC6C-A9F1901CDE25}"/>
              </c:ext>
            </c:extLst>
          </c:dPt>
          <c:dPt>
            <c:idx val="2"/>
            <c:bubble3D val="0"/>
            <c:spPr>
              <a:solidFill>
                <a:schemeClr val="bg1"/>
              </a:solidFill>
            </c:spPr>
            <c:extLst xmlns:c16r2="http://schemas.microsoft.com/office/drawing/2015/06/chart">
              <c:ext xmlns:c16="http://schemas.microsoft.com/office/drawing/2014/chart" uri="{C3380CC4-5D6E-409C-BE32-E72D297353CC}">
                <c16:uniqueId val="{00000005-AA81-4358-BC6C-A9F1901CDE25}"/>
              </c:ext>
            </c:extLst>
          </c:dPt>
          <c:dLbls>
            <c:delete val="1"/>
          </c:dLbls>
          <c:cat>
            <c:numRef>
              <c:f>Sheet1!$A$2:$A$4</c:f>
              <c:numCache>
                <c:formatCode>General</c:formatCode>
                <c:ptCount val="3"/>
              </c:numCache>
            </c:numRef>
          </c:cat>
          <c:val>
            <c:numRef>
              <c:f>Sheet1!$B$2:$B$4</c:f>
              <c:numCache>
                <c:formatCode>General</c:formatCode>
                <c:ptCount val="3"/>
                <c:pt idx="0">
                  <c:v>46</c:v>
                </c:pt>
                <c:pt idx="1">
                  <c:v>49</c:v>
                </c:pt>
                <c:pt idx="2">
                  <c:v>4</c:v>
                </c:pt>
              </c:numCache>
            </c:numRef>
          </c:val>
          <c:extLst xmlns:c16r2="http://schemas.microsoft.com/office/drawing/2015/06/chart">
            <c:ext xmlns:c16="http://schemas.microsoft.com/office/drawing/2014/chart" uri="{C3380CC4-5D6E-409C-BE32-E72D297353CC}">
              <c16:uniqueId val="{00000006-AA81-4358-BC6C-A9F1901CDE25}"/>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099899971786916E-2"/>
          <c:y val="4.635076528278167E-3"/>
          <c:w val="0.39256905793941888"/>
          <c:h val="0.87250238517349599"/>
        </c:manualLayout>
      </c:layout>
      <c:barChart>
        <c:barDir val="bar"/>
        <c:grouping val="clustered"/>
        <c:varyColors val="0"/>
        <c:ser>
          <c:idx val="0"/>
          <c:order val="0"/>
          <c:tx>
            <c:strRef>
              <c:f>Sheet1!$B$1</c:f>
              <c:strCache>
                <c:ptCount val="1"/>
                <c:pt idx="0">
                  <c:v>Ukupno 2010</c:v>
                </c:pt>
              </c:strCache>
            </c:strRef>
          </c:tx>
          <c:spPr>
            <a:solidFill>
              <a:schemeClr val="accent2"/>
            </a:solidFill>
            <a:ln w="19050">
              <a:noFill/>
            </a:ln>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Mediji (TV, radio, dnevne novine, internetski portali)</c:v>
                </c:pt>
                <c:pt idx="1">
                  <c:v>Neformalne informacije od kolega i suradnika</c:v>
                </c:pt>
                <c:pt idx="2">
                  <c:v>Službene obavijesti od strane Ministarstva i drugih tijela</c:v>
                </c:pt>
                <c:pt idx="3">
                  <c:v>Preko internetskih stranica Ministarstva pravosuđa</c:v>
                </c:pt>
                <c:pt idx="4">
                  <c:v>Samostalnim praćenjem izmjena zakona i drugih akata</c:v>
                </c:pt>
                <c:pt idx="5">
                  <c:v>Nešto drugo. Što?</c:v>
                </c:pt>
                <c:pt idx="6">
                  <c:v>NZ/BO</c:v>
                </c:pt>
              </c:strCache>
            </c:strRef>
          </c:cat>
          <c:val>
            <c:numRef>
              <c:f>Sheet1!$B$2:$B$8</c:f>
              <c:numCache>
                <c:formatCode>###0%</c:formatCode>
                <c:ptCount val="7"/>
                <c:pt idx="0">
                  <c:v>0.69</c:v>
                </c:pt>
                <c:pt idx="1">
                  <c:v>0.48</c:v>
                </c:pt>
                <c:pt idx="2">
                  <c:v>0.3</c:v>
                </c:pt>
                <c:pt idx="3">
                  <c:v>0.28999999999999998</c:v>
                </c:pt>
                <c:pt idx="4">
                  <c:v>0.28000000000000003</c:v>
                </c:pt>
                <c:pt idx="5">
                  <c:v>0.02</c:v>
                </c:pt>
                <c:pt idx="6" formatCode="#,##0%">
                  <c:v>0.03</c:v>
                </c:pt>
              </c:numCache>
            </c:numRef>
          </c:val>
          <c:extLst xmlns:c16r2="http://schemas.microsoft.com/office/drawing/2015/06/chart">
            <c:ext xmlns:c16="http://schemas.microsoft.com/office/drawing/2014/chart" uri="{C3380CC4-5D6E-409C-BE32-E72D297353CC}">
              <c16:uniqueId val="{00000000-C136-446E-B02D-711E59E50282}"/>
            </c:ext>
          </c:extLst>
        </c:ser>
        <c:ser>
          <c:idx val="1"/>
          <c:order val="1"/>
          <c:tx>
            <c:strRef>
              <c:f>Sheet1!$C$1</c:f>
              <c:strCache>
                <c:ptCount val="1"/>
                <c:pt idx="0">
                  <c:v>Ukupno 2016</c:v>
                </c:pt>
              </c:strCache>
            </c:strRef>
          </c:tx>
          <c:spPr>
            <a:solidFill>
              <a:schemeClr val="accent6"/>
            </a:solidFill>
          </c:spPr>
          <c:invertIfNegative val="0"/>
          <c:dLbls>
            <c:spPr>
              <a:noFill/>
              <a:ln>
                <a:noFill/>
              </a:ln>
              <a:effectLst/>
            </c:spPr>
            <c:txPr>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Mediji (TV, radio, dnevne novine, internetski portali)</c:v>
                </c:pt>
                <c:pt idx="1">
                  <c:v>Neformalne informacije od kolega i suradnika</c:v>
                </c:pt>
                <c:pt idx="2">
                  <c:v>Službene obavijesti od strane Ministarstva i drugih tijela</c:v>
                </c:pt>
                <c:pt idx="3">
                  <c:v>Preko internetskih stranica Ministarstva pravosuđa</c:v>
                </c:pt>
                <c:pt idx="4">
                  <c:v>Samostalnim praćenjem izmjena zakona i drugih akata</c:v>
                </c:pt>
                <c:pt idx="5">
                  <c:v>Nešto drugo. Što?</c:v>
                </c:pt>
                <c:pt idx="6">
                  <c:v>NZ/BO</c:v>
                </c:pt>
              </c:strCache>
            </c:strRef>
          </c:cat>
          <c:val>
            <c:numRef>
              <c:f>Sheet1!$C$2:$C$8</c:f>
              <c:numCache>
                <c:formatCode>###0%</c:formatCode>
                <c:ptCount val="7"/>
                <c:pt idx="0">
                  <c:v>0.65</c:v>
                </c:pt>
                <c:pt idx="1">
                  <c:v>0.52</c:v>
                </c:pt>
                <c:pt idx="2">
                  <c:v>0.22</c:v>
                </c:pt>
                <c:pt idx="3">
                  <c:v>0.2</c:v>
                </c:pt>
                <c:pt idx="4">
                  <c:v>0.2</c:v>
                </c:pt>
                <c:pt idx="5">
                  <c:v>0.01</c:v>
                </c:pt>
                <c:pt idx="6">
                  <c:v>0.05</c:v>
                </c:pt>
              </c:numCache>
            </c:numRef>
          </c:val>
          <c:extLst xmlns:c16r2="http://schemas.microsoft.com/office/drawing/2015/06/chart">
            <c:ext xmlns:c16="http://schemas.microsoft.com/office/drawing/2014/chart" uri="{C3380CC4-5D6E-409C-BE32-E72D297353CC}">
              <c16:uniqueId val="{00000001-C136-446E-B02D-711E59E50282}"/>
            </c:ext>
          </c:extLst>
        </c:ser>
        <c:dLbls>
          <c:showLegendKey val="0"/>
          <c:showVal val="0"/>
          <c:showCatName val="0"/>
          <c:showSerName val="0"/>
          <c:showPercent val="0"/>
          <c:showBubbleSize val="0"/>
        </c:dLbls>
        <c:gapWidth val="42"/>
        <c:axId val="151929216"/>
        <c:axId val="151930752"/>
      </c:barChart>
      <c:catAx>
        <c:axId val="151929216"/>
        <c:scaling>
          <c:orientation val="maxMin"/>
        </c:scaling>
        <c:delete val="0"/>
        <c:axPos val="r"/>
        <c:numFmt formatCode="General" sourceLinked="0"/>
        <c:majorTickMark val="out"/>
        <c:minorTickMark val="none"/>
        <c:tickLblPos val="nextTo"/>
        <c:crossAx val="151930752"/>
        <c:crosses val="autoZero"/>
        <c:auto val="1"/>
        <c:lblAlgn val="ctr"/>
        <c:lblOffset val="100"/>
        <c:noMultiLvlLbl val="0"/>
      </c:catAx>
      <c:valAx>
        <c:axId val="151930752"/>
        <c:scaling>
          <c:orientation val="maxMin"/>
        </c:scaling>
        <c:delete val="1"/>
        <c:axPos val="b"/>
        <c:numFmt formatCode="###0%" sourceLinked="1"/>
        <c:majorTickMark val="out"/>
        <c:minorTickMark val="none"/>
        <c:tickLblPos val="nextTo"/>
        <c:crossAx val="15192921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4474417326754393E-3"/>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23CA-4CA7-8BAB-688F99D4538B}"/>
              </c:ext>
            </c:extLst>
          </c:dPt>
          <c:dPt>
            <c:idx val="1"/>
            <c:invertIfNegative val="0"/>
            <c:bubble3D val="0"/>
            <c:extLst xmlns:c16r2="http://schemas.microsoft.com/office/drawing/2015/06/chart">
              <c:ext xmlns:c16="http://schemas.microsoft.com/office/drawing/2014/chart" uri="{C3380CC4-5D6E-409C-BE32-E72D297353CC}">
                <c16:uniqueId val="{00000001-23CA-4CA7-8BAB-688F99D4538B}"/>
              </c:ext>
            </c:extLst>
          </c:dPt>
          <c:dPt>
            <c:idx val="2"/>
            <c:invertIfNegative val="0"/>
            <c:bubble3D val="0"/>
            <c:extLst xmlns:c16r2="http://schemas.microsoft.com/office/drawing/2015/06/chart">
              <c:ext xmlns:c16="http://schemas.microsoft.com/office/drawing/2014/chart" uri="{C3380CC4-5D6E-409C-BE32-E72D297353CC}">
                <c16:uniqueId val="{00000002-23CA-4CA7-8BAB-688F99D4538B}"/>
              </c:ext>
            </c:extLst>
          </c:dPt>
          <c:dPt>
            <c:idx val="3"/>
            <c:invertIfNegative val="0"/>
            <c:bubble3D val="0"/>
            <c:extLst xmlns:c16r2="http://schemas.microsoft.com/office/drawing/2015/06/chart">
              <c:ext xmlns:c16="http://schemas.microsoft.com/office/drawing/2014/chart" uri="{C3380CC4-5D6E-409C-BE32-E72D297353CC}">
                <c16:uniqueId val="{00000003-23CA-4CA7-8BAB-688F99D4538B}"/>
              </c:ext>
            </c:extLst>
          </c:dPt>
          <c:dPt>
            <c:idx val="4"/>
            <c:invertIfNegative val="0"/>
            <c:bubble3D val="0"/>
            <c:extLst xmlns:c16r2="http://schemas.microsoft.com/office/drawing/2015/06/chart">
              <c:ext xmlns:c16="http://schemas.microsoft.com/office/drawing/2014/chart" uri="{C3380CC4-5D6E-409C-BE32-E72D297353CC}">
                <c16:uniqueId val="{00000004-23CA-4CA7-8BAB-688F99D4538B}"/>
              </c:ext>
            </c:extLst>
          </c:dPt>
          <c:dPt>
            <c:idx val="5"/>
            <c:invertIfNegative val="0"/>
            <c:bubble3D val="0"/>
            <c:extLst xmlns:c16r2="http://schemas.microsoft.com/office/drawing/2015/06/chart">
              <c:ext xmlns:c16="http://schemas.microsoft.com/office/drawing/2014/chart" uri="{C3380CC4-5D6E-409C-BE32-E72D297353CC}">
                <c16:uniqueId val="{00000005-23CA-4CA7-8BAB-688F99D4538B}"/>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Uopće nisam informiran</c:v>
                </c:pt>
                <c:pt idx="1">
                  <c:v>2</c:v>
                </c:pt>
                <c:pt idx="2">
                  <c:v>3</c:v>
                </c:pt>
                <c:pt idx="3">
                  <c:v>4</c:v>
                </c:pt>
                <c:pt idx="4">
                  <c:v>Jako dobro sam informiran</c:v>
                </c:pt>
                <c:pt idx="5">
                  <c:v>NZ/BO</c:v>
                </c:pt>
              </c:strCache>
            </c:strRef>
          </c:cat>
          <c:val>
            <c:numRef>
              <c:f>Sheet1!$B$2:$B$7</c:f>
              <c:numCache>
                <c:formatCode>#,##0%</c:formatCode>
                <c:ptCount val="6"/>
                <c:pt idx="0">
                  <c:v>0.1</c:v>
                </c:pt>
                <c:pt idx="1">
                  <c:v>0.25</c:v>
                </c:pt>
                <c:pt idx="2">
                  <c:v>0.39</c:v>
                </c:pt>
                <c:pt idx="3">
                  <c:v>0.17</c:v>
                </c:pt>
                <c:pt idx="4">
                  <c:v>0.05</c:v>
                </c:pt>
                <c:pt idx="5">
                  <c:v>0.05</c:v>
                </c:pt>
              </c:numCache>
            </c:numRef>
          </c:val>
          <c:extLst xmlns:c16r2="http://schemas.microsoft.com/office/drawing/2015/06/chart">
            <c:ext xmlns:c16="http://schemas.microsoft.com/office/drawing/2014/chart" uri="{C3380CC4-5D6E-409C-BE32-E72D297353CC}">
              <c16:uniqueId val="{00000006-23CA-4CA7-8BAB-688F99D4538B}"/>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Uopće nisam informiran</c:v>
                </c:pt>
                <c:pt idx="1">
                  <c:v>2</c:v>
                </c:pt>
                <c:pt idx="2">
                  <c:v>3</c:v>
                </c:pt>
                <c:pt idx="3">
                  <c:v>4</c:v>
                </c:pt>
                <c:pt idx="4">
                  <c:v>Jako dobro sam informiran</c:v>
                </c:pt>
                <c:pt idx="5">
                  <c:v>NZ/BO</c:v>
                </c:pt>
              </c:strCache>
            </c:strRef>
          </c:cat>
          <c:val>
            <c:numRef>
              <c:f>Sheet1!$C$2:$C$7</c:f>
              <c:numCache>
                <c:formatCode>#,##0%</c:formatCode>
                <c:ptCount val="6"/>
                <c:pt idx="0">
                  <c:v>0.24</c:v>
                </c:pt>
                <c:pt idx="1">
                  <c:v>0.25</c:v>
                </c:pt>
                <c:pt idx="2">
                  <c:v>0.33</c:v>
                </c:pt>
                <c:pt idx="3">
                  <c:v>0.08</c:v>
                </c:pt>
                <c:pt idx="4">
                  <c:v>0.03</c:v>
                </c:pt>
                <c:pt idx="5">
                  <c:v>0.06</c:v>
                </c:pt>
              </c:numCache>
            </c:numRef>
          </c:val>
          <c:extLst xmlns:c16r2="http://schemas.microsoft.com/office/drawing/2015/06/chart">
            <c:ext xmlns:c16="http://schemas.microsoft.com/office/drawing/2014/chart" uri="{C3380CC4-5D6E-409C-BE32-E72D297353CC}">
              <c16:uniqueId val="{00000007-23CA-4CA7-8BAB-688F99D4538B}"/>
            </c:ext>
          </c:extLst>
        </c:ser>
        <c:dLbls>
          <c:showLegendKey val="0"/>
          <c:showVal val="0"/>
          <c:showCatName val="0"/>
          <c:showSerName val="0"/>
          <c:showPercent val="0"/>
          <c:showBubbleSize val="0"/>
        </c:dLbls>
        <c:gapWidth val="100"/>
        <c:axId val="152135552"/>
        <c:axId val="152137088"/>
      </c:barChart>
      <c:catAx>
        <c:axId val="152135552"/>
        <c:scaling>
          <c:orientation val="minMax"/>
        </c:scaling>
        <c:delete val="0"/>
        <c:axPos val="b"/>
        <c:numFmt formatCode="General" sourceLinked="0"/>
        <c:majorTickMark val="out"/>
        <c:minorTickMark val="none"/>
        <c:tickLblPos val="nextTo"/>
        <c:txPr>
          <a:bodyPr/>
          <a:lstStyle/>
          <a:p>
            <a:pPr>
              <a:defRPr sz="1100"/>
            </a:pPr>
            <a:endParaRPr lang="en-US"/>
          </a:p>
        </c:txPr>
        <c:crossAx val="152137088"/>
        <c:crosses val="autoZero"/>
        <c:auto val="1"/>
        <c:lblAlgn val="ctr"/>
        <c:lblOffset val="100"/>
        <c:noMultiLvlLbl val="0"/>
      </c:catAx>
      <c:valAx>
        <c:axId val="152137088"/>
        <c:scaling>
          <c:orientation val="minMax"/>
        </c:scaling>
        <c:delete val="1"/>
        <c:axPos val="l"/>
        <c:numFmt formatCode="#,##0%" sourceLinked="1"/>
        <c:majorTickMark val="out"/>
        <c:minorTickMark val="none"/>
        <c:tickLblPos val="nextTo"/>
        <c:crossAx val="152135552"/>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userShapes r:id="rId2"/>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53319044240363"/>
          <c:y val="0"/>
          <c:w val="0.56343474996816922"/>
          <c:h val="0.9995913674451874"/>
        </c:manualLayout>
      </c:layout>
      <c:barChart>
        <c:barDir val="bar"/>
        <c:grouping val="clustered"/>
        <c:varyColors val="0"/>
        <c:ser>
          <c:idx val="0"/>
          <c:order val="0"/>
          <c:tx>
            <c:strRef>
              <c:f>Sheet1!$B$1</c:f>
              <c:strCache>
                <c:ptCount val="1"/>
                <c:pt idx="0">
                  <c:v>Da</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Ukupno</c:v>
                </c:pt>
                <c:pt idx="1">
                  <c:v>Sudac \ sutkinja</c:v>
                </c:pt>
                <c:pt idx="2">
                  <c:v>Sudski savjetnik \ savjetnica</c:v>
                </c:pt>
                <c:pt idx="3">
                  <c:v>Zemljišno-knjižni referent</c:v>
                </c:pt>
                <c:pt idx="4">
                  <c:v>Sudski službenik voditelj upisnika \ upisničar</c:v>
                </c:pt>
                <c:pt idx="5">
                  <c:v>Sudski službenik - zapisničar</c:v>
                </c:pt>
                <c:pt idx="6">
                  <c:v>Dužnosnik u državnom odvjetništvu</c:v>
                </c:pt>
                <c:pt idx="7">
                  <c:v>Državno-odvjetnički savjetnik</c:v>
                </c:pt>
                <c:pt idx="8">
                  <c:v>Ostali državno-odvjetnički službenici</c:v>
                </c:pt>
                <c:pt idx="9">
                  <c:v>Nešto drugo. Što?</c:v>
                </c:pt>
              </c:strCache>
            </c:strRef>
          </c:cat>
          <c:val>
            <c:numRef>
              <c:f>Sheet1!$B$2:$B$11</c:f>
              <c:numCache>
                <c:formatCode>###0%</c:formatCode>
                <c:ptCount val="10"/>
                <c:pt idx="0">
                  <c:v>0.08</c:v>
                </c:pt>
                <c:pt idx="1">
                  <c:v>0.14000000000000001</c:v>
                </c:pt>
                <c:pt idx="2">
                  <c:v>7.0000000000000007E-2</c:v>
                </c:pt>
                <c:pt idx="3">
                  <c:v>7.0000000000000007E-2</c:v>
                </c:pt>
                <c:pt idx="4">
                  <c:v>0.05</c:v>
                </c:pt>
                <c:pt idx="5">
                  <c:v>0.04</c:v>
                </c:pt>
                <c:pt idx="6">
                  <c:v>0.16</c:v>
                </c:pt>
                <c:pt idx="7">
                  <c:v>0.1</c:v>
                </c:pt>
                <c:pt idx="8">
                  <c:v>0.02</c:v>
                </c:pt>
                <c:pt idx="9" formatCode="#,##0%">
                  <c:v>0</c:v>
                </c:pt>
              </c:numCache>
            </c:numRef>
          </c:val>
          <c:extLst xmlns:c16r2="http://schemas.microsoft.com/office/drawing/2015/06/chart">
            <c:ext xmlns:c16="http://schemas.microsoft.com/office/drawing/2014/chart" uri="{C3380CC4-5D6E-409C-BE32-E72D297353CC}">
              <c16:uniqueId val="{00000000-DCF8-4F8A-A3BA-C602D891FA5C}"/>
            </c:ext>
          </c:extLst>
        </c:ser>
        <c:ser>
          <c:idx val="1"/>
          <c:order val="1"/>
          <c:tx>
            <c:strRef>
              <c:f>Sheet1!$C$1</c:f>
              <c:strCache>
                <c:ptCount val="1"/>
                <c:pt idx="0">
                  <c:v>Ne</c:v>
                </c:pt>
              </c:strCache>
            </c:strRef>
          </c:tx>
          <c:spPr>
            <a:solidFill>
              <a:schemeClr val="accent6"/>
            </a:solidFill>
          </c:spPr>
          <c:invertIfNegative val="0"/>
          <c:dLbls>
            <c:spPr>
              <a:noFill/>
              <a:ln>
                <a:noFill/>
              </a:ln>
              <a:effectLst/>
            </c:spPr>
            <c:txPr>
              <a:bodyPr wrap="square" lIns="38100" tIns="19050" rIns="38100" bIns="19050" anchor="ctr">
                <a:spAutoFit/>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Ukupno</c:v>
                </c:pt>
                <c:pt idx="1">
                  <c:v>Sudac \ sutkinja</c:v>
                </c:pt>
                <c:pt idx="2">
                  <c:v>Sudski savjetnik \ savjetnica</c:v>
                </c:pt>
                <c:pt idx="3">
                  <c:v>Zemljišno-knjižni referent</c:v>
                </c:pt>
                <c:pt idx="4">
                  <c:v>Sudski službenik voditelj upisnika \ upisničar</c:v>
                </c:pt>
                <c:pt idx="5">
                  <c:v>Sudski službenik - zapisničar</c:v>
                </c:pt>
                <c:pt idx="6">
                  <c:v>Dužnosnik u državnom odvjetništvu</c:v>
                </c:pt>
                <c:pt idx="7">
                  <c:v>Državno-odvjetnički savjetnik</c:v>
                </c:pt>
                <c:pt idx="8">
                  <c:v>Ostali državno-odvjetnički službenici</c:v>
                </c:pt>
                <c:pt idx="9">
                  <c:v>Nešto drugo. Što?</c:v>
                </c:pt>
              </c:strCache>
            </c:strRef>
          </c:cat>
          <c:val>
            <c:numRef>
              <c:f>Sheet1!$C$2:$C$11</c:f>
              <c:numCache>
                <c:formatCode>###0%</c:formatCode>
                <c:ptCount val="10"/>
                <c:pt idx="0">
                  <c:v>0.05</c:v>
                </c:pt>
                <c:pt idx="1">
                  <c:v>0.03</c:v>
                </c:pt>
                <c:pt idx="2">
                  <c:v>7.0000000000000007E-2</c:v>
                </c:pt>
                <c:pt idx="3">
                  <c:v>0.06</c:v>
                </c:pt>
                <c:pt idx="4">
                  <c:v>0.01</c:v>
                </c:pt>
                <c:pt idx="5">
                  <c:v>0.05</c:v>
                </c:pt>
                <c:pt idx="6">
                  <c:v>0.05</c:v>
                </c:pt>
                <c:pt idx="7">
                  <c:v>0.04</c:v>
                </c:pt>
                <c:pt idx="8">
                  <c:v>0.04</c:v>
                </c:pt>
                <c:pt idx="9">
                  <c:v>0.08</c:v>
                </c:pt>
              </c:numCache>
            </c:numRef>
          </c:val>
          <c:extLst xmlns:c16r2="http://schemas.microsoft.com/office/drawing/2015/06/chart">
            <c:ext xmlns:c16="http://schemas.microsoft.com/office/drawing/2014/chart" uri="{C3380CC4-5D6E-409C-BE32-E72D297353CC}">
              <c16:uniqueId val="{00000001-DCF8-4F8A-A3BA-C602D891FA5C}"/>
            </c:ext>
          </c:extLst>
        </c:ser>
        <c:dLbls>
          <c:showLegendKey val="0"/>
          <c:showVal val="0"/>
          <c:showCatName val="0"/>
          <c:showSerName val="0"/>
          <c:showPercent val="0"/>
          <c:showBubbleSize val="0"/>
        </c:dLbls>
        <c:gapWidth val="42"/>
        <c:axId val="152221184"/>
        <c:axId val="152222720"/>
      </c:barChart>
      <c:catAx>
        <c:axId val="152221184"/>
        <c:scaling>
          <c:orientation val="maxMin"/>
        </c:scaling>
        <c:delete val="0"/>
        <c:axPos val="l"/>
        <c:numFmt formatCode="General" sourceLinked="0"/>
        <c:majorTickMark val="out"/>
        <c:minorTickMark val="none"/>
        <c:tickLblPos val="nextTo"/>
        <c:txPr>
          <a:bodyPr/>
          <a:lstStyle/>
          <a:p>
            <a:pPr>
              <a:defRPr sz="1000"/>
            </a:pPr>
            <a:endParaRPr lang="en-US"/>
          </a:p>
        </c:txPr>
        <c:crossAx val="152222720"/>
        <c:crosses val="autoZero"/>
        <c:auto val="1"/>
        <c:lblAlgn val="ctr"/>
        <c:lblOffset val="100"/>
        <c:noMultiLvlLbl val="0"/>
      </c:catAx>
      <c:valAx>
        <c:axId val="152222720"/>
        <c:scaling>
          <c:orientation val="minMax"/>
          <c:max val="0.5"/>
          <c:min val="0"/>
        </c:scaling>
        <c:delete val="1"/>
        <c:axPos val="b"/>
        <c:numFmt formatCode="###0%" sourceLinked="1"/>
        <c:majorTickMark val="out"/>
        <c:minorTickMark val="none"/>
        <c:tickLblPos val="nextTo"/>
        <c:crossAx val="15222118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8720696394E-2"/>
          <c:y val="0.1222739939838608"/>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023F-4582-B2F7-AF982BDBED23}"/>
              </c:ext>
            </c:extLst>
          </c:dPt>
          <c:dPt>
            <c:idx val="1"/>
            <c:invertIfNegative val="0"/>
            <c:bubble3D val="0"/>
            <c:extLst xmlns:c16r2="http://schemas.microsoft.com/office/drawing/2015/06/chart">
              <c:ext xmlns:c16="http://schemas.microsoft.com/office/drawing/2014/chart" uri="{C3380CC4-5D6E-409C-BE32-E72D297353CC}">
                <c16:uniqueId val="{00000001-023F-4582-B2F7-AF982BDBED23}"/>
              </c:ext>
            </c:extLst>
          </c:dPt>
          <c:dPt>
            <c:idx val="2"/>
            <c:invertIfNegative val="0"/>
            <c:bubble3D val="0"/>
            <c:extLst xmlns:c16r2="http://schemas.microsoft.com/office/drawing/2015/06/chart">
              <c:ext xmlns:c16="http://schemas.microsoft.com/office/drawing/2014/chart" uri="{C3380CC4-5D6E-409C-BE32-E72D297353CC}">
                <c16:uniqueId val="{00000002-023F-4582-B2F7-AF982BDBED23}"/>
              </c:ext>
            </c:extLst>
          </c:dPt>
          <c:dPt>
            <c:idx val="3"/>
            <c:invertIfNegative val="0"/>
            <c:bubble3D val="0"/>
            <c:extLst xmlns:c16r2="http://schemas.microsoft.com/office/drawing/2015/06/chart">
              <c:ext xmlns:c16="http://schemas.microsoft.com/office/drawing/2014/chart" uri="{C3380CC4-5D6E-409C-BE32-E72D297353CC}">
                <c16:uniqueId val="{00000003-023F-4582-B2F7-AF982BDBED23}"/>
              </c:ext>
            </c:extLst>
          </c:dPt>
          <c:dPt>
            <c:idx val="4"/>
            <c:invertIfNegative val="0"/>
            <c:bubble3D val="0"/>
            <c:extLst xmlns:c16r2="http://schemas.microsoft.com/office/drawing/2015/06/chart">
              <c:ext xmlns:c16="http://schemas.microsoft.com/office/drawing/2014/chart" uri="{C3380CC4-5D6E-409C-BE32-E72D297353CC}">
                <c16:uniqueId val="{00000004-023F-4582-B2F7-AF982BDBED23}"/>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Sigurno može</c:v>
                </c:pt>
                <c:pt idx="1">
                  <c:v>Uglavnom može</c:v>
                </c:pt>
                <c:pt idx="2">
                  <c:v>Uglavnom ne može</c:v>
                </c:pt>
                <c:pt idx="3">
                  <c:v>Sigurno ne može</c:v>
                </c:pt>
                <c:pt idx="4">
                  <c:v>Ne zna</c:v>
                </c:pt>
              </c:strCache>
            </c:strRef>
          </c:cat>
          <c:val>
            <c:numRef>
              <c:f>Sheet1!$B$2:$B$6</c:f>
              <c:numCache>
                <c:formatCode>0%</c:formatCode>
                <c:ptCount val="5"/>
                <c:pt idx="0">
                  <c:v>4.8000000000000001E-2</c:v>
                </c:pt>
                <c:pt idx="1">
                  <c:v>0.38200000000000001</c:v>
                </c:pt>
                <c:pt idx="2">
                  <c:v>0.35799999999999998</c:v>
                </c:pt>
                <c:pt idx="3">
                  <c:v>0.17899999999999999</c:v>
                </c:pt>
                <c:pt idx="4">
                  <c:v>3.3000000000000002E-2</c:v>
                </c:pt>
              </c:numCache>
            </c:numRef>
          </c:val>
          <c:extLst xmlns:c16r2="http://schemas.microsoft.com/office/drawing/2015/06/chart">
            <c:ext xmlns:c16="http://schemas.microsoft.com/office/drawing/2014/chart" uri="{C3380CC4-5D6E-409C-BE32-E72D297353CC}">
              <c16:uniqueId val="{00000006-023F-4582-B2F7-AF982BDBED23}"/>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Sigurno može</c:v>
                </c:pt>
                <c:pt idx="1">
                  <c:v>Uglavnom može</c:v>
                </c:pt>
                <c:pt idx="2">
                  <c:v>Uglavnom ne može</c:v>
                </c:pt>
                <c:pt idx="3">
                  <c:v>Sigurno ne može</c:v>
                </c:pt>
                <c:pt idx="4">
                  <c:v>Ne zna</c:v>
                </c:pt>
              </c:strCache>
            </c:strRef>
          </c:cat>
          <c:val>
            <c:numRef>
              <c:f>Sheet1!$C$2:$C$6</c:f>
              <c:numCache>
                <c:formatCode>0%</c:formatCode>
                <c:ptCount val="5"/>
                <c:pt idx="0">
                  <c:v>4.2999999999999997E-2</c:v>
                </c:pt>
                <c:pt idx="1">
                  <c:v>0.41299999999999998</c:v>
                </c:pt>
                <c:pt idx="2">
                  <c:v>0.35399999999999998</c:v>
                </c:pt>
                <c:pt idx="3">
                  <c:v>0.16</c:v>
                </c:pt>
                <c:pt idx="4">
                  <c:v>0.03</c:v>
                </c:pt>
              </c:numCache>
            </c:numRef>
          </c:val>
          <c:extLst xmlns:c16r2="http://schemas.microsoft.com/office/drawing/2015/06/chart">
            <c:ext xmlns:c16="http://schemas.microsoft.com/office/drawing/2014/chart" uri="{C3380CC4-5D6E-409C-BE32-E72D297353CC}">
              <c16:uniqueId val="{00000007-023F-4582-B2F7-AF982BDBED23}"/>
            </c:ext>
          </c:extLst>
        </c:ser>
        <c:dLbls>
          <c:showLegendKey val="0"/>
          <c:showVal val="0"/>
          <c:showCatName val="0"/>
          <c:showSerName val="0"/>
          <c:showPercent val="0"/>
          <c:showBubbleSize val="0"/>
        </c:dLbls>
        <c:gapWidth val="100"/>
        <c:axId val="143940224"/>
        <c:axId val="143954304"/>
      </c:barChart>
      <c:catAx>
        <c:axId val="143940224"/>
        <c:scaling>
          <c:orientation val="minMax"/>
        </c:scaling>
        <c:delete val="0"/>
        <c:axPos val="b"/>
        <c:numFmt formatCode="General" sourceLinked="0"/>
        <c:majorTickMark val="out"/>
        <c:minorTickMark val="none"/>
        <c:tickLblPos val="nextTo"/>
        <c:txPr>
          <a:bodyPr/>
          <a:lstStyle/>
          <a:p>
            <a:pPr>
              <a:defRPr sz="1100"/>
            </a:pPr>
            <a:endParaRPr lang="en-US"/>
          </a:p>
        </c:txPr>
        <c:crossAx val="143954304"/>
        <c:crosses val="autoZero"/>
        <c:auto val="1"/>
        <c:lblAlgn val="ctr"/>
        <c:lblOffset val="100"/>
        <c:noMultiLvlLbl val="0"/>
      </c:catAx>
      <c:valAx>
        <c:axId val="143954304"/>
        <c:scaling>
          <c:orientation val="minMax"/>
        </c:scaling>
        <c:delete val="1"/>
        <c:axPos val="l"/>
        <c:numFmt formatCode="0%" sourceLinked="1"/>
        <c:majorTickMark val="out"/>
        <c:minorTickMark val="none"/>
        <c:tickLblPos val="nextTo"/>
        <c:crossAx val="143940224"/>
        <c:crosses val="autoZero"/>
        <c:crossBetween val="between"/>
      </c:valAx>
    </c:plotArea>
    <c:legend>
      <c:legendPos val="b"/>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6821709823214384"/>
          <c:y val="0"/>
          <c:w val="0.49144491345803654"/>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Znatnim poboljšanjem učinkovitosti</c:v>
                </c:pt>
                <c:pt idx="1">
                  <c:v>Malim poboljšanjem učinkovitosti</c:v>
                </c:pt>
                <c:pt idx="2">
                  <c:v>Neće biti nikakve promjene </c:v>
                </c:pt>
                <c:pt idx="3">
                  <c:v>Malim pogoršanjem učinkovitosti</c:v>
                </c:pt>
                <c:pt idx="4">
                  <c:v>Znatnim pogoršanjem učinkovitosti </c:v>
                </c:pt>
                <c:pt idx="5">
                  <c:v>NZ/BO</c:v>
                </c:pt>
              </c:strCache>
            </c:strRef>
          </c:cat>
          <c:val>
            <c:numRef>
              <c:f>Sheet1!$B$2:$B$7</c:f>
              <c:numCache>
                <c:formatCode>0%</c:formatCode>
                <c:ptCount val="6"/>
                <c:pt idx="0">
                  <c:v>0.18</c:v>
                </c:pt>
                <c:pt idx="1">
                  <c:v>0.44</c:v>
                </c:pt>
                <c:pt idx="2">
                  <c:v>0.31</c:v>
                </c:pt>
                <c:pt idx="3">
                  <c:v>0.02</c:v>
                </c:pt>
                <c:pt idx="4">
                  <c:v>0.02</c:v>
                </c:pt>
                <c:pt idx="5">
                  <c:v>0.04</c:v>
                </c:pt>
              </c:numCache>
            </c:numRef>
          </c:val>
          <c:extLst xmlns:c16r2="http://schemas.microsoft.com/office/drawing/2015/06/chart">
            <c:ext xmlns:c16="http://schemas.microsoft.com/office/drawing/2014/chart" uri="{C3380CC4-5D6E-409C-BE32-E72D297353CC}">
              <c16:uniqueId val="{00000000-4D30-4572-A498-821FC67D4F75}"/>
            </c:ext>
          </c:extLst>
        </c:ser>
        <c:ser>
          <c:idx val="1"/>
          <c:order val="1"/>
          <c:tx>
            <c:strRef>
              <c:f>Sheet1!$C$1</c:f>
              <c:strCache>
                <c:ptCount val="1"/>
                <c:pt idx="0">
                  <c:v>2016</c:v>
                </c:pt>
              </c:strCache>
            </c:strRef>
          </c:tx>
          <c:spPr>
            <a:solidFill>
              <a:schemeClr val="accent6"/>
            </a:solidFill>
          </c:spPr>
          <c:invertIfNegative val="0"/>
          <c:dLbls>
            <c:dLbl>
              <c:idx val="5"/>
              <c:layout>
                <c:manualLayout>
                  <c:x val="3.5317126050539133E-2"/>
                  <c:y val="9.4738328012173435E-7"/>
                </c:manualLayout>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33F0-47E3-8F39-2F1E43E75151}"/>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Znatnim poboljšanjem učinkovitosti</c:v>
                </c:pt>
                <c:pt idx="1">
                  <c:v>Malim poboljšanjem učinkovitosti</c:v>
                </c:pt>
                <c:pt idx="2">
                  <c:v>Neće biti nikakve promjene </c:v>
                </c:pt>
                <c:pt idx="3">
                  <c:v>Malim pogoršanjem učinkovitosti</c:v>
                </c:pt>
                <c:pt idx="4">
                  <c:v>Znatnim pogoršanjem učinkovitosti </c:v>
                </c:pt>
                <c:pt idx="5">
                  <c:v>NZ/BO</c:v>
                </c:pt>
              </c:strCache>
            </c:strRef>
          </c:cat>
          <c:val>
            <c:numRef>
              <c:f>Sheet1!$C$2:$C$7</c:f>
              <c:numCache>
                <c:formatCode>0%</c:formatCode>
                <c:ptCount val="6"/>
                <c:pt idx="0">
                  <c:v>0.09</c:v>
                </c:pt>
                <c:pt idx="1">
                  <c:v>0.28000000000000003</c:v>
                </c:pt>
                <c:pt idx="2">
                  <c:v>0.5</c:v>
                </c:pt>
                <c:pt idx="3">
                  <c:v>0.02</c:v>
                </c:pt>
                <c:pt idx="4">
                  <c:v>0.05</c:v>
                </c:pt>
                <c:pt idx="5">
                  <c:v>0.05</c:v>
                </c:pt>
              </c:numCache>
            </c:numRef>
          </c:val>
          <c:extLst xmlns:c16r2="http://schemas.microsoft.com/office/drawing/2015/06/chart">
            <c:ext xmlns:c16="http://schemas.microsoft.com/office/drawing/2014/chart" uri="{C3380CC4-5D6E-409C-BE32-E72D297353CC}">
              <c16:uniqueId val="{00000001-4D30-4572-A498-821FC67D4F75}"/>
            </c:ext>
          </c:extLst>
        </c:ser>
        <c:dLbls>
          <c:showLegendKey val="0"/>
          <c:showVal val="0"/>
          <c:showCatName val="0"/>
          <c:showSerName val="0"/>
          <c:showPercent val="0"/>
          <c:showBubbleSize val="0"/>
        </c:dLbls>
        <c:gapWidth val="42"/>
        <c:axId val="151643264"/>
        <c:axId val="151644800"/>
      </c:barChart>
      <c:catAx>
        <c:axId val="151643264"/>
        <c:scaling>
          <c:orientation val="maxMin"/>
        </c:scaling>
        <c:delete val="0"/>
        <c:axPos val="l"/>
        <c:numFmt formatCode="General" sourceLinked="0"/>
        <c:majorTickMark val="out"/>
        <c:minorTickMark val="none"/>
        <c:tickLblPos val="nextTo"/>
        <c:crossAx val="151644800"/>
        <c:crosses val="autoZero"/>
        <c:auto val="1"/>
        <c:lblAlgn val="ctr"/>
        <c:lblOffset val="100"/>
        <c:noMultiLvlLbl val="0"/>
      </c:catAx>
      <c:valAx>
        <c:axId val="151644800"/>
        <c:scaling>
          <c:orientation val="minMax"/>
          <c:max val="1"/>
        </c:scaling>
        <c:delete val="1"/>
        <c:axPos val="b"/>
        <c:numFmt formatCode="0%" sourceLinked="1"/>
        <c:majorTickMark val="out"/>
        <c:minorTickMark val="none"/>
        <c:tickLblPos val="nextTo"/>
        <c:crossAx val="151643264"/>
        <c:crosses val="max"/>
        <c:crossBetween val="between"/>
      </c:valAx>
    </c:plotArea>
    <c:plotVisOnly val="1"/>
    <c:dispBlanksAs val="gap"/>
    <c:showDLblsOverMax val="0"/>
  </c:chart>
  <c:txPr>
    <a:bodyPr/>
    <a:lstStyle/>
    <a:p>
      <a:pPr>
        <a:defRPr sz="9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7680178909825019"/>
          <c:y val="0"/>
          <c:w val="0.3977457049506638"/>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Više posla u istim ili težim radnim uvjetima</c:v>
                </c:pt>
                <c:pt idx="1">
                  <c:v>Više posla u boljim radnim uvjetima</c:v>
                </c:pt>
                <c:pt idx="2">
                  <c:v>Manje posla u istim ili boljim radnim uvjetima</c:v>
                </c:pt>
                <c:pt idx="3">
                  <c:v>NZ/BO</c:v>
                </c:pt>
              </c:strCache>
            </c:strRef>
          </c:cat>
          <c:val>
            <c:numRef>
              <c:f>Sheet1!$B$2:$B$5</c:f>
              <c:numCache>
                <c:formatCode>0%</c:formatCode>
                <c:ptCount val="4"/>
                <c:pt idx="0">
                  <c:v>0.48</c:v>
                </c:pt>
                <c:pt idx="1">
                  <c:v>0.33</c:v>
                </c:pt>
                <c:pt idx="2">
                  <c:v>0.12</c:v>
                </c:pt>
                <c:pt idx="3">
                  <c:v>7.0000000000000007E-2</c:v>
                </c:pt>
              </c:numCache>
            </c:numRef>
          </c:val>
          <c:extLst xmlns:c16r2="http://schemas.microsoft.com/office/drawing/2015/06/chart">
            <c:ext xmlns:c16="http://schemas.microsoft.com/office/drawing/2014/chart" uri="{C3380CC4-5D6E-409C-BE32-E72D297353CC}">
              <c16:uniqueId val="{00000000-229E-4AFE-9787-D9440013A7F5}"/>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wrap="square" lIns="38100" tIns="19050" rIns="38100" bIns="19050" anchor="ctr">
                <a:spAutoFit/>
              </a:bodyPr>
              <a:lstStyle/>
              <a:p>
                <a:pPr>
                  <a:defRPr sz="9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Više posla u istim ili težim radnim uvjetima</c:v>
                </c:pt>
                <c:pt idx="1">
                  <c:v>Više posla u boljim radnim uvjetima</c:v>
                </c:pt>
                <c:pt idx="2">
                  <c:v>Manje posla u istim ili boljim radnim uvjetima</c:v>
                </c:pt>
                <c:pt idx="3">
                  <c:v>NZ/BO</c:v>
                </c:pt>
              </c:strCache>
            </c:strRef>
          </c:cat>
          <c:val>
            <c:numRef>
              <c:f>Sheet1!$C$2:$C$5</c:f>
              <c:numCache>
                <c:formatCode>0%</c:formatCode>
                <c:ptCount val="4"/>
                <c:pt idx="0">
                  <c:v>0.56000000000000005</c:v>
                </c:pt>
                <c:pt idx="1">
                  <c:v>0.21</c:v>
                </c:pt>
                <c:pt idx="2">
                  <c:v>0.14000000000000001</c:v>
                </c:pt>
                <c:pt idx="3">
                  <c:v>0.1</c:v>
                </c:pt>
              </c:numCache>
            </c:numRef>
          </c:val>
          <c:extLst xmlns:c16r2="http://schemas.microsoft.com/office/drawing/2015/06/chart">
            <c:ext xmlns:c16="http://schemas.microsoft.com/office/drawing/2014/chart" uri="{C3380CC4-5D6E-409C-BE32-E72D297353CC}">
              <c16:uniqueId val="{00000001-229E-4AFE-9787-D9440013A7F5}"/>
            </c:ext>
          </c:extLst>
        </c:ser>
        <c:dLbls>
          <c:showLegendKey val="0"/>
          <c:showVal val="0"/>
          <c:showCatName val="0"/>
          <c:showSerName val="0"/>
          <c:showPercent val="0"/>
          <c:showBubbleSize val="0"/>
        </c:dLbls>
        <c:gapWidth val="42"/>
        <c:axId val="151687552"/>
        <c:axId val="151689088"/>
      </c:barChart>
      <c:catAx>
        <c:axId val="151687552"/>
        <c:scaling>
          <c:orientation val="maxMin"/>
        </c:scaling>
        <c:delete val="0"/>
        <c:axPos val="l"/>
        <c:numFmt formatCode="General" sourceLinked="0"/>
        <c:majorTickMark val="out"/>
        <c:minorTickMark val="none"/>
        <c:tickLblPos val="nextTo"/>
        <c:txPr>
          <a:bodyPr/>
          <a:lstStyle/>
          <a:p>
            <a:pPr>
              <a:defRPr sz="900"/>
            </a:pPr>
            <a:endParaRPr lang="en-US"/>
          </a:p>
        </c:txPr>
        <c:crossAx val="151689088"/>
        <c:crosses val="autoZero"/>
        <c:auto val="1"/>
        <c:lblAlgn val="ctr"/>
        <c:lblOffset val="100"/>
        <c:noMultiLvlLbl val="0"/>
      </c:catAx>
      <c:valAx>
        <c:axId val="151689088"/>
        <c:scaling>
          <c:orientation val="minMax"/>
          <c:max val="1"/>
        </c:scaling>
        <c:delete val="1"/>
        <c:axPos val="b"/>
        <c:numFmt formatCode="0%" sourceLinked="1"/>
        <c:majorTickMark val="out"/>
        <c:minorTickMark val="none"/>
        <c:tickLblPos val="nextTo"/>
        <c:crossAx val="15168755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73506503527144"/>
          <c:y val="4.9926855589751788E-2"/>
          <c:w val="0.37190765870768183"/>
          <c:h val="0.94979635134627283"/>
        </c:manualLayout>
      </c:layout>
      <c:barChart>
        <c:barDir val="bar"/>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Jako puno</c:v>
                </c:pt>
                <c:pt idx="1">
                  <c:v>Samo osnovne informacije</c:v>
                </c:pt>
                <c:pt idx="2">
                  <c:v>Čuli za projekt, ne znaju detalje</c:v>
                </c:pt>
                <c:pt idx="3">
                  <c:v>Nisu ni čuli za projekt</c:v>
                </c:pt>
              </c:strCache>
            </c:strRef>
          </c:cat>
          <c:val>
            <c:numRef>
              <c:f>Sheet1!$B$2:$B$5</c:f>
              <c:numCache>
                <c:formatCode>###0%</c:formatCode>
                <c:ptCount val="4"/>
                <c:pt idx="0">
                  <c:v>0.18</c:v>
                </c:pt>
                <c:pt idx="1">
                  <c:v>0.5</c:v>
                </c:pt>
                <c:pt idx="2">
                  <c:v>0.23</c:v>
                </c:pt>
                <c:pt idx="3">
                  <c:v>0.1</c:v>
                </c:pt>
              </c:numCache>
            </c:numRef>
          </c:val>
          <c:extLst xmlns:c16r2="http://schemas.microsoft.com/office/drawing/2015/06/chart">
            <c:ext xmlns:c16="http://schemas.microsoft.com/office/drawing/2014/chart" uri="{C3380CC4-5D6E-409C-BE32-E72D297353CC}">
              <c16:uniqueId val="{00000000-D7C4-4820-8F34-0929AF21541E}"/>
            </c:ext>
          </c:extLst>
        </c:ser>
        <c:dLbls>
          <c:showLegendKey val="0"/>
          <c:showVal val="0"/>
          <c:showCatName val="0"/>
          <c:showSerName val="0"/>
          <c:showPercent val="0"/>
          <c:showBubbleSize val="0"/>
        </c:dLbls>
        <c:gapWidth val="42"/>
        <c:axId val="152045824"/>
        <c:axId val="152051712"/>
      </c:barChart>
      <c:catAx>
        <c:axId val="152045824"/>
        <c:scaling>
          <c:orientation val="maxMin"/>
        </c:scaling>
        <c:delete val="0"/>
        <c:axPos val="l"/>
        <c:numFmt formatCode="General" sourceLinked="0"/>
        <c:majorTickMark val="out"/>
        <c:minorTickMark val="none"/>
        <c:tickLblPos val="nextTo"/>
        <c:crossAx val="152051712"/>
        <c:crosses val="autoZero"/>
        <c:auto val="1"/>
        <c:lblAlgn val="ctr"/>
        <c:lblOffset val="100"/>
        <c:noMultiLvlLbl val="0"/>
      </c:catAx>
      <c:valAx>
        <c:axId val="152051712"/>
        <c:scaling>
          <c:orientation val="minMax"/>
          <c:max val="1"/>
        </c:scaling>
        <c:delete val="1"/>
        <c:axPos val="b"/>
        <c:numFmt formatCode="###0%" sourceLinked="1"/>
        <c:majorTickMark val="out"/>
        <c:minorTickMark val="none"/>
        <c:tickLblPos val="nextTo"/>
        <c:crossAx val="15204582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0.33593101984915413"/>
          <c:y val="5.020365131711798E-2"/>
          <c:w val="0.66406898015084581"/>
          <c:h val="0.94979635134627283"/>
        </c:manualLayout>
      </c:layout>
      <c:barChart>
        <c:barDir val="bar"/>
        <c:grouping val="clustered"/>
        <c:varyColors val="0"/>
        <c:ser>
          <c:idx val="0"/>
          <c:order val="0"/>
          <c:tx>
            <c:strRef>
              <c:f>Sheet1!$B$1</c:f>
              <c:strCache>
                <c:ptCount val="1"/>
                <c:pt idx="0">
                  <c:v>&gt; otpimalno</c:v>
                </c:pt>
              </c:strCache>
            </c:strRef>
          </c:tx>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Preopterećeni/ neravnomjerna raspodjela posla</c:v>
                </c:pt>
                <c:pt idx="1">
                  <c:v>Dugotrajnost procesa, dugo trajanje sporova</c:v>
                </c:pt>
                <c:pt idx="2">
                  <c:v>Ne vidi se pomak</c:v>
                </c:pt>
                <c:pt idx="3">
                  <c:v>Dislociranost sudova</c:v>
                </c:pt>
                <c:pt idx="4">
                  <c:v>Nisu ostvarene uštede</c:v>
                </c:pt>
                <c:pt idx="5">
                  <c:v>Samo formalne izmjene</c:v>
                </c:pt>
                <c:pt idx="6">
                  <c:v>Nezadovoljstvo stranaka, zaposlenika</c:v>
                </c:pt>
                <c:pt idx="7">
                  <c:v>Samo se smanjio formalan broj sudova/tijela</c:v>
                </c:pt>
                <c:pt idx="8">
                  <c:v>Troškovi odlaska na sud</c:v>
                </c:pt>
                <c:pt idx="9">
                  <c:v>Smanjivanjem broja sudova ostali su pretrpani i preopterećen</c:v>
                </c:pt>
                <c:pt idx="10">
                  <c:v>Neorganiziranost</c:v>
                </c:pt>
                <c:pt idx="11">
                  <c:v>Manjak sudaca, zaposlenika</c:v>
                </c:pt>
                <c:pt idx="12">
                  <c:v>Otežan pristup stranaka sudu</c:v>
                </c:pt>
                <c:pt idx="13">
                  <c:v>Neadekvatne plaće, nagrađivanje</c:v>
                </c:pt>
                <c:pt idx="14">
                  <c:v>Neadekvatan prostor za rad/ više ljudi u istom prostoru</c:v>
                </c:pt>
              </c:strCache>
            </c:strRef>
          </c:cat>
          <c:val>
            <c:numRef>
              <c:f>Sheet1!$B$2:$B$16</c:f>
              <c:numCache>
                <c:formatCode>###0%</c:formatCode>
                <c:ptCount val="15"/>
                <c:pt idx="0">
                  <c:v>0.17</c:v>
                </c:pt>
                <c:pt idx="1">
                  <c:v>0.13</c:v>
                </c:pt>
                <c:pt idx="2">
                  <c:v>0.11</c:v>
                </c:pt>
                <c:pt idx="3">
                  <c:v>0.11</c:v>
                </c:pt>
                <c:pt idx="4">
                  <c:v>0.1</c:v>
                </c:pt>
                <c:pt idx="5">
                  <c:v>0.05</c:v>
                </c:pt>
                <c:pt idx="6">
                  <c:v>0.05</c:v>
                </c:pt>
                <c:pt idx="7">
                  <c:v>0.05</c:v>
                </c:pt>
                <c:pt idx="8" formatCode="#,##0%">
                  <c:v>0.04</c:v>
                </c:pt>
                <c:pt idx="9" formatCode="#,##0%">
                  <c:v>0.04</c:v>
                </c:pt>
                <c:pt idx="10" formatCode="#,##0%">
                  <c:v>0.03</c:v>
                </c:pt>
                <c:pt idx="11" formatCode="#,##0%">
                  <c:v>0.03</c:v>
                </c:pt>
                <c:pt idx="12" formatCode="#,##0%">
                  <c:v>0.03</c:v>
                </c:pt>
                <c:pt idx="13" formatCode="#,##0%">
                  <c:v>0.03</c:v>
                </c:pt>
                <c:pt idx="14" formatCode="#,##0%">
                  <c:v>0.03</c:v>
                </c:pt>
              </c:numCache>
            </c:numRef>
          </c:val>
          <c:extLst xmlns:c16r2="http://schemas.microsoft.com/office/drawing/2015/06/chart">
            <c:ext xmlns:c16="http://schemas.microsoft.com/office/drawing/2014/chart" uri="{C3380CC4-5D6E-409C-BE32-E72D297353CC}">
              <c16:uniqueId val="{00000000-F363-4FC7-A8AB-5E42F9C91FE3}"/>
            </c:ext>
          </c:extLst>
        </c:ser>
        <c:dLbls>
          <c:showLegendKey val="0"/>
          <c:showVal val="0"/>
          <c:showCatName val="0"/>
          <c:showSerName val="0"/>
          <c:showPercent val="0"/>
          <c:showBubbleSize val="0"/>
        </c:dLbls>
        <c:gapWidth val="42"/>
        <c:axId val="152092672"/>
        <c:axId val="152094208"/>
      </c:barChart>
      <c:catAx>
        <c:axId val="152092672"/>
        <c:scaling>
          <c:orientation val="maxMin"/>
        </c:scaling>
        <c:delete val="0"/>
        <c:axPos val="l"/>
        <c:numFmt formatCode="General" sourceLinked="0"/>
        <c:majorTickMark val="out"/>
        <c:minorTickMark val="none"/>
        <c:tickLblPos val="nextTo"/>
        <c:txPr>
          <a:bodyPr/>
          <a:lstStyle/>
          <a:p>
            <a:pPr>
              <a:defRPr sz="1000"/>
            </a:pPr>
            <a:endParaRPr lang="en-US"/>
          </a:p>
        </c:txPr>
        <c:crossAx val="152094208"/>
        <c:crosses val="autoZero"/>
        <c:auto val="1"/>
        <c:lblAlgn val="ctr"/>
        <c:lblOffset val="100"/>
        <c:noMultiLvlLbl val="0"/>
      </c:catAx>
      <c:valAx>
        <c:axId val="152094208"/>
        <c:scaling>
          <c:orientation val="minMax"/>
          <c:max val="0.5"/>
        </c:scaling>
        <c:delete val="1"/>
        <c:axPos val="b"/>
        <c:numFmt formatCode="###0%" sourceLinked="1"/>
        <c:majorTickMark val="out"/>
        <c:minorTickMark val="none"/>
        <c:tickLblPos val="nextTo"/>
        <c:crossAx val="152092672"/>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73506503527144"/>
          <c:y val="4.9926855589751788E-2"/>
          <c:w val="0.39417855345403041"/>
          <c:h val="0.87747539754012005"/>
        </c:manualLayout>
      </c:layout>
      <c:barChart>
        <c:barDir val="bar"/>
        <c:grouping val="clustered"/>
        <c:varyColors val="0"/>
        <c:ser>
          <c:idx val="0"/>
          <c:order val="0"/>
          <c:tx>
            <c:strRef>
              <c:f>Sheet1!$B$1</c:f>
              <c:strCache>
                <c:ptCount val="1"/>
                <c:pt idx="0">
                  <c:v>Jako informirani</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Uopće nije</c:v>
                </c:pt>
                <c:pt idx="1">
                  <c:v>Uglavnom nije</c:v>
                </c:pt>
                <c:pt idx="2">
                  <c:v>Uglavnom je</c:v>
                </c:pt>
                <c:pt idx="3">
                  <c:v>U potpunosti je</c:v>
                </c:pt>
                <c:pt idx="4">
                  <c:v>Ne zna</c:v>
                </c:pt>
              </c:strCache>
            </c:strRef>
          </c:cat>
          <c:val>
            <c:numRef>
              <c:f>Sheet1!$B$2:$B$6</c:f>
              <c:numCache>
                <c:formatCode>###0%</c:formatCode>
                <c:ptCount val="5"/>
                <c:pt idx="0">
                  <c:v>0.26</c:v>
                </c:pt>
                <c:pt idx="1">
                  <c:v>0.47</c:v>
                </c:pt>
                <c:pt idx="2">
                  <c:v>0.25</c:v>
                </c:pt>
                <c:pt idx="3">
                  <c:v>0.01</c:v>
                </c:pt>
                <c:pt idx="4" formatCode="#,##0%">
                  <c:v>0.02</c:v>
                </c:pt>
              </c:numCache>
            </c:numRef>
          </c:val>
          <c:extLst xmlns:c16r2="http://schemas.microsoft.com/office/drawing/2015/06/chart">
            <c:ext xmlns:c16="http://schemas.microsoft.com/office/drawing/2014/chart" uri="{C3380CC4-5D6E-409C-BE32-E72D297353CC}">
              <c16:uniqueId val="{00000000-97C6-44CF-8C6F-E04BF94792BC}"/>
            </c:ext>
          </c:extLst>
        </c:ser>
        <c:dLbls>
          <c:showLegendKey val="0"/>
          <c:showVal val="0"/>
          <c:showCatName val="0"/>
          <c:showSerName val="0"/>
          <c:showPercent val="0"/>
          <c:showBubbleSize val="0"/>
        </c:dLbls>
        <c:gapWidth val="42"/>
        <c:axId val="151832064"/>
        <c:axId val="151833600"/>
      </c:barChart>
      <c:catAx>
        <c:axId val="151832064"/>
        <c:scaling>
          <c:orientation val="maxMin"/>
        </c:scaling>
        <c:delete val="0"/>
        <c:axPos val="l"/>
        <c:numFmt formatCode="General" sourceLinked="0"/>
        <c:majorTickMark val="out"/>
        <c:minorTickMark val="none"/>
        <c:tickLblPos val="nextTo"/>
        <c:crossAx val="151833600"/>
        <c:crosses val="autoZero"/>
        <c:auto val="1"/>
        <c:lblAlgn val="ctr"/>
        <c:lblOffset val="100"/>
        <c:noMultiLvlLbl val="0"/>
      </c:catAx>
      <c:valAx>
        <c:axId val="151833600"/>
        <c:scaling>
          <c:orientation val="minMax"/>
        </c:scaling>
        <c:delete val="1"/>
        <c:axPos val="b"/>
        <c:numFmt formatCode="###0%" sourceLinked="1"/>
        <c:majorTickMark val="out"/>
        <c:minorTickMark val="none"/>
        <c:tickLblPos val="nextTo"/>
        <c:crossAx val="15183206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4.2548414100318649E-2"/>
          <c:w val="1"/>
          <c:h val="0.59984265558157113"/>
        </c:manualLayout>
      </c:layout>
      <c:barChart>
        <c:barDir val="col"/>
        <c:grouping val="clustered"/>
        <c:varyColors val="0"/>
        <c:ser>
          <c:idx val="0"/>
          <c:order val="0"/>
          <c:tx>
            <c:strRef>
              <c:f>Sheet1!$B$1</c:f>
              <c:strCache>
                <c:ptCount val="1"/>
                <c:pt idx="0">
                  <c:v>Stupac1</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ŽS Pula</c:v>
                </c:pt>
                <c:pt idx="1">
                  <c:v>OS Pula</c:v>
                </c:pt>
                <c:pt idx="2">
                  <c:v>OS Karlovac</c:v>
                </c:pt>
                <c:pt idx="3">
                  <c:v>OS Split</c:v>
                </c:pt>
                <c:pt idx="4">
                  <c:v>OS Zadar</c:v>
                </c:pt>
                <c:pt idx="5">
                  <c:v>OGS Zagreb</c:v>
                </c:pt>
              </c:strCache>
            </c:strRef>
          </c:cat>
          <c:val>
            <c:numRef>
              <c:f>Sheet1!$B$2:$B$7</c:f>
              <c:numCache>
                <c:formatCode>#,##0%</c:formatCode>
                <c:ptCount val="6"/>
                <c:pt idx="0" formatCode="###0%">
                  <c:v>8.1999999999999962E-2</c:v>
                </c:pt>
                <c:pt idx="1">
                  <c:v>0.39700000000000002</c:v>
                </c:pt>
                <c:pt idx="2">
                  <c:v>0.24099999999999999</c:v>
                </c:pt>
                <c:pt idx="3">
                  <c:v>0.31200000000000006</c:v>
                </c:pt>
                <c:pt idx="4">
                  <c:v>0.32399999999999995</c:v>
                </c:pt>
                <c:pt idx="5">
                  <c:v>0.16600000000000004</c:v>
                </c:pt>
              </c:numCache>
            </c:numRef>
          </c:val>
          <c:extLst xmlns:c16r2="http://schemas.microsoft.com/office/drawing/2015/06/chart">
            <c:ext xmlns:c16="http://schemas.microsoft.com/office/drawing/2014/chart" uri="{C3380CC4-5D6E-409C-BE32-E72D297353CC}">
              <c16:uniqueId val="{00000000-D831-4E3E-A443-7F2E030219E4}"/>
            </c:ext>
          </c:extLst>
        </c:ser>
        <c:dLbls>
          <c:showLegendKey val="0"/>
          <c:showVal val="0"/>
          <c:showCatName val="0"/>
          <c:showSerName val="0"/>
          <c:showPercent val="0"/>
          <c:showBubbleSize val="0"/>
        </c:dLbls>
        <c:gapWidth val="42"/>
        <c:axId val="152402560"/>
        <c:axId val="152420736"/>
      </c:barChart>
      <c:catAx>
        <c:axId val="152402560"/>
        <c:scaling>
          <c:orientation val="minMax"/>
        </c:scaling>
        <c:delete val="0"/>
        <c:axPos val="b"/>
        <c:numFmt formatCode="General" sourceLinked="1"/>
        <c:majorTickMark val="out"/>
        <c:minorTickMark val="none"/>
        <c:tickLblPos val="nextTo"/>
        <c:txPr>
          <a:bodyPr/>
          <a:lstStyle/>
          <a:p>
            <a:pPr>
              <a:defRPr sz="1200">
                <a:solidFill>
                  <a:schemeClr val="tx1"/>
                </a:solidFill>
              </a:defRPr>
            </a:pPr>
            <a:endParaRPr lang="en-US"/>
          </a:p>
        </c:txPr>
        <c:crossAx val="152420736"/>
        <c:crosses val="autoZero"/>
        <c:auto val="1"/>
        <c:lblAlgn val="ctr"/>
        <c:lblOffset val="100"/>
        <c:noMultiLvlLbl val="0"/>
      </c:catAx>
      <c:valAx>
        <c:axId val="152420736"/>
        <c:scaling>
          <c:orientation val="minMax"/>
        </c:scaling>
        <c:delete val="1"/>
        <c:axPos val="r"/>
        <c:numFmt formatCode="###0%" sourceLinked="1"/>
        <c:majorTickMark val="out"/>
        <c:minorTickMark val="none"/>
        <c:tickLblPos val="nextTo"/>
        <c:crossAx val="152402560"/>
        <c:crosses val="max"/>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766834316915588"/>
          <c:y val="4.6733629547645129E-2"/>
          <c:w val="0.46337604389771864"/>
          <c:h val="0.76050636274904437"/>
        </c:manualLayout>
      </c:layout>
      <c:barChart>
        <c:barDir val="bar"/>
        <c:grouping val="clustered"/>
        <c:varyColors val="0"/>
        <c:ser>
          <c:idx val="0"/>
          <c:order val="0"/>
          <c:tx>
            <c:strRef>
              <c:f>Sheet1!$B$1</c:f>
              <c:strCache>
                <c:ptCount val="1"/>
                <c:pt idx="0">
                  <c:v>ŽS Pula</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Vađenje ZK izvadaka i drugih poslova vezanih u ZK</c:v>
                </c:pt>
                <c:pt idx="1">
                  <c:v>Stranka u sudskom postupku</c:v>
                </c:pt>
                <c:pt idx="2">
                  <c:v>Svjedok u sudskom postupku</c:v>
                </c:pt>
                <c:pt idx="3">
                  <c:v>Pratili suđenje iz publike</c:v>
                </c:pt>
              </c:strCache>
            </c:strRef>
          </c:cat>
          <c:val>
            <c:numRef>
              <c:f>Sheet1!$B$2:$B$5</c:f>
              <c:numCache>
                <c:formatCode>###0%</c:formatCode>
                <c:ptCount val="4"/>
                <c:pt idx="0">
                  <c:v>0.188</c:v>
                </c:pt>
                <c:pt idx="1">
                  <c:v>0.375</c:v>
                </c:pt>
                <c:pt idx="2">
                  <c:v>0.375</c:v>
                </c:pt>
                <c:pt idx="3">
                  <c:v>6.3E-2</c:v>
                </c:pt>
              </c:numCache>
            </c:numRef>
          </c:val>
          <c:extLst xmlns:c16r2="http://schemas.microsoft.com/office/drawing/2015/06/chart">
            <c:ext xmlns:c16="http://schemas.microsoft.com/office/drawing/2014/chart" uri="{C3380CC4-5D6E-409C-BE32-E72D297353CC}">
              <c16:uniqueId val="{00000000-3A80-4BF7-9916-2F1F1171E7C3}"/>
            </c:ext>
          </c:extLst>
        </c:ser>
        <c:ser>
          <c:idx val="1"/>
          <c:order val="1"/>
          <c:tx>
            <c:strRef>
              <c:f>Sheet1!$C$1</c:f>
              <c:strCache>
                <c:ptCount val="1"/>
                <c:pt idx="0">
                  <c:v>OS Pula</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Vađenje ZK izvadaka i drugih poslova vezanih u ZK</c:v>
                </c:pt>
                <c:pt idx="1">
                  <c:v>Stranka u sudskom postupku</c:v>
                </c:pt>
                <c:pt idx="2">
                  <c:v>Svjedok u sudskom postupku</c:v>
                </c:pt>
                <c:pt idx="3">
                  <c:v>Pratili suđenje iz publike</c:v>
                </c:pt>
              </c:strCache>
            </c:strRef>
          </c:cat>
          <c:val>
            <c:numRef>
              <c:f>Sheet1!$C$2:$C$5</c:f>
              <c:numCache>
                <c:formatCode>###0%</c:formatCode>
                <c:ptCount val="4"/>
                <c:pt idx="0">
                  <c:v>0.53800000000000003</c:v>
                </c:pt>
                <c:pt idx="1">
                  <c:v>7.6999999999999999E-2</c:v>
                </c:pt>
                <c:pt idx="2">
                  <c:v>9.6000000000000002E-2</c:v>
                </c:pt>
                <c:pt idx="3">
                  <c:v>3.7999999999999999E-2</c:v>
                </c:pt>
              </c:numCache>
            </c:numRef>
          </c:val>
          <c:extLst xmlns:c16r2="http://schemas.microsoft.com/office/drawing/2015/06/chart">
            <c:ext xmlns:c16="http://schemas.microsoft.com/office/drawing/2014/chart" uri="{C3380CC4-5D6E-409C-BE32-E72D297353CC}">
              <c16:uniqueId val="{00000001-3A80-4BF7-9916-2F1F1171E7C3}"/>
            </c:ext>
          </c:extLst>
        </c:ser>
        <c:ser>
          <c:idx val="2"/>
          <c:order val="2"/>
          <c:tx>
            <c:strRef>
              <c:f>Sheet1!$D$1</c:f>
              <c:strCache>
                <c:ptCount val="1"/>
                <c:pt idx="0">
                  <c:v>OS Karlovac</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Vađenje ZK izvadaka i drugih poslova vezanih u ZK</c:v>
                </c:pt>
                <c:pt idx="1">
                  <c:v>Stranka u sudskom postupku</c:v>
                </c:pt>
                <c:pt idx="2">
                  <c:v>Svjedok u sudskom postupku</c:v>
                </c:pt>
                <c:pt idx="3">
                  <c:v>Pratili suđenje iz publike</c:v>
                </c:pt>
              </c:strCache>
            </c:strRef>
          </c:cat>
          <c:val>
            <c:numRef>
              <c:f>Sheet1!$D$2:$D$5</c:f>
              <c:numCache>
                <c:formatCode>###0%</c:formatCode>
                <c:ptCount val="4"/>
                <c:pt idx="0">
                  <c:v>0.377</c:v>
                </c:pt>
                <c:pt idx="1">
                  <c:v>0.19500000000000001</c:v>
                </c:pt>
                <c:pt idx="2">
                  <c:v>9.0999999999999998E-2</c:v>
                </c:pt>
                <c:pt idx="3">
                  <c:v>1.2999999999999999E-2</c:v>
                </c:pt>
              </c:numCache>
            </c:numRef>
          </c:val>
          <c:extLst xmlns:c16r2="http://schemas.microsoft.com/office/drawing/2015/06/chart">
            <c:ext xmlns:c16="http://schemas.microsoft.com/office/drawing/2014/chart" uri="{C3380CC4-5D6E-409C-BE32-E72D297353CC}">
              <c16:uniqueId val="{00000002-3A80-4BF7-9916-2F1F1171E7C3}"/>
            </c:ext>
          </c:extLst>
        </c:ser>
        <c:ser>
          <c:idx val="3"/>
          <c:order val="3"/>
          <c:tx>
            <c:strRef>
              <c:f>Sheet1!$E$1</c:f>
              <c:strCache>
                <c:ptCount val="1"/>
                <c:pt idx="0">
                  <c:v>OS Split</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Vađenje ZK izvadaka i drugih poslova vezanih u ZK</c:v>
                </c:pt>
                <c:pt idx="1">
                  <c:v>Stranka u sudskom postupku</c:v>
                </c:pt>
                <c:pt idx="2">
                  <c:v>Svjedok u sudskom postupku</c:v>
                </c:pt>
                <c:pt idx="3">
                  <c:v>Pratili suđenje iz publike</c:v>
                </c:pt>
              </c:strCache>
            </c:strRef>
          </c:cat>
          <c:val>
            <c:numRef>
              <c:f>Sheet1!$E$2:$E$5</c:f>
              <c:numCache>
                <c:formatCode>###0%</c:formatCode>
                <c:ptCount val="4"/>
                <c:pt idx="0">
                  <c:v>0.23799999999999999</c:v>
                </c:pt>
                <c:pt idx="1">
                  <c:v>0.16200000000000001</c:v>
                </c:pt>
                <c:pt idx="2">
                  <c:v>0.114</c:v>
                </c:pt>
                <c:pt idx="3">
                  <c:v>2.9000000000000001E-2</c:v>
                </c:pt>
              </c:numCache>
            </c:numRef>
          </c:val>
          <c:extLst xmlns:c16r2="http://schemas.microsoft.com/office/drawing/2015/06/chart">
            <c:ext xmlns:c16="http://schemas.microsoft.com/office/drawing/2014/chart" uri="{C3380CC4-5D6E-409C-BE32-E72D297353CC}">
              <c16:uniqueId val="{00000003-3A80-4BF7-9916-2F1F1171E7C3}"/>
            </c:ext>
          </c:extLst>
        </c:ser>
        <c:ser>
          <c:idx val="4"/>
          <c:order val="4"/>
          <c:tx>
            <c:strRef>
              <c:f>Sheet1!$F$1</c:f>
              <c:strCache>
                <c:ptCount val="1"/>
                <c:pt idx="0">
                  <c:v>OS Zadar</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Vađenje ZK izvadaka i drugih poslova vezanih u ZK</c:v>
                </c:pt>
                <c:pt idx="1">
                  <c:v>Stranka u sudskom postupku</c:v>
                </c:pt>
                <c:pt idx="2">
                  <c:v>Svjedok u sudskom postupku</c:v>
                </c:pt>
                <c:pt idx="3">
                  <c:v>Pratili suđenje iz publike</c:v>
                </c:pt>
              </c:strCache>
            </c:strRef>
          </c:cat>
          <c:val>
            <c:numRef>
              <c:f>Sheet1!$F$2:$F$5</c:f>
              <c:numCache>
                <c:formatCode>###0%</c:formatCode>
                <c:ptCount val="4"/>
                <c:pt idx="0">
                  <c:v>0.374</c:v>
                </c:pt>
                <c:pt idx="1">
                  <c:v>0.19600000000000001</c:v>
                </c:pt>
                <c:pt idx="2">
                  <c:v>0.159</c:v>
                </c:pt>
                <c:pt idx="3">
                  <c:v>0</c:v>
                </c:pt>
              </c:numCache>
            </c:numRef>
          </c:val>
          <c:extLst xmlns:c16r2="http://schemas.microsoft.com/office/drawing/2015/06/chart">
            <c:ext xmlns:c16="http://schemas.microsoft.com/office/drawing/2014/chart" uri="{C3380CC4-5D6E-409C-BE32-E72D297353CC}">
              <c16:uniqueId val="{00000004-3A80-4BF7-9916-2F1F1171E7C3}"/>
            </c:ext>
          </c:extLst>
        </c:ser>
        <c:ser>
          <c:idx val="5"/>
          <c:order val="5"/>
          <c:tx>
            <c:strRef>
              <c:f>Sheet1!$G$1</c:f>
              <c:strCache>
                <c:ptCount val="1"/>
                <c:pt idx="0">
                  <c:v>OGS Zagreb</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Vađenje ZK izvadaka i drugih poslova vezanih u ZK</c:v>
                </c:pt>
                <c:pt idx="1">
                  <c:v>Stranka u sudskom postupku</c:v>
                </c:pt>
                <c:pt idx="2">
                  <c:v>Svjedok u sudskom postupku</c:v>
                </c:pt>
                <c:pt idx="3">
                  <c:v>Pratili suđenje iz publike</c:v>
                </c:pt>
              </c:strCache>
            </c:strRef>
          </c:cat>
          <c:val>
            <c:numRef>
              <c:f>Sheet1!$G$2:$G$5</c:f>
              <c:numCache>
                <c:formatCode>###0%</c:formatCode>
                <c:ptCount val="4"/>
                <c:pt idx="0">
                  <c:v>0.17599999999999999</c:v>
                </c:pt>
                <c:pt idx="1">
                  <c:v>0.26500000000000001</c:v>
                </c:pt>
                <c:pt idx="2">
                  <c:v>0.20599999999999999</c:v>
                </c:pt>
                <c:pt idx="3">
                  <c:v>0</c:v>
                </c:pt>
              </c:numCache>
            </c:numRef>
          </c:val>
          <c:extLst xmlns:c16r2="http://schemas.microsoft.com/office/drawing/2015/06/chart">
            <c:ext xmlns:c16="http://schemas.microsoft.com/office/drawing/2014/chart" uri="{C3380CC4-5D6E-409C-BE32-E72D297353CC}">
              <c16:uniqueId val="{00000005-3A80-4BF7-9916-2F1F1171E7C3}"/>
            </c:ext>
          </c:extLst>
        </c:ser>
        <c:dLbls>
          <c:showLegendKey val="0"/>
          <c:showVal val="0"/>
          <c:showCatName val="0"/>
          <c:showSerName val="0"/>
          <c:showPercent val="0"/>
          <c:showBubbleSize val="0"/>
        </c:dLbls>
        <c:gapWidth val="42"/>
        <c:axId val="152461696"/>
        <c:axId val="152463232"/>
      </c:barChart>
      <c:catAx>
        <c:axId val="152461696"/>
        <c:scaling>
          <c:orientation val="maxMin"/>
        </c:scaling>
        <c:delete val="0"/>
        <c:axPos val="r"/>
        <c:numFmt formatCode="General" sourceLinked="0"/>
        <c:majorTickMark val="out"/>
        <c:minorTickMark val="none"/>
        <c:tickLblPos val="nextTo"/>
        <c:txPr>
          <a:bodyPr/>
          <a:lstStyle/>
          <a:p>
            <a:pPr>
              <a:defRPr sz="1000">
                <a:solidFill>
                  <a:schemeClr val="tx1"/>
                </a:solidFill>
              </a:defRPr>
            </a:pPr>
            <a:endParaRPr lang="en-US"/>
          </a:p>
        </c:txPr>
        <c:crossAx val="152463232"/>
        <c:crosses val="autoZero"/>
        <c:auto val="1"/>
        <c:lblAlgn val="ctr"/>
        <c:lblOffset val="100"/>
        <c:noMultiLvlLbl val="0"/>
      </c:catAx>
      <c:valAx>
        <c:axId val="152463232"/>
        <c:scaling>
          <c:orientation val="maxMin"/>
        </c:scaling>
        <c:delete val="1"/>
        <c:axPos val="b"/>
        <c:numFmt formatCode="###0%" sourceLinked="1"/>
        <c:majorTickMark val="out"/>
        <c:minorTickMark val="none"/>
        <c:tickLblPos val="nextTo"/>
        <c:crossAx val="152461696"/>
        <c:crosses val="max"/>
        <c:crossBetween val="between"/>
      </c:valAx>
    </c:plotArea>
    <c:legend>
      <c:legendPos val="b"/>
      <c:layout>
        <c:manualLayout>
          <c:xMode val="edge"/>
          <c:yMode val="edge"/>
          <c:x val="0"/>
          <c:y val="0.84192785698277295"/>
          <c:w val="0.93779630696293659"/>
          <c:h val="0.15807228566993684"/>
        </c:manualLayout>
      </c:layout>
      <c:overlay val="0"/>
      <c:txPr>
        <a:bodyPr/>
        <a:lstStyle/>
        <a:p>
          <a:pPr>
            <a:defRPr sz="14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Glavna rasprava je u tijeku</c:v>
                </c:pt>
                <c:pt idx="1">
                  <c:v>Zaključena je glavna rasprava, čeka se odluka</c:v>
                </c:pt>
                <c:pt idx="2">
                  <c:v>Sud još nije zakazao ročište za glavnu raspravu</c:v>
                </c:pt>
                <c:pt idx="3">
                  <c:v>Presuda je pravomoćna</c:v>
                </c:pt>
                <c:pt idx="4">
                  <c:v>U tijeku je ponovljeni postupak</c:v>
                </c:pt>
                <c:pt idx="5">
                  <c:v>U tijeku je postupak pred višim sudom</c:v>
                </c:pt>
                <c:pt idx="6">
                  <c:v>Nešto drugo</c:v>
                </c:pt>
                <c:pt idx="7">
                  <c:v>Ne zna</c:v>
                </c:pt>
              </c:strCache>
            </c:strRef>
          </c:cat>
          <c:val>
            <c:numRef>
              <c:f>Sheet1!$B$2:$B$9</c:f>
              <c:numCache>
                <c:formatCode>0%</c:formatCode>
                <c:ptCount val="8"/>
                <c:pt idx="0">
                  <c:v>0.57999999999999996</c:v>
                </c:pt>
                <c:pt idx="1">
                  <c:v>7.0000000000000007E-2</c:v>
                </c:pt>
                <c:pt idx="2">
                  <c:v>0.15</c:v>
                </c:pt>
                <c:pt idx="3">
                  <c:v>7.0000000000000007E-2</c:v>
                </c:pt>
                <c:pt idx="4">
                  <c:v>7.0000000000000007E-2</c:v>
                </c:pt>
                <c:pt idx="5">
                  <c:v>0</c:v>
                </c:pt>
                <c:pt idx="6">
                  <c:v>0.03</c:v>
                </c:pt>
                <c:pt idx="7">
                  <c:v>0.03</c:v>
                </c:pt>
              </c:numCache>
            </c:numRef>
          </c:val>
          <c:extLst xmlns:c16r2="http://schemas.microsoft.com/office/drawing/2015/06/chart">
            <c:ext xmlns:c16="http://schemas.microsoft.com/office/drawing/2014/chart" uri="{C3380CC4-5D6E-409C-BE32-E72D297353CC}">
              <c16:uniqueId val="{00000000-37E8-42B5-AE83-6FA4389D4884}"/>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Glavna rasprava je u tijeku</c:v>
                </c:pt>
                <c:pt idx="1">
                  <c:v>Zaključena je glavna rasprava, čeka se odluka</c:v>
                </c:pt>
                <c:pt idx="2">
                  <c:v>Sud još nije zakazao ročište za glavnu raspravu</c:v>
                </c:pt>
                <c:pt idx="3">
                  <c:v>Presuda je pravomoćna</c:v>
                </c:pt>
                <c:pt idx="4">
                  <c:v>U tijeku je ponovljeni postupak</c:v>
                </c:pt>
                <c:pt idx="5">
                  <c:v>U tijeku je postupak pred višim sudom</c:v>
                </c:pt>
                <c:pt idx="6">
                  <c:v>Nešto drugo</c:v>
                </c:pt>
                <c:pt idx="7">
                  <c:v>Ne zna</c:v>
                </c:pt>
              </c:strCache>
            </c:strRef>
          </c:cat>
          <c:val>
            <c:numRef>
              <c:f>Sheet1!$C$2:$C$9</c:f>
              <c:numCache>
                <c:formatCode>0%</c:formatCode>
                <c:ptCount val="8"/>
                <c:pt idx="0">
                  <c:v>0.74</c:v>
                </c:pt>
                <c:pt idx="1">
                  <c:v>0.05</c:v>
                </c:pt>
                <c:pt idx="2">
                  <c:v>0.05</c:v>
                </c:pt>
                <c:pt idx="3">
                  <c:v>0.04</c:v>
                </c:pt>
                <c:pt idx="4">
                  <c:v>0.03</c:v>
                </c:pt>
                <c:pt idx="5">
                  <c:v>0.01</c:v>
                </c:pt>
                <c:pt idx="6">
                  <c:v>0.01</c:v>
                </c:pt>
                <c:pt idx="7">
                  <c:v>7.0000000000000007E-2</c:v>
                </c:pt>
              </c:numCache>
            </c:numRef>
          </c:val>
          <c:extLst xmlns:c16r2="http://schemas.microsoft.com/office/drawing/2015/06/chart">
            <c:ext xmlns:c16="http://schemas.microsoft.com/office/drawing/2014/chart" uri="{C3380CC4-5D6E-409C-BE32-E72D297353CC}">
              <c16:uniqueId val="{00000001-37E8-42B5-AE83-6FA4389D4884}"/>
            </c:ext>
          </c:extLst>
        </c:ser>
        <c:dLbls>
          <c:showLegendKey val="0"/>
          <c:showVal val="0"/>
          <c:showCatName val="0"/>
          <c:showSerName val="0"/>
          <c:showPercent val="0"/>
          <c:showBubbleSize val="0"/>
        </c:dLbls>
        <c:gapWidth val="42"/>
        <c:axId val="152919040"/>
        <c:axId val="152933120"/>
      </c:barChart>
      <c:catAx>
        <c:axId val="152919040"/>
        <c:scaling>
          <c:orientation val="maxMin"/>
        </c:scaling>
        <c:delete val="0"/>
        <c:axPos val="l"/>
        <c:numFmt formatCode="General" sourceLinked="0"/>
        <c:majorTickMark val="out"/>
        <c:minorTickMark val="none"/>
        <c:tickLblPos val="nextTo"/>
        <c:crossAx val="152933120"/>
        <c:crosses val="autoZero"/>
        <c:auto val="1"/>
        <c:lblAlgn val="ctr"/>
        <c:lblOffset val="100"/>
        <c:noMultiLvlLbl val="0"/>
      </c:catAx>
      <c:valAx>
        <c:axId val="152933120"/>
        <c:scaling>
          <c:orientation val="minMax"/>
          <c:max val="1"/>
        </c:scaling>
        <c:delete val="1"/>
        <c:axPos val="b"/>
        <c:numFmt formatCode="0%" sourceLinked="1"/>
        <c:majorTickMark val="out"/>
        <c:minorTickMark val="none"/>
        <c:tickLblPos val="nextTo"/>
        <c:crossAx val="152919040"/>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Ne zna</c:v>
                </c:pt>
              </c:strCache>
            </c:strRef>
          </c:cat>
          <c:val>
            <c:numRef>
              <c:f>Sheet1!$B$2:$B$8</c:f>
              <c:numCache>
                <c:formatCode>0%</c:formatCode>
                <c:ptCount val="7"/>
                <c:pt idx="0">
                  <c:v>0.27</c:v>
                </c:pt>
                <c:pt idx="1">
                  <c:v>0.11</c:v>
                </c:pt>
                <c:pt idx="2">
                  <c:v>0.18</c:v>
                </c:pt>
                <c:pt idx="3">
                  <c:v>0.12</c:v>
                </c:pt>
                <c:pt idx="4">
                  <c:v>7.0000000000000007E-2</c:v>
                </c:pt>
                <c:pt idx="5">
                  <c:v>0.18</c:v>
                </c:pt>
                <c:pt idx="6">
                  <c:v>7.0000000000000007E-2</c:v>
                </c:pt>
              </c:numCache>
            </c:numRef>
          </c:val>
          <c:extLst xmlns:c16r2="http://schemas.microsoft.com/office/drawing/2015/06/chart">
            <c:ext xmlns:c16="http://schemas.microsoft.com/office/drawing/2014/chart" uri="{C3380CC4-5D6E-409C-BE32-E72D297353CC}">
              <c16:uniqueId val="{00000000-88BC-4183-8F95-F2D00A7FB3AA}"/>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Ne zna</c:v>
                </c:pt>
              </c:strCache>
            </c:strRef>
          </c:cat>
          <c:val>
            <c:numRef>
              <c:f>Sheet1!$C$2:$C$8</c:f>
              <c:numCache>
                <c:formatCode>0%</c:formatCode>
                <c:ptCount val="7"/>
                <c:pt idx="0">
                  <c:v>0.14000000000000001</c:v>
                </c:pt>
                <c:pt idx="1">
                  <c:v>0.18</c:v>
                </c:pt>
                <c:pt idx="2">
                  <c:v>0.16</c:v>
                </c:pt>
                <c:pt idx="3">
                  <c:v>0.15</c:v>
                </c:pt>
                <c:pt idx="4">
                  <c:v>7.0000000000000007E-2</c:v>
                </c:pt>
                <c:pt idx="5">
                  <c:v>0.21</c:v>
                </c:pt>
                <c:pt idx="6">
                  <c:v>0.09</c:v>
                </c:pt>
              </c:numCache>
            </c:numRef>
          </c:val>
          <c:extLst xmlns:c16r2="http://schemas.microsoft.com/office/drawing/2015/06/chart">
            <c:ext xmlns:c16="http://schemas.microsoft.com/office/drawing/2014/chart" uri="{C3380CC4-5D6E-409C-BE32-E72D297353CC}">
              <c16:uniqueId val="{00000001-88BC-4183-8F95-F2D00A7FB3AA}"/>
            </c:ext>
          </c:extLst>
        </c:ser>
        <c:dLbls>
          <c:showLegendKey val="0"/>
          <c:showVal val="0"/>
          <c:showCatName val="0"/>
          <c:showSerName val="0"/>
          <c:showPercent val="0"/>
          <c:showBubbleSize val="0"/>
        </c:dLbls>
        <c:gapWidth val="42"/>
        <c:axId val="152545536"/>
        <c:axId val="152555520"/>
      </c:barChart>
      <c:catAx>
        <c:axId val="152545536"/>
        <c:scaling>
          <c:orientation val="maxMin"/>
        </c:scaling>
        <c:delete val="0"/>
        <c:axPos val="l"/>
        <c:numFmt formatCode="General" sourceLinked="0"/>
        <c:majorTickMark val="out"/>
        <c:minorTickMark val="none"/>
        <c:tickLblPos val="nextTo"/>
        <c:crossAx val="152555520"/>
        <c:crosses val="autoZero"/>
        <c:auto val="1"/>
        <c:lblAlgn val="ctr"/>
        <c:lblOffset val="100"/>
        <c:noMultiLvlLbl val="0"/>
      </c:catAx>
      <c:valAx>
        <c:axId val="152555520"/>
        <c:scaling>
          <c:orientation val="minMax"/>
          <c:max val="0.5"/>
        </c:scaling>
        <c:delete val="1"/>
        <c:axPos val="b"/>
        <c:numFmt formatCode="0%" sourceLinked="1"/>
        <c:majorTickMark val="out"/>
        <c:minorTickMark val="none"/>
        <c:tickLblPos val="nextTo"/>
        <c:crossAx val="152545536"/>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Kazneni predmet</c:v>
                </c:pt>
                <c:pt idx="1">
                  <c:v>Obiteljski i bračni odnosi</c:v>
                </c:pt>
                <c:pt idx="2">
                  <c:v>Imovinsko-pravni spor</c:v>
                </c:pt>
                <c:pt idx="3">
                  <c:v>Ostavinski predmet</c:v>
                </c:pt>
                <c:pt idx="4">
                  <c:v>Ovršni predmet</c:v>
                </c:pt>
                <c:pt idx="5">
                  <c:v>Vlasnički sporovi</c:v>
                </c:pt>
                <c:pt idx="6">
                  <c:v>Naknada štete</c:v>
                </c:pt>
                <c:pt idx="7">
                  <c:v>Radni sporovi</c:v>
                </c:pt>
                <c:pt idx="8">
                  <c:v>Ostalo</c:v>
                </c:pt>
              </c:strCache>
            </c:strRef>
          </c:cat>
          <c:val>
            <c:numRef>
              <c:f>Sheet1!$B$2:$B$10</c:f>
              <c:numCache>
                <c:formatCode>0%</c:formatCode>
                <c:ptCount val="9"/>
                <c:pt idx="0">
                  <c:v>0.28999999999999998</c:v>
                </c:pt>
                <c:pt idx="1">
                  <c:v>0.08</c:v>
                </c:pt>
                <c:pt idx="2">
                  <c:v>0.15</c:v>
                </c:pt>
                <c:pt idx="3">
                  <c:v>0.15</c:v>
                </c:pt>
                <c:pt idx="4">
                  <c:v>0.08</c:v>
                </c:pt>
                <c:pt idx="5">
                  <c:v>0.08</c:v>
                </c:pt>
                <c:pt idx="6">
                  <c:v>7.0000000000000007E-2</c:v>
                </c:pt>
                <c:pt idx="7">
                  <c:v>0.06</c:v>
                </c:pt>
                <c:pt idx="8">
                  <c:v>0.05</c:v>
                </c:pt>
              </c:numCache>
            </c:numRef>
          </c:val>
          <c:extLst xmlns:c16r2="http://schemas.microsoft.com/office/drawing/2015/06/chart">
            <c:ext xmlns:c16="http://schemas.microsoft.com/office/drawing/2014/chart" uri="{C3380CC4-5D6E-409C-BE32-E72D297353CC}">
              <c16:uniqueId val="{00000000-2FCA-40B9-8C4C-BF7D0D6F54F2}"/>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Kazneni predmet</c:v>
                </c:pt>
                <c:pt idx="1">
                  <c:v>Obiteljski i bračni odnosi</c:v>
                </c:pt>
                <c:pt idx="2">
                  <c:v>Imovinsko-pravni spor</c:v>
                </c:pt>
                <c:pt idx="3">
                  <c:v>Ostavinski predmet</c:v>
                </c:pt>
                <c:pt idx="4">
                  <c:v>Ovršni predmet</c:v>
                </c:pt>
                <c:pt idx="5">
                  <c:v>Vlasnički sporovi</c:v>
                </c:pt>
                <c:pt idx="6">
                  <c:v>Naknada štete</c:v>
                </c:pt>
                <c:pt idx="7">
                  <c:v>Radni sporovi</c:v>
                </c:pt>
                <c:pt idx="8">
                  <c:v>Ostalo</c:v>
                </c:pt>
              </c:strCache>
            </c:strRef>
          </c:cat>
          <c:val>
            <c:numRef>
              <c:f>Sheet1!$C$2:$C$10</c:f>
              <c:numCache>
                <c:formatCode>0%</c:formatCode>
                <c:ptCount val="9"/>
                <c:pt idx="0">
                  <c:v>0.2</c:v>
                </c:pt>
                <c:pt idx="1">
                  <c:v>0.16</c:v>
                </c:pt>
                <c:pt idx="2">
                  <c:v>0.16</c:v>
                </c:pt>
                <c:pt idx="3">
                  <c:v>0.12</c:v>
                </c:pt>
                <c:pt idx="4">
                  <c:v>0.11</c:v>
                </c:pt>
                <c:pt idx="5">
                  <c:v>0.09</c:v>
                </c:pt>
                <c:pt idx="6">
                  <c:v>0.09</c:v>
                </c:pt>
                <c:pt idx="7">
                  <c:v>0.05</c:v>
                </c:pt>
                <c:pt idx="8">
                  <c:v>0.02</c:v>
                </c:pt>
              </c:numCache>
            </c:numRef>
          </c:val>
          <c:extLst xmlns:c16r2="http://schemas.microsoft.com/office/drawing/2015/06/chart">
            <c:ext xmlns:c16="http://schemas.microsoft.com/office/drawing/2014/chart" uri="{C3380CC4-5D6E-409C-BE32-E72D297353CC}">
              <c16:uniqueId val="{00000001-2FCA-40B9-8C4C-BF7D0D6F54F2}"/>
            </c:ext>
          </c:extLst>
        </c:ser>
        <c:dLbls>
          <c:showLegendKey val="0"/>
          <c:showVal val="0"/>
          <c:showCatName val="0"/>
          <c:showSerName val="0"/>
          <c:showPercent val="0"/>
          <c:showBubbleSize val="0"/>
        </c:dLbls>
        <c:gapWidth val="42"/>
        <c:axId val="152974848"/>
        <c:axId val="152976384"/>
      </c:barChart>
      <c:catAx>
        <c:axId val="152974848"/>
        <c:scaling>
          <c:orientation val="maxMin"/>
        </c:scaling>
        <c:delete val="0"/>
        <c:axPos val="l"/>
        <c:numFmt formatCode="General" sourceLinked="0"/>
        <c:majorTickMark val="out"/>
        <c:minorTickMark val="none"/>
        <c:tickLblPos val="nextTo"/>
        <c:crossAx val="152976384"/>
        <c:crosses val="autoZero"/>
        <c:auto val="1"/>
        <c:lblAlgn val="ctr"/>
        <c:lblOffset val="100"/>
        <c:noMultiLvlLbl val="0"/>
      </c:catAx>
      <c:valAx>
        <c:axId val="152976384"/>
        <c:scaling>
          <c:orientation val="minMax"/>
          <c:max val="0.5"/>
        </c:scaling>
        <c:delete val="1"/>
        <c:axPos val="b"/>
        <c:numFmt formatCode="0%" sourceLinked="1"/>
        <c:majorTickMark val="out"/>
        <c:minorTickMark val="none"/>
        <c:tickLblPos val="nextTo"/>
        <c:crossAx val="152974848"/>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EF7B-4A62-A9FE-04BD770898D5}"/>
              </c:ext>
            </c:extLst>
          </c:dPt>
          <c:dPt>
            <c:idx val="1"/>
            <c:invertIfNegative val="0"/>
            <c:bubble3D val="0"/>
            <c:extLst xmlns:c16r2="http://schemas.microsoft.com/office/drawing/2015/06/chart">
              <c:ext xmlns:c16="http://schemas.microsoft.com/office/drawing/2014/chart" uri="{C3380CC4-5D6E-409C-BE32-E72D297353CC}">
                <c16:uniqueId val="{00000001-EF7B-4A62-A9FE-04BD770898D5}"/>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Može (uglavnom+sigurno)</c:v>
                </c:pt>
                <c:pt idx="1">
                  <c:v>Ne može (uglavnom+sigurno)</c:v>
                </c:pt>
              </c:strCache>
            </c:strRef>
          </c:cat>
          <c:val>
            <c:numRef>
              <c:f>Sheet1!$B$2:$B$3</c:f>
              <c:numCache>
                <c:formatCode>0%</c:formatCode>
                <c:ptCount val="2"/>
                <c:pt idx="0">
                  <c:v>0.43</c:v>
                </c:pt>
                <c:pt idx="1">
                  <c:v>0.53700000000000003</c:v>
                </c:pt>
              </c:numCache>
            </c:numRef>
          </c:val>
          <c:extLst xmlns:c16r2="http://schemas.microsoft.com/office/drawing/2015/06/chart">
            <c:ext xmlns:c16="http://schemas.microsoft.com/office/drawing/2014/chart" uri="{C3380CC4-5D6E-409C-BE32-E72D297353CC}">
              <c16:uniqueId val="{00000006-EF7B-4A62-A9FE-04BD770898D5}"/>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Može (uglavnom+sigurno)</c:v>
                </c:pt>
                <c:pt idx="1">
                  <c:v>Ne može (uglavnom+sigurno)</c:v>
                </c:pt>
              </c:strCache>
            </c:strRef>
          </c:cat>
          <c:val>
            <c:numRef>
              <c:f>Sheet1!$C$2:$C$3</c:f>
              <c:numCache>
                <c:formatCode>0%</c:formatCode>
                <c:ptCount val="2"/>
                <c:pt idx="0">
                  <c:v>0.45600000000000002</c:v>
                </c:pt>
                <c:pt idx="1">
                  <c:v>0.51400000000000001</c:v>
                </c:pt>
              </c:numCache>
            </c:numRef>
          </c:val>
          <c:extLst xmlns:c16r2="http://schemas.microsoft.com/office/drawing/2015/06/chart">
            <c:ext xmlns:c16="http://schemas.microsoft.com/office/drawing/2014/chart" uri="{C3380CC4-5D6E-409C-BE32-E72D297353CC}">
              <c16:uniqueId val="{00000007-EF7B-4A62-A9FE-04BD770898D5}"/>
            </c:ext>
          </c:extLst>
        </c:ser>
        <c:dLbls>
          <c:showLegendKey val="0"/>
          <c:showVal val="0"/>
          <c:showCatName val="0"/>
          <c:showSerName val="0"/>
          <c:showPercent val="0"/>
          <c:showBubbleSize val="0"/>
        </c:dLbls>
        <c:gapWidth val="100"/>
        <c:axId val="143528704"/>
        <c:axId val="143530240"/>
      </c:barChart>
      <c:catAx>
        <c:axId val="143528704"/>
        <c:scaling>
          <c:orientation val="minMax"/>
        </c:scaling>
        <c:delete val="0"/>
        <c:axPos val="b"/>
        <c:numFmt formatCode="General" sourceLinked="0"/>
        <c:majorTickMark val="out"/>
        <c:minorTickMark val="none"/>
        <c:tickLblPos val="nextTo"/>
        <c:txPr>
          <a:bodyPr/>
          <a:lstStyle/>
          <a:p>
            <a:pPr>
              <a:defRPr sz="1100" baseline="0"/>
            </a:pPr>
            <a:endParaRPr lang="en-US"/>
          </a:p>
        </c:txPr>
        <c:crossAx val="143530240"/>
        <c:crosses val="autoZero"/>
        <c:auto val="1"/>
        <c:lblAlgn val="ctr"/>
        <c:lblOffset val="100"/>
        <c:noMultiLvlLbl val="0"/>
      </c:catAx>
      <c:valAx>
        <c:axId val="143530240"/>
        <c:scaling>
          <c:orientation val="minMax"/>
        </c:scaling>
        <c:delete val="1"/>
        <c:axPos val="l"/>
        <c:numFmt formatCode="0%" sourceLinked="1"/>
        <c:majorTickMark val="out"/>
        <c:minorTickMark val="none"/>
        <c:tickLblPos val="nextTo"/>
        <c:crossAx val="1435287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Nikada, ovo je prvi posjet</c:v>
                </c:pt>
                <c:pt idx="1">
                  <c:v>2-5 puta</c:v>
                </c:pt>
                <c:pt idx="2">
                  <c:v>6-10 puta</c:v>
                </c:pt>
                <c:pt idx="3">
                  <c:v>Više od 10 puta</c:v>
                </c:pt>
                <c:pt idx="4">
                  <c:v>NZ\BO</c:v>
                </c:pt>
              </c:strCache>
            </c:strRef>
          </c:cat>
          <c:val>
            <c:numRef>
              <c:f>Sheet1!$B$2:$B$6</c:f>
              <c:numCache>
                <c:formatCode>###0%</c:formatCode>
                <c:ptCount val="5"/>
                <c:pt idx="0">
                  <c:v>0.35</c:v>
                </c:pt>
                <c:pt idx="1">
                  <c:v>0.45</c:v>
                </c:pt>
                <c:pt idx="2">
                  <c:v>0.08</c:v>
                </c:pt>
                <c:pt idx="3">
                  <c:v>0.12</c:v>
                </c:pt>
                <c:pt idx="4">
                  <c:v>0.01</c:v>
                </c:pt>
              </c:numCache>
            </c:numRef>
          </c:val>
          <c:extLst xmlns:c16r2="http://schemas.microsoft.com/office/drawing/2015/06/chart">
            <c:ext xmlns:c16="http://schemas.microsoft.com/office/drawing/2014/chart" uri="{C3380CC4-5D6E-409C-BE32-E72D297353CC}">
              <c16:uniqueId val="{00000000-A409-41D3-A44C-70AB1A23963F}"/>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Nikada, ovo je prvi posjet</c:v>
                </c:pt>
                <c:pt idx="1">
                  <c:v>2-5 puta</c:v>
                </c:pt>
                <c:pt idx="2">
                  <c:v>6-10 puta</c:v>
                </c:pt>
                <c:pt idx="3">
                  <c:v>Više od 10 puta</c:v>
                </c:pt>
                <c:pt idx="4">
                  <c:v>NZ\BO</c:v>
                </c:pt>
              </c:strCache>
            </c:strRef>
          </c:cat>
          <c:val>
            <c:numRef>
              <c:f>Sheet1!$C$2:$C$6</c:f>
              <c:numCache>
                <c:formatCode>###0%</c:formatCode>
                <c:ptCount val="5"/>
                <c:pt idx="0">
                  <c:v>0.34</c:v>
                </c:pt>
                <c:pt idx="1">
                  <c:v>0.47</c:v>
                </c:pt>
                <c:pt idx="2">
                  <c:v>0.08</c:v>
                </c:pt>
                <c:pt idx="3">
                  <c:v>0.11</c:v>
                </c:pt>
                <c:pt idx="4">
                  <c:v>0.01</c:v>
                </c:pt>
              </c:numCache>
            </c:numRef>
          </c:val>
          <c:extLst xmlns:c16r2="http://schemas.microsoft.com/office/drawing/2015/06/chart">
            <c:ext xmlns:c16="http://schemas.microsoft.com/office/drawing/2014/chart" uri="{C3380CC4-5D6E-409C-BE32-E72D297353CC}">
              <c16:uniqueId val="{00000001-A409-41D3-A44C-70AB1A23963F}"/>
            </c:ext>
          </c:extLst>
        </c:ser>
        <c:dLbls>
          <c:showLegendKey val="0"/>
          <c:showVal val="0"/>
          <c:showCatName val="0"/>
          <c:showSerName val="0"/>
          <c:showPercent val="0"/>
          <c:showBubbleSize val="0"/>
        </c:dLbls>
        <c:gapWidth val="42"/>
        <c:axId val="152687360"/>
        <c:axId val="152688896"/>
      </c:barChart>
      <c:catAx>
        <c:axId val="152687360"/>
        <c:scaling>
          <c:orientation val="maxMin"/>
        </c:scaling>
        <c:delete val="0"/>
        <c:axPos val="l"/>
        <c:numFmt formatCode="General" sourceLinked="0"/>
        <c:majorTickMark val="out"/>
        <c:minorTickMark val="none"/>
        <c:tickLblPos val="nextTo"/>
        <c:crossAx val="152688896"/>
        <c:crosses val="autoZero"/>
        <c:auto val="1"/>
        <c:lblAlgn val="ctr"/>
        <c:lblOffset val="100"/>
        <c:noMultiLvlLbl val="0"/>
      </c:catAx>
      <c:valAx>
        <c:axId val="152688896"/>
        <c:scaling>
          <c:orientation val="minMax"/>
        </c:scaling>
        <c:delete val="1"/>
        <c:axPos val="b"/>
        <c:numFmt formatCode="###0%" sourceLinked="1"/>
        <c:majorTickMark val="out"/>
        <c:minorTickMark val="none"/>
        <c:tickLblPos val="nextTo"/>
        <c:crossAx val="15268736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Ne, ovo je jedini sud s kojim sam imao/la kontakta</c:v>
                </c:pt>
                <c:pt idx="1">
                  <c:v>Da, još jedan sud</c:v>
                </c:pt>
                <c:pt idx="2">
                  <c:v>Da, dva ili više sudova</c:v>
                </c:pt>
              </c:strCache>
            </c:strRef>
          </c:cat>
          <c:val>
            <c:numRef>
              <c:f>Sheet1!$B$2:$B$4</c:f>
              <c:numCache>
                <c:formatCode>###0%</c:formatCode>
                <c:ptCount val="3"/>
                <c:pt idx="0">
                  <c:v>0.81</c:v>
                </c:pt>
                <c:pt idx="1">
                  <c:v>0.12</c:v>
                </c:pt>
                <c:pt idx="2">
                  <c:v>7.0000000000000007E-2</c:v>
                </c:pt>
              </c:numCache>
            </c:numRef>
          </c:val>
          <c:extLst xmlns:c16r2="http://schemas.microsoft.com/office/drawing/2015/06/chart">
            <c:ext xmlns:c16="http://schemas.microsoft.com/office/drawing/2014/chart" uri="{C3380CC4-5D6E-409C-BE32-E72D297353CC}">
              <c16:uniqueId val="{00000000-FBDF-4063-828A-303AFBEC5233}"/>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Ne, ovo je jedini sud s kojim sam imao/la kontakta</c:v>
                </c:pt>
                <c:pt idx="1">
                  <c:v>Da, još jedan sud</c:v>
                </c:pt>
                <c:pt idx="2">
                  <c:v>Da, dva ili više sudova</c:v>
                </c:pt>
              </c:strCache>
            </c:strRef>
          </c:cat>
          <c:val>
            <c:numRef>
              <c:f>Sheet1!$C$2:$C$4</c:f>
              <c:numCache>
                <c:formatCode>###0%</c:formatCode>
                <c:ptCount val="3"/>
                <c:pt idx="0">
                  <c:v>0.65</c:v>
                </c:pt>
                <c:pt idx="1">
                  <c:v>0.22</c:v>
                </c:pt>
                <c:pt idx="2">
                  <c:v>0.13</c:v>
                </c:pt>
              </c:numCache>
            </c:numRef>
          </c:val>
          <c:extLst xmlns:c16r2="http://schemas.microsoft.com/office/drawing/2015/06/chart">
            <c:ext xmlns:c16="http://schemas.microsoft.com/office/drawing/2014/chart" uri="{C3380CC4-5D6E-409C-BE32-E72D297353CC}">
              <c16:uniqueId val="{00000001-FBDF-4063-828A-303AFBEC5233}"/>
            </c:ext>
          </c:extLst>
        </c:ser>
        <c:dLbls>
          <c:showLegendKey val="0"/>
          <c:showVal val="0"/>
          <c:showCatName val="0"/>
          <c:showSerName val="0"/>
          <c:showPercent val="0"/>
          <c:showBubbleSize val="0"/>
        </c:dLbls>
        <c:gapWidth val="42"/>
        <c:axId val="152739840"/>
        <c:axId val="152741376"/>
      </c:barChart>
      <c:catAx>
        <c:axId val="152739840"/>
        <c:scaling>
          <c:orientation val="maxMin"/>
        </c:scaling>
        <c:delete val="0"/>
        <c:axPos val="l"/>
        <c:numFmt formatCode="General" sourceLinked="0"/>
        <c:majorTickMark val="out"/>
        <c:minorTickMark val="none"/>
        <c:tickLblPos val="nextTo"/>
        <c:crossAx val="152741376"/>
        <c:crosses val="autoZero"/>
        <c:auto val="1"/>
        <c:lblAlgn val="ctr"/>
        <c:lblOffset val="100"/>
        <c:noMultiLvlLbl val="0"/>
      </c:catAx>
      <c:valAx>
        <c:axId val="152741376"/>
        <c:scaling>
          <c:orientation val="minMax"/>
        </c:scaling>
        <c:delete val="1"/>
        <c:axPos val="b"/>
        <c:numFmt formatCode="###0%" sourceLinked="1"/>
        <c:majorTickMark val="out"/>
        <c:minorTickMark val="none"/>
        <c:tickLblPos val="nextTo"/>
        <c:crossAx val="15273984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883355174150288"/>
          <c:y val="0"/>
          <c:w val="0.6818832812114593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1 mjesec</c:v>
                </c:pt>
                <c:pt idx="1">
                  <c:v>2 mjeseca</c:v>
                </c:pt>
                <c:pt idx="2">
                  <c:v>3 mjeseca</c:v>
                </c:pt>
                <c:pt idx="3">
                  <c:v>3-6 mjeseci</c:v>
                </c:pt>
                <c:pt idx="4">
                  <c:v>6-12 mjeseci</c:v>
                </c:pt>
                <c:pt idx="5">
                  <c:v>Duže od godinu dana</c:v>
                </c:pt>
              </c:strCache>
            </c:strRef>
          </c:cat>
          <c:val>
            <c:numRef>
              <c:f>Sheet1!$B$2:$B$7</c:f>
              <c:numCache>
                <c:formatCode>###0%</c:formatCode>
                <c:ptCount val="6"/>
                <c:pt idx="0">
                  <c:v>0.37</c:v>
                </c:pt>
                <c:pt idx="1">
                  <c:v>0.18</c:v>
                </c:pt>
                <c:pt idx="2">
                  <c:v>0.12</c:v>
                </c:pt>
                <c:pt idx="3">
                  <c:v>0.11</c:v>
                </c:pt>
                <c:pt idx="4">
                  <c:v>0.11</c:v>
                </c:pt>
                <c:pt idx="5">
                  <c:v>0.11</c:v>
                </c:pt>
              </c:numCache>
            </c:numRef>
          </c:val>
          <c:extLst xmlns:c16r2="http://schemas.microsoft.com/office/drawing/2015/06/chart">
            <c:ext xmlns:c16="http://schemas.microsoft.com/office/drawing/2014/chart" uri="{C3380CC4-5D6E-409C-BE32-E72D297353CC}">
              <c16:uniqueId val="{00000000-E486-4CDB-9439-75E18B213473}"/>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1 mjesec</c:v>
                </c:pt>
                <c:pt idx="1">
                  <c:v>2 mjeseca</c:v>
                </c:pt>
                <c:pt idx="2">
                  <c:v>3 mjeseca</c:v>
                </c:pt>
                <c:pt idx="3">
                  <c:v>3-6 mjeseci</c:v>
                </c:pt>
                <c:pt idx="4">
                  <c:v>6-12 mjeseci</c:v>
                </c:pt>
                <c:pt idx="5">
                  <c:v>Duže od godinu dana</c:v>
                </c:pt>
              </c:strCache>
            </c:strRef>
          </c:cat>
          <c:val>
            <c:numRef>
              <c:f>Sheet1!$C$2:$C$7</c:f>
              <c:numCache>
                <c:formatCode>###0%</c:formatCode>
                <c:ptCount val="6"/>
                <c:pt idx="0">
                  <c:v>0.15</c:v>
                </c:pt>
                <c:pt idx="1">
                  <c:v>0.17</c:v>
                </c:pt>
                <c:pt idx="2">
                  <c:v>0.15</c:v>
                </c:pt>
                <c:pt idx="3">
                  <c:v>0.26</c:v>
                </c:pt>
                <c:pt idx="4">
                  <c:v>0.18</c:v>
                </c:pt>
                <c:pt idx="5">
                  <c:v>0.08</c:v>
                </c:pt>
              </c:numCache>
            </c:numRef>
          </c:val>
          <c:extLst xmlns:c16r2="http://schemas.microsoft.com/office/drawing/2015/06/chart">
            <c:ext xmlns:c16="http://schemas.microsoft.com/office/drawing/2014/chart" uri="{C3380CC4-5D6E-409C-BE32-E72D297353CC}">
              <c16:uniqueId val="{00000001-E486-4CDB-9439-75E18B213473}"/>
            </c:ext>
          </c:extLst>
        </c:ser>
        <c:dLbls>
          <c:showLegendKey val="0"/>
          <c:showVal val="0"/>
          <c:showCatName val="0"/>
          <c:showSerName val="0"/>
          <c:showPercent val="0"/>
          <c:showBubbleSize val="0"/>
        </c:dLbls>
        <c:gapWidth val="42"/>
        <c:axId val="152878080"/>
        <c:axId val="152888064"/>
      </c:barChart>
      <c:catAx>
        <c:axId val="152878080"/>
        <c:scaling>
          <c:orientation val="maxMin"/>
        </c:scaling>
        <c:delete val="0"/>
        <c:axPos val="l"/>
        <c:numFmt formatCode="General" sourceLinked="0"/>
        <c:majorTickMark val="out"/>
        <c:minorTickMark val="none"/>
        <c:tickLblPos val="nextTo"/>
        <c:crossAx val="152888064"/>
        <c:crosses val="autoZero"/>
        <c:auto val="1"/>
        <c:lblAlgn val="ctr"/>
        <c:lblOffset val="100"/>
        <c:noMultiLvlLbl val="0"/>
      </c:catAx>
      <c:valAx>
        <c:axId val="152888064"/>
        <c:scaling>
          <c:orientation val="minMax"/>
          <c:max val="0.5"/>
        </c:scaling>
        <c:delete val="1"/>
        <c:axPos val="b"/>
        <c:numFmt formatCode="###0%" sourceLinked="1"/>
        <c:majorTickMark val="in"/>
        <c:minorTickMark val="none"/>
        <c:tickLblPos val="nextTo"/>
        <c:crossAx val="15287808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Column1</c:v>
                </c:pt>
              </c:strCache>
            </c:strRef>
          </c:tx>
          <c:spPr>
            <a:ln>
              <a:noFill/>
            </a:ln>
          </c:spPr>
          <c:dPt>
            <c:idx val="0"/>
            <c:bubble3D val="0"/>
            <c:spPr>
              <a:solidFill>
                <a:schemeClr val="accent6"/>
              </a:solidFill>
              <a:ln>
                <a:noFill/>
              </a:ln>
            </c:spPr>
            <c:extLst xmlns:c16r2="http://schemas.microsoft.com/office/drawing/2015/06/chart">
              <c:ext xmlns:c16="http://schemas.microsoft.com/office/drawing/2014/chart" uri="{C3380CC4-5D6E-409C-BE32-E72D297353CC}">
                <c16:uniqueId val="{00000001-7C9D-4995-A340-2BC02CFAF714}"/>
              </c:ext>
            </c:extLst>
          </c:dPt>
          <c:dPt>
            <c:idx val="1"/>
            <c:bubble3D val="0"/>
            <c:spPr>
              <a:solidFill>
                <a:schemeClr val="tx1">
                  <a:lumMod val="10000"/>
                  <a:lumOff val="90000"/>
                </a:schemeClr>
              </a:solidFill>
              <a:ln>
                <a:noFill/>
              </a:ln>
            </c:spPr>
            <c:extLst xmlns:c16r2="http://schemas.microsoft.com/office/drawing/2015/06/chart">
              <c:ext xmlns:c16="http://schemas.microsoft.com/office/drawing/2014/chart" uri="{C3380CC4-5D6E-409C-BE32-E72D297353CC}">
                <c16:uniqueId val="{00000003-7C9D-4995-A340-2BC02CFAF714}"/>
              </c:ext>
            </c:extLst>
          </c:dPt>
          <c:dLbls>
            <c:delete val="1"/>
          </c:dLbls>
          <c:cat>
            <c:numRef>
              <c:f>Sheet1!$A$2:$A$3</c:f>
              <c:numCache>
                <c:formatCode>General</c:formatCode>
                <c:ptCount val="2"/>
              </c:numCache>
            </c:numRef>
          </c:cat>
          <c:val>
            <c:numRef>
              <c:f>Sheet1!$B$2:$B$3</c:f>
              <c:numCache>
                <c:formatCode>0</c:formatCode>
                <c:ptCount val="2"/>
                <c:pt idx="0">
                  <c:v>26</c:v>
                </c:pt>
                <c:pt idx="1">
                  <c:v>74</c:v>
                </c:pt>
              </c:numCache>
            </c:numRef>
          </c:val>
          <c:extLst xmlns:c16r2="http://schemas.microsoft.com/office/drawing/2015/06/chart">
            <c:ext xmlns:c16="http://schemas.microsoft.com/office/drawing/2014/chart" uri="{C3380CC4-5D6E-409C-BE32-E72D297353CC}">
              <c16:uniqueId val="{00000004-7C9D-4995-A340-2BC02CFAF714}"/>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031243507906977"/>
          <c:y val="1.4388662426516506E-2"/>
          <c:w val="0.49350386460546186"/>
          <c:h val="0.8032129035907258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Parnični – Naknada štete</c:v>
                </c:pt>
                <c:pt idx="1">
                  <c:v>Ovršni predmet</c:v>
                </c:pt>
                <c:pt idx="2">
                  <c:v>Parnični – radni sporovi</c:v>
                </c:pt>
                <c:pt idx="3">
                  <c:v>Parnični – Imovinsko-pravni spor</c:v>
                </c:pt>
                <c:pt idx="4">
                  <c:v>Kazneni predmet</c:v>
                </c:pt>
                <c:pt idx="5">
                  <c:v>Zemljišno-knjižni predmet</c:v>
                </c:pt>
                <c:pt idx="6">
                  <c:v>Parnični – Vlasnički sporovi</c:v>
                </c:pt>
                <c:pt idx="7">
                  <c:v>Ostavinski predmet</c:v>
                </c:pt>
                <c:pt idx="8">
                  <c:v>Parnični – obiteljski i bračni odnosi</c:v>
                </c:pt>
                <c:pt idx="9">
                  <c:v>Ostalo</c:v>
                </c:pt>
              </c:strCache>
            </c:strRef>
          </c:cat>
          <c:val>
            <c:numRef>
              <c:f>Sheet1!$B$2:$B$11</c:f>
              <c:numCache>
                <c:formatCode>###0%</c:formatCode>
                <c:ptCount val="10"/>
                <c:pt idx="0">
                  <c:v>0.14699999999999999</c:v>
                </c:pt>
                <c:pt idx="1">
                  <c:v>0.28399999999999997</c:v>
                </c:pt>
                <c:pt idx="2">
                  <c:v>0.16400000000000001</c:v>
                </c:pt>
                <c:pt idx="3">
                  <c:v>9.5000000000000001E-2</c:v>
                </c:pt>
                <c:pt idx="4">
                  <c:v>8.5999999999999993E-2</c:v>
                </c:pt>
                <c:pt idx="5">
                  <c:v>0.06</c:v>
                </c:pt>
                <c:pt idx="6">
                  <c:v>4.2999999999999997E-2</c:v>
                </c:pt>
                <c:pt idx="7">
                  <c:v>8.9999999999999993E-3</c:v>
                </c:pt>
                <c:pt idx="8">
                  <c:v>1.7000000000000001E-2</c:v>
                </c:pt>
                <c:pt idx="9">
                  <c:v>9.5000000000000001E-2</c:v>
                </c:pt>
              </c:numCache>
            </c:numRef>
          </c:val>
          <c:extLst xmlns:c16r2="http://schemas.microsoft.com/office/drawing/2015/06/chart">
            <c:ext xmlns:c16="http://schemas.microsoft.com/office/drawing/2014/chart" uri="{C3380CC4-5D6E-409C-BE32-E72D297353CC}">
              <c16:uniqueId val="{00000000-02BC-4E09-860C-27BF7F974A51}"/>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50" baseline="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Parnični – Naknada štete</c:v>
                </c:pt>
                <c:pt idx="1">
                  <c:v>Ovršni predmet</c:v>
                </c:pt>
                <c:pt idx="2">
                  <c:v>Parnični – radni sporovi</c:v>
                </c:pt>
                <c:pt idx="3">
                  <c:v>Parnični – Imovinsko-pravni spor</c:v>
                </c:pt>
                <c:pt idx="4">
                  <c:v>Kazneni predmet</c:v>
                </c:pt>
                <c:pt idx="5">
                  <c:v>Zemljišno-knjižni predmet</c:v>
                </c:pt>
                <c:pt idx="6">
                  <c:v>Parnični – Vlasnički sporovi</c:v>
                </c:pt>
                <c:pt idx="7">
                  <c:v>Ostavinski predmet</c:v>
                </c:pt>
                <c:pt idx="8">
                  <c:v>Parnični – obiteljski i bračni odnosi</c:v>
                </c:pt>
                <c:pt idx="9">
                  <c:v>Ostalo</c:v>
                </c:pt>
              </c:strCache>
            </c:strRef>
          </c:cat>
          <c:val>
            <c:numRef>
              <c:f>Sheet1!$C$2:$C$11</c:f>
              <c:numCache>
                <c:formatCode>###0%</c:formatCode>
                <c:ptCount val="10"/>
                <c:pt idx="0">
                  <c:v>0.255</c:v>
                </c:pt>
                <c:pt idx="1">
                  <c:v>0.21299999999999999</c:v>
                </c:pt>
                <c:pt idx="2">
                  <c:v>0.17</c:v>
                </c:pt>
                <c:pt idx="3">
                  <c:v>0.14899999999999999</c:v>
                </c:pt>
                <c:pt idx="4">
                  <c:v>6.4000000000000001E-2</c:v>
                </c:pt>
                <c:pt idx="5">
                  <c:v>4.2999999999999997E-2</c:v>
                </c:pt>
                <c:pt idx="6">
                  <c:v>4.2999999999999997E-2</c:v>
                </c:pt>
                <c:pt idx="9">
                  <c:v>6.4000000000000001E-2</c:v>
                </c:pt>
              </c:numCache>
            </c:numRef>
          </c:val>
          <c:extLst xmlns:c16r2="http://schemas.microsoft.com/office/drawing/2015/06/chart">
            <c:ext xmlns:c16="http://schemas.microsoft.com/office/drawing/2014/chart" uri="{C3380CC4-5D6E-409C-BE32-E72D297353CC}">
              <c16:uniqueId val="{00000001-02BC-4E09-860C-27BF7F974A51}"/>
            </c:ext>
          </c:extLst>
        </c:ser>
        <c:dLbls>
          <c:showLegendKey val="0"/>
          <c:showVal val="0"/>
          <c:showCatName val="0"/>
          <c:showSerName val="0"/>
          <c:showPercent val="0"/>
          <c:showBubbleSize val="0"/>
        </c:dLbls>
        <c:gapWidth val="42"/>
        <c:axId val="153496576"/>
        <c:axId val="153518848"/>
      </c:barChart>
      <c:catAx>
        <c:axId val="153496576"/>
        <c:scaling>
          <c:orientation val="maxMin"/>
        </c:scaling>
        <c:delete val="0"/>
        <c:axPos val="l"/>
        <c:numFmt formatCode="General" sourceLinked="0"/>
        <c:majorTickMark val="out"/>
        <c:minorTickMark val="none"/>
        <c:tickLblPos val="nextTo"/>
        <c:txPr>
          <a:bodyPr/>
          <a:lstStyle/>
          <a:p>
            <a:pPr>
              <a:defRPr sz="1000">
                <a:solidFill>
                  <a:schemeClr val="tx1"/>
                </a:solidFill>
              </a:defRPr>
            </a:pPr>
            <a:endParaRPr lang="en-US"/>
          </a:p>
        </c:txPr>
        <c:crossAx val="153518848"/>
        <c:crosses val="autoZero"/>
        <c:auto val="1"/>
        <c:lblAlgn val="ctr"/>
        <c:lblOffset val="100"/>
        <c:noMultiLvlLbl val="0"/>
      </c:catAx>
      <c:valAx>
        <c:axId val="153518848"/>
        <c:scaling>
          <c:orientation val="minMax"/>
        </c:scaling>
        <c:delete val="1"/>
        <c:axPos val="b"/>
        <c:numFmt formatCode="###0%" sourceLinked="1"/>
        <c:majorTickMark val="out"/>
        <c:minorTickMark val="none"/>
        <c:tickLblPos val="nextTo"/>
        <c:crossAx val="153496576"/>
        <c:crosses val="max"/>
        <c:crossBetween val="between"/>
      </c:valAx>
    </c:plotArea>
    <c:legend>
      <c:legendPos val="b"/>
      <c:overlay val="0"/>
    </c:legend>
    <c:plotVisOnly val="1"/>
    <c:dispBlanksAs val="gap"/>
    <c:showDLblsOverMax val="0"/>
  </c:chart>
  <c:txPr>
    <a:bodyPr/>
    <a:lstStyle/>
    <a:p>
      <a:pPr>
        <a:defRPr sz="1800"/>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Glavna rasprava je u tijeku</c:v>
                </c:pt>
                <c:pt idx="1">
                  <c:v>Zaključena je glavna rasprava, čeka se odluka</c:v>
                </c:pt>
                <c:pt idx="2">
                  <c:v>Presuda je pravomoćna</c:v>
                </c:pt>
                <c:pt idx="3">
                  <c:v>Sud još nije zakazao ročište za glavnu raspravu</c:v>
                </c:pt>
                <c:pt idx="4">
                  <c:v>U tijeku je postupak pred višim sudom</c:v>
                </c:pt>
                <c:pt idx="5">
                  <c:v>U tijeku je ponovljeni postupak</c:v>
                </c:pt>
                <c:pt idx="6">
                  <c:v>Nešto drugo</c:v>
                </c:pt>
              </c:strCache>
            </c:strRef>
          </c:cat>
          <c:val>
            <c:numRef>
              <c:f>Sheet1!$B$2:$B$8</c:f>
              <c:numCache>
                <c:formatCode>0%</c:formatCode>
                <c:ptCount val="7"/>
                <c:pt idx="0">
                  <c:v>0.25900000000000001</c:v>
                </c:pt>
                <c:pt idx="1">
                  <c:v>9.5000000000000001E-2</c:v>
                </c:pt>
                <c:pt idx="2">
                  <c:v>0.25900000000000001</c:v>
                </c:pt>
                <c:pt idx="3">
                  <c:v>0.10299999999999999</c:v>
                </c:pt>
                <c:pt idx="4">
                  <c:v>0.17199999999999999</c:v>
                </c:pt>
                <c:pt idx="5">
                  <c:v>2.5999999999999999E-2</c:v>
                </c:pt>
                <c:pt idx="6">
                  <c:v>8.5999999999999993E-2</c:v>
                </c:pt>
              </c:numCache>
            </c:numRef>
          </c:val>
          <c:extLst xmlns:c16r2="http://schemas.microsoft.com/office/drawing/2015/06/chart">
            <c:ext xmlns:c16="http://schemas.microsoft.com/office/drawing/2014/chart" uri="{C3380CC4-5D6E-409C-BE32-E72D297353CC}">
              <c16:uniqueId val="{00000000-A892-4A33-9DCF-8AC3CFD253A9}"/>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Glavna rasprava je u tijeku</c:v>
                </c:pt>
                <c:pt idx="1">
                  <c:v>Zaključena je glavna rasprava, čeka se odluka</c:v>
                </c:pt>
                <c:pt idx="2">
                  <c:v>Presuda je pravomoćna</c:v>
                </c:pt>
                <c:pt idx="3">
                  <c:v>Sud još nije zakazao ročište za glavnu raspravu</c:v>
                </c:pt>
                <c:pt idx="4">
                  <c:v>U tijeku je postupak pred višim sudom</c:v>
                </c:pt>
                <c:pt idx="5">
                  <c:v>U tijeku je ponovljeni postupak</c:v>
                </c:pt>
                <c:pt idx="6">
                  <c:v>Nešto drugo</c:v>
                </c:pt>
              </c:strCache>
            </c:strRef>
          </c:cat>
          <c:val>
            <c:numRef>
              <c:f>Sheet1!$C$2:$C$8</c:f>
              <c:numCache>
                <c:formatCode>0%</c:formatCode>
                <c:ptCount val="7"/>
                <c:pt idx="0">
                  <c:v>0.44700000000000001</c:v>
                </c:pt>
                <c:pt idx="1">
                  <c:v>0.191</c:v>
                </c:pt>
                <c:pt idx="2">
                  <c:v>0.14899999999999999</c:v>
                </c:pt>
                <c:pt idx="3">
                  <c:v>0.106</c:v>
                </c:pt>
                <c:pt idx="4">
                  <c:v>4.2999999999999997E-2</c:v>
                </c:pt>
                <c:pt idx="5">
                  <c:v>4.2999999999999997E-2</c:v>
                </c:pt>
                <c:pt idx="6">
                  <c:v>2.1000000000000001E-2</c:v>
                </c:pt>
              </c:numCache>
            </c:numRef>
          </c:val>
          <c:extLst xmlns:c16r2="http://schemas.microsoft.com/office/drawing/2015/06/chart">
            <c:ext xmlns:c16="http://schemas.microsoft.com/office/drawing/2014/chart" uri="{C3380CC4-5D6E-409C-BE32-E72D297353CC}">
              <c16:uniqueId val="{00000001-A892-4A33-9DCF-8AC3CFD253A9}"/>
            </c:ext>
          </c:extLst>
        </c:ser>
        <c:dLbls>
          <c:showLegendKey val="0"/>
          <c:showVal val="0"/>
          <c:showCatName val="0"/>
          <c:showSerName val="0"/>
          <c:showPercent val="0"/>
          <c:showBubbleSize val="0"/>
        </c:dLbls>
        <c:gapWidth val="42"/>
        <c:axId val="153124864"/>
        <c:axId val="153126400"/>
      </c:barChart>
      <c:catAx>
        <c:axId val="153124864"/>
        <c:scaling>
          <c:orientation val="maxMin"/>
        </c:scaling>
        <c:delete val="0"/>
        <c:axPos val="l"/>
        <c:numFmt formatCode="General" sourceLinked="0"/>
        <c:majorTickMark val="out"/>
        <c:minorTickMark val="none"/>
        <c:tickLblPos val="nextTo"/>
        <c:crossAx val="153126400"/>
        <c:crosses val="autoZero"/>
        <c:auto val="1"/>
        <c:lblAlgn val="ctr"/>
        <c:lblOffset val="100"/>
        <c:noMultiLvlLbl val="0"/>
      </c:catAx>
      <c:valAx>
        <c:axId val="153126400"/>
        <c:scaling>
          <c:orientation val="minMax"/>
          <c:max val="1"/>
        </c:scaling>
        <c:delete val="1"/>
        <c:axPos val="b"/>
        <c:numFmt formatCode="0%" sourceLinked="1"/>
        <c:majorTickMark val="out"/>
        <c:minorTickMark val="none"/>
        <c:tickLblPos val="nextTo"/>
        <c:crossAx val="153124864"/>
        <c:crosses val="max"/>
        <c:crossBetween val="between"/>
      </c:valAx>
    </c:plotArea>
    <c:plotVisOnly val="1"/>
    <c:dispBlanksAs val="gap"/>
    <c:showDLblsOverMax val="0"/>
  </c:chart>
  <c:txPr>
    <a:bodyPr/>
    <a:lstStyle/>
    <a:p>
      <a:pPr>
        <a:defRPr sz="1000"/>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0.8772481607828861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Ne zna</c:v>
                </c:pt>
              </c:strCache>
            </c:strRef>
          </c:cat>
          <c:val>
            <c:numRef>
              <c:f>Sheet1!$B$2:$B$8</c:f>
              <c:numCache>
                <c:formatCode>0%</c:formatCode>
                <c:ptCount val="7"/>
                <c:pt idx="0">
                  <c:v>0.13900000000000001</c:v>
                </c:pt>
                <c:pt idx="1">
                  <c:v>0.14799999999999999</c:v>
                </c:pt>
                <c:pt idx="2">
                  <c:v>0.16500000000000001</c:v>
                </c:pt>
                <c:pt idx="3">
                  <c:v>0.23499999999999999</c:v>
                </c:pt>
                <c:pt idx="4">
                  <c:v>0.157</c:v>
                </c:pt>
                <c:pt idx="5">
                  <c:v>0.14799999999999999</c:v>
                </c:pt>
                <c:pt idx="6">
                  <c:v>8.9999999999999993E-3</c:v>
                </c:pt>
              </c:numCache>
            </c:numRef>
          </c:val>
          <c:extLst xmlns:c16r2="http://schemas.microsoft.com/office/drawing/2015/06/chart">
            <c:ext xmlns:c16="http://schemas.microsoft.com/office/drawing/2014/chart" uri="{C3380CC4-5D6E-409C-BE32-E72D297353CC}">
              <c16:uniqueId val="{00000000-55A7-41BA-AC3C-F8CCA3C55460}"/>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Ne zna</c:v>
                </c:pt>
              </c:strCache>
            </c:strRef>
          </c:cat>
          <c:val>
            <c:numRef>
              <c:f>Sheet1!$C$2:$C$8</c:f>
              <c:numCache>
                <c:formatCode>0%</c:formatCode>
                <c:ptCount val="7"/>
                <c:pt idx="0">
                  <c:v>0.14899999999999999</c:v>
                </c:pt>
                <c:pt idx="1">
                  <c:v>0.23400000000000001</c:v>
                </c:pt>
                <c:pt idx="2">
                  <c:v>0.17</c:v>
                </c:pt>
                <c:pt idx="3">
                  <c:v>0.128</c:v>
                </c:pt>
                <c:pt idx="4">
                  <c:v>4.2999999999999997E-2</c:v>
                </c:pt>
                <c:pt idx="5">
                  <c:v>0.191</c:v>
                </c:pt>
                <c:pt idx="6">
                  <c:v>8.5000000000000006E-2</c:v>
                </c:pt>
              </c:numCache>
            </c:numRef>
          </c:val>
          <c:extLst xmlns:c16r2="http://schemas.microsoft.com/office/drawing/2015/06/chart">
            <c:ext xmlns:c16="http://schemas.microsoft.com/office/drawing/2014/chart" uri="{C3380CC4-5D6E-409C-BE32-E72D297353CC}">
              <c16:uniqueId val="{00000001-55A7-41BA-AC3C-F8CCA3C55460}"/>
            </c:ext>
          </c:extLst>
        </c:ser>
        <c:dLbls>
          <c:showLegendKey val="0"/>
          <c:showVal val="0"/>
          <c:showCatName val="0"/>
          <c:showSerName val="0"/>
          <c:showPercent val="0"/>
          <c:showBubbleSize val="0"/>
        </c:dLbls>
        <c:gapWidth val="42"/>
        <c:axId val="153267200"/>
        <c:axId val="153285376"/>
      </c:barChart>
      <c:catAx>
        <c:axId val="153267200"/>
        <c:scaling>
          <c:orientation val="maxMin"/>
        </c:scaling>
        <c:delete val="0"/>
        <c:axPos val="l"/>
        <c:numFmt formatCode="General" sourceLinked="0"/>
        <c:majorTickMark val="out"/>
        <c:minorTickMark val="none"/>
        <c:tickLblPos val="nextTo"/>
        <c:crossAx val="153285376"/>
        <c:crosses val="autoZero"/>
        <c:auto val="1"/>
        <c:lblAlgn val="ctr"/>
        <c:lblOffset val="100"/>
        <c:noMultiLvlLbl val="0"/>
      </c:catAx>
      <c:valAx>
        <c:axId val="153285376"/>
        <c:scaling>
          <c:orientation val="minMax"/>
          <c:max val="0.5"/>
        </c:scaling>
        <c:delete val="1"/>
        <c:axPos val="b"/>
        <c:numFmt formatCode="0%" sourceLinked="1"/>
        <c:majorTickMark val="out"/>
        <c:minorTickMark val="none"/>
        <c:tickLblPos val="nextTo"/>
        <c:crossAx val="153267200"/>
        <c:crosses val="max"/>
        <c:crossBetween val="between"/>
      </c:valAx>
    </c:plotArea>
    <c:legend>
      <c:legendPos val="b"/>
      <c:layout>
        <c:manualLayout>
          <c:xMode val="edge"/>
          <c:yMode val="edge"/>
          <c:x val="0.33966933833681212"/>
          <c:y val="0.90573144657068827"/>
          <c:w val="0.35268872491039938"/>
          <c:h val="8.2370238010005231E-2"/>
        </c:manualLayout>
      </c:layout>
      <c:overlay val="0"/>
      <c:txPr>
        <a:bodyPr/>
        <a:lstStyle/>
        <a:p>
          <a:pPr>
            <a:defRPr sz="1100" baseline="0"/>
          </a:pPr>
          <a:endParaRPr lang="en-US"/>
        </a:p>
      </c:txPr>
    </c:legend>
    <c:plotVisOnly val="1"/>
    <c:dispBlanksAs val="gap"/>
    <c:showDLblsOverMax val="0"/>
  </c:chart>
  <c:txPr>
    <a:bodyPr/>
    <a:lstStyle/>
    <a:p>
      <a:pPr>
        <a:defRPr sz="1000"/>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Nikada, ovo je prvi posjet</c:v>
                </c:pt>
                <c:pt idx="1">
                  <c:v>2-5 puta</c:v>
                </c:pt>
                <c:pt idx="2">
                  <c:v>6-10 puta</c:v>
                </c:pt>
                <c:pt idx="3">
                  <c:v>Više od 10 puta</c:v>
                </c:pt>
              </c:strCache>
            </c:strRef>
          </c:cat>
          <c:val>
            <c:numRef>
              <c:f>Sheet1!$B$2:$B$5</c:f>
              <c:numCache>
                <c:formatCode>0%</c:formatCode>
                <c:ptCount val="4"/>
                <c:pt idx="0">
                  <c:v>0.157</c:v>
                </c:pt>
                <c:pt idx="1">
                  <c:v>0.52200000000000002</c:v>
                </c:pt>
                <c:pt idx="2">
                  <c:v>9.6000000000000002E-2</c:v>
                </c:pt>
                <c:pt idx="3">
                  <c:v>0.22600000000000001</c:v>
                </c:pt>
              </c:numCache>
            </c:numRef>
          </c:val>
          <c:extLst xmlns:c16r2="http://schemas.microsoft.com/office/drawing/2015/06/chart">
            <c:ext xmlns:c16="http://schemas.microsoft.com/office/drawing/2014/chart" uri="{C3380CC4-5D6E-409C-BE32-E72D297353CC}">
              <c16:uniqueId val="{00000000-2168-4C33-B134-104318C489BE}"/>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Nikada, ovo je prvi posjet</c:v>
                </c:pt>
                <c:pt idx="1">
                  <c:v>2-5 puta</c:v>
                </c:pt>
                <c:pt idx="2">
                  <c:v>6-10 puta</c:v>
                </c:pt>
                <c:pt idx="3">
                  <c:v>Više od 10 puta</c:v>
                </c:pt>
              </c:strCache>
            </c:strRef>
          </c:cat>
          <c:val>
            <c:numRef>
              <c:f>Sheet1!$C$2:$C$5</c:f>
              <c:numCache>
                <c:formatCode>0%</c:formatCode>
                <c:ptCount val="4"/>
                <c:pt idx="0">
                  <c:v>0.17</c:v>
                </c:pt>
                <c:pt idx="1">
                  <c:v>0.29799999999999999</c:v>
                </c:pt>
                <c:pt idx="2">
                  <c:v>0.128</c:v>
                </c:pt>
                <c:pt idx="3">
                  <c:v>0.40400000000000003</c:v>
                </c:pt>
              </c:numCache>
            </c:numRef>
          </c:val>
          <c:extLst xmlns:c16r2="http://schemas.microsoft.com/office/drawing/2015/06/chart">
            <c:ext xmlns:c16="http://schemas.microsoft.com/office/drawing/2014/chart" uri="{C3380CC4-5D6E-409C-BE32-E72D297353CC}">
              <c16:uniqueId val="{00000001-2168-4C33-B134-104318C489BE}"/>
            </c:ext>
          </c:extLst>
        </c:ser>
        <c:dLbls>
          <c:showLegendKey val="0"/>
          <c:showVal val="0"/>
          <c:showCatName val="0"/>
          <c:showSerName val="0"/>
          <c:showPercent val="0"/>
          <c:showBubbleSize val="0"/>
        </c:dLbls>
        <c:gapWidth val="42"/>
        <c:axId val="153184896"/>
        <c:axId val="153190784"/>
      </c:barChart>
      <c:catAx>
        <c:axId val="153184896"/>
        <c:scaling>
          <c:orientation val="maxMin"/>
        </c:scaling>
        <c:delete val="0"/>
        <c:axPos val="l"/>
        <c:numFmt formatCode="General" sourceLinked="0"/>
        <c:majorTickMark val="out"/>
        <c:minorTickMark val="none"/>
        <c:tickLblPos val="nextTo"/>
        <c:crossAx val="153190784"/>
        <c:crosses val="autoZero"/>
        <c:auto val="1"/>
        <c:lblAlgn val="ctr"/>
        <c:lblOffset val="100"/>
        <c:noMultiLvlLbl val="0"/>
      </c:catAx>
      <c:valAx>
        <c:axId val="153190784"/>
        <c:scaling>
          <c:orientation val="minMax"/>
        </c:scaling>
        <c:delete val="1"/>
        <c:axPos val="b"/>
        <c:numFmt formatCode="0%" sourceLinked="1"/>
        <c:majorTickMark val="out"/>
        <c:minorTickMark val="none"/>
        <c:tickLblPos val="nextTo"/>
        <c:crossAx val="15318489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Glavna rasprava je u tijeku</c:v>
                </c:pt>
                <c:pt idx="1">
                  <c:v>Sud još nije zakazao ročište za glavnu raspravu</c:v>
                </c:pt>
                <c:pt idx="2">
                  <c:v>U tijeku je ponovljeni postupak</c:v>
                </c:pt>
                <c:pt idx="3">
                  <c:v>Zaključena je glavna rasprava, čeka se odluka</c:v>
                </c:pt>
                <c:pt idx="4">
                  <c:v>Presuda je pravomoćna</c:v>
                </c:pt>
                <c:pt idx="5">
                  <c:v>U tijeku je postupak pred višim sudom</c:v>
                </c:pt>
                <c:pt idx="6">
                  <c:v>Nešto drugo</c:v>
                </c:pt>
                <c:pt idx="7">
                  <c:v>Ne zna</c:v>
                </c:pt>
              </c:strCache>
            </c:strRef>
          </c:cat>
          <c:val>
            <c:numRef>
              <c:f>Sheet1!$B$2:$B$9</c:f>
              <c:numCache>
                <c:formatCode>0%</c:formatCode>
                <c:ptCount val="8"/>
                <c:pt idx="0">
                  <c:v>0.59</c:v>
                </c:pt>
                <c:pt idx="1">
                  <c:v>0.05</c:v>
                </c:pt>
                <c:pt idx="2">
                  <c:v>0.08</c:v>
                </c:pt>
                <c:pt idx="3">
                  <c:v>0.09</c:v>
                </c:pt>
                <c:pt idx="4">
                  <c:v>7.0000000000000007E-2</c:v>
                </c:pt>
                <c:pt idx="5">
                  <c:v>0.04</c:v>
                </c:pt>
                <c:pt idx="6">
                  <c:v>0.08</c:v>
                </c:pt>
                <c:pt idx="7">
                  <c:v>0.01</c:v>
                </c:pt>
              </c:numCache>
            </c:numRef>
          </c:val>
          <c:extLst xmlns:c16r2="http://schemas.microsoft.com/office/drawing/2015/06/chart">
            <c:ext xmlns:c16="http://schemas.microsoft.com/office/drawing/2014/chart" uri="{C3380CC4-5D6E-409C-BE32-E72D297353CC}">
              <c16:uniqueId val="{00000000-5AF4-4062-8461-00F1C458A00A}"/>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Glavna rasprava je u tijeku</c:v>
                </c:pt>
                <c:pt idx="1">
                  <c:v>Sud još nije zakazao ročište za glavnu raspravu</c:v>
                </c:pt>
                <c:pt idx="2">
                  <c:v>U tijeku je ponovljeni postupak</c:v>
                </c:pt>
                <c:pt idx="3">
                  <c:v>Zaključena je glavna rasprava, čeka se odluka</c:v>
                </c:pt>
                <c:pt idx="4">
                  <c:v>Presuda je pravomoćna</c:v>
                </c:pt>
                <c:pt idx="5">
                  <c:v>U tijeku je postupak pred višim sudom</c:v>
                </c:pt>
                <c:pt idx="6">
                  <c:v>Nešto drugo</c:v>
                </c:pt>
                <c:pt idx="7">
                  <c:v>Ne zna</c:v>
                </c:pt>
              </c:strCache>
            </c:strRef>
          </c:cat>
          <c:val>
            <c:numRef>
              <c:f>Sheet1!$C$2:$C$9</c:f>
              <c:numCache>
                <c:formatCode>0%</c:formatCode>
                <c:ptCount val="8"/>
                <c:pt idx="0">
                  <c:v>0.68</c:v>
                </c:pt>
                <c:pt idx="1">
                  <c:v>0.1</c:v>
                </c:pt>
                <c:pt idx="2">
                  <c:v>0.08</c:v>
                </c:pt>
                <c:pt idx="3">
                  <c:v>0.06</c:v>
                </c:pt>
                <c:pt idx="4">
                  <c:v>0.04</c:v>
                </c:pt>
                <c:pt idx="5">
                  <c:v>0.01</c:v>
                </c:pt>
                <c:pt idx="6">
                  <c:v>0.04</c:v>
                </c:pt>
                <c:pt idx="7">
                  <c:v>0</c:v>
                </c:pt>
              </c:numCache>
            </c:numRef>
          </c:val>
          <c:extLst xmlns:c16r2="http://schemas.microsoft.com/office/drawing/2015/06/chart">
            <c:ext xmlns:c16="http://schemas.microsoft.com/office/drawing/2014/chart" uri="{C3380CC4-5D6E-409C-BE32-E72D297353CC}">
              <c16:uniqueId val="{00000001-5AF4-4062-8461-00F1C458A00A}"/>
            </c:ext>
          </c:extLst>
        </c:ser>
        <c:dLbls>
          <c:showLegendKey val="0"/>
          <c:showVal val="0"/>
          <c:showCatName val="0"/>
          <c:showSerName val="0"/>
          <c:showPercent val="0"/>
          <c:showBubbleSize val="0"/>
        </c:dLbls>
        <c:gapWidth val="42"/>
        <c:axId val="153298816"/>
        <c:axId val="153300352"/>
      </c:barChart>
      <c:catAx>
        <c:axId val="153298816"/>
        <c:scaling>
          <c:orientation val="maxMin"/>
        </c:scaling>
        <c:delete val="0"/>
        <c:axPos val="l"/>
        <c:numFmt formatCode="General" sourceLinked="0"/>
        <c:majorTickMark val="out"/>
        <c:minorTickMark val="none"/>
        <c:tickLblPos val="nextTo"/>
        <c:txPr>
          <a:bodyPr/>
          <a:lstStyle/>
          <a:p>
            <a:pPr>
              <a:defRPr sz="1000"/>
            </a:pPr>
            <a:endParaRPr lang="en-US"/>
          </a:p>
        </c:txPr>
        <c:crossAx val="153300352"/>
        <c:crosses val="autoZero"/>
        <c:auto val="1"/>
        <c:lblAlgn val="ctr"/>
        <c:lblOffset val="100"/>
        <c:noMultiLvlLbl val="0"/>
      </c:catAx>
      <c:valAx>
        <c:axId val="153300352"/>
        <c:scaling>
          <c:orientation val="minMax"/>
          <c:max val="1"/>
        </c:scaling>
        <c:delete val="1"/>
        <c:axPos val="b"/>
        <c:numFmt formatCode="0%" sourceLinked="1"/>
        <c:majorTickMark val="out"/>
        <c:minorTickMark val="none"/>
        <c:tickLblPos val="nextTo"/>
        <c:crossAx val="15329881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NZ/BO</c:v>
                </c:pt>
              </c:strCache>
            </c:strRef>
          </c:cat>
          <c:val>
            <c:numRef>
              <c:f>Sheet1!$B$2:$B$8</c:f>
              <c:numCache>
                <c:formatCode>0%</c:formatCode>
                <c:ptCount val="7"/>
                <c:pt idx="0">
                  <c:v>0.17</c:v>
                </c:pt>
                <c:pt idx="1">
                  <c:v>0.2</c:v>
                </c:pt>
                <c:pt idx="2">
                  <c:v>0.21</c:v>
                </c:pt>
                <c:pt idx="3">
                  <c:v>0.15</c:v>
                </c:pt>
                <c:pt idx="4">
                  <c:v>0.08</c:v>
                </c:pt>
                <c:pt idx="5">
                  <c:v>0.19</c:v>
                </c:pt>
                <c:pt idx="6">
                  <c:v>0</c:v>
                </c:pt>
              </c:numCache>
            </c:numRef>
          </c:val>
          <c:extLst xmlns:c16r2="http://schemas.microsoft.com/office/drawing/2015/06/chart">
            <c:ext xmlns:c16="http://schemas.microsoft.com/office/drawing/2014/chart" uri="{C3380CC4-5D6E-409C-BE32-E72D297353CC}">
              <c16:uniqueId val="{00000000-8503-48E7-9B68-CCE398D7CE20}"/>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Sheet1!$A$2:$A$8</c:f>
              <c:strCache>
                <c:ptCount val="7"/>
                <c:pt idx="0">
                  <c:v>Do 6 mjeseci</c:v>
                </c:pt>
                <c:pt idx="1">
                  <c:v>Od 6 do 12 mjeseci</c:v>
                </c:pt>
                <c:pt idx="2">
                  <c:v>Od 1 do 2 godine</c:v>
                </c:pt>
                <c:pt idx="3">
                  <c:v>Od 2 do 4 godine</c:v>
                </c:pt>
                <c:pt idx="4">
                  <c:v>Od 4 do 6 godina</c:v>
                </c:pt>
                <c:pt idx="5">
                  <c:v>Više od 6 godina</c:v>
                </c:pt>
                <c:pt idx="6">
                  <c:v>NZ/BO</c:v>
                </c:pt>
              </c:strCache>
            </c:strRef>
          </c:cat>
          <c:val>
            <c:numRef>
              <c:f>Sheet1!$C$2:$C$8</c:f>
              <c:numCache>
                <c:formatCode>0%</c:formatCode>
                <c:ptCount val="7"/>
                <c:pt idx="0">
                  <c:v>0.23</c:v>
                </c:pt>
                <c:pt idx="1">
                  <c:v>0.22</c:v>
                </c:pt>
                <c:pt idx="2">
                  <c:v>0.21</c:v>
                </c:pt>
                <c:pt idx="3">
                  <c:v>0.15</c:v>
                </c:pt>
                <c:pt idx="4">
                  <c:v>0.09</c:v>
                </c:pt>
                <c:pt idx="5">
                  <c:v>0.1</c:v>
                </c:pt>
                <c:pt idx="6">
                  <c:v>0.01</c:v>
                </c:pt>
              </c:numCache>
            </c:numRef>
          </c:val>
          <c:extLst xmlns:c16r2="http://schemas.microsoft.com/office/drawing/2015/06/chart">
            <c:ext xmlns:c16="http://schemas.microsoft.com/office/drawing/2014/chart" uri="{C3380CC4-5D6E-409C-BE32-E72D297353CC}">
              <c16:uniqueId val="{00000001-8503-48E7-9B68-CCE398D7CE20}"/>
            </c:ext>
          </c:extLst>
        </c:ser>
        <c:dLbls>
          <c:showLegendKey val="0"/>
          <c:showVal val="0"/>
          <c:showCatName val="0"/>
          <c:showSerName val="0"/>
          <c:showPercent val="0"/>
          <c:showBubbleSize val="0"/>
        </c:dLbls>
        <c:gapWidth val="42"/>
        <c:axId val="153347200"/>
        <c:axId val="153348736"/>
      </c:barChart>
      <c:catAx>
        <c:axId val="153347200"/>
        <c:scaling>
          <c:orientation val="maxMin"/>
        </c:scaling>
        <c:delete val="0"/>
        <c:axPos val="l"/>
        <c:numFmt formatCode="General" sourceLinked="0"/>
        <c:majorTickMark val="out"/>
        <c:minorTickMark val="none"/>
        <c:tickLblPos val="nextTo"/>
        <c:crossAx val="153348736"/>
        <c:crosses val="autoZero"/>
        <c:auto val="1"/>
        <c:lblAlgn val="ctr"/>
        <c:lblOffset val="100"/>
        <c:noMultiLvlLbl val="0"/>
      </c:catAx>
      <c:valAx>
        <c:axId val="153348736"/>
        <c:scaling>
          <c:orientation val="minMax"/>
          <c:max val="0.5"/>
        </c:scaling>
        <c:delete val="1"/>
        <c:axPos val="b"/>
        <c:numFmt formatCode="0%" sourceLinked="1"/>
        <c:majorTickMark val="out"/>
        <c:minorTickMark val="none"/>
        <c:tickLblPos val="nextTo"/>
        <c:crossAx val="15334720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4602449811745622"/>
          <c:h val="0.84305996048642062"/>
        </c:manualLayout>
      </c:layout>
      <c:barChart>
        <c:barDir val="bar"/>
        <c:grouping val="percentStacked"/>
        <c:varyColors val="0"/>
        <c:ser>
          <c:idx val="0"/>
          <c:order val="0"/>
          <c:tx>
            <c:strRef>
              <c:f>Sheet1!$C$1</c:f>
              <c:strCache>
                <c:ptCount val="1"/>
                <c:pt idx="0">
                  <c:v>Promjena na bolje</c:v>
                </c:pt>
              </c:strCache>
            </c:strRef>
          </c:tx>
          <c:spPr>
            <a:solidFill>
              <a:schemeClr val="accent6"/>
            </a:solidFill>
          </c:spPr>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Sheet1!$C$2:$C$9</c:f>
              <c:numCache>
                <c:formatCode>###0%</c:formatCode>
                <c:ptCount val="8"/>
                <c:pt idx="0">
                  <c:v>0.438</c:v>
                </c:pt>
                <c:pt idx="1">
                  <c:v>0.27400000000000002</c:v>
                </c:pt>
                <c:pt idx="3">
                  <c:v>0.28599999999999998</c:v>
                </c:pt>
                <c:pt idx="4">
                  <c:v>0.216</c:v>
                </c:pt>
                <c:pt idx="6">
                  <c:v>0.27400000000000002</c:v>
                </c:pt>
                <c:pt idx="7">
                  <c:v>0.16600000000000001</c:v>
                </c:pt>
              </c:numCache>
            </c:numRef>
          </c:val>
          <c:extLst xmlns:c16r2="http://schemas.microsoft.com/office/drawing/2015/06/chart">
            <c:ext xmlns:c16="http://schemas.microsoft.com/office/drawing/2014/chart" uri="{C3380CC4-5D6E-409C-BE32-E72D297353CC}">
              <c16:uniqueId val="{00000000-45B0-4189-9FD7-BB6EDB04BD07}"/>
            </c:ext>
          </c:extLst>
        </c:ser>
        <c:ser>
          <c:idx val="1"/>
          <c:order val="1"/>
          <c:tx>
            <c:strRef>
              <c:f>Sheet1!$D$1</c:f>
              <c:strCache>
                <c:ptCount val="1"/>
                <c:pt idx="0">
                  <c:v>Ostaje isto</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Sheet1!$D$2:$D$9</c:f>
              <c:numCache>
                <c:formatCode>###0%</c:formatCode>
                <c:ptCount val="8"/>
                <c:pt idx="0">
                  <c:v>0.317</c:v>
                </c:pt>
                <c:pt idx="1">
                  <c:v>0.47499999999999998</c:v>
                </c:pt>
                <c:pt idx="3">
                  <c:v>0.34599999999999997</c:v>
                </c:pt>
                <c:pt idx="4">
                  <c:v>0.47</c:v>
                </c:pt>
                <c:pt idx="6">
                  <c:v>0.44400000000000001</c:v>
                </c:pt>
                <c:pt idx="7">
                  <c:v>0.52400000000000002</c:v>
                </c:pt>
              </c:numCache>
            </c:numRef>
          </c:val>
          <c:extLst xmlns:c16r2="http://schemas.microsoft.com/office/drawing/2015/06/chart">
            <c:ext xmlns:c16="http://schemas.microsoft.com/office/drawing/2014/chart" uri="{C3380CC4-5D6E-409C-BE32-E72D297353CC}">
              <c16:uniqueId val="{00000001-45B0-4189-9FD7-BB6EDB04BD07}"/>
            </c:ext>
          </c:extLst>
        </c:ser>
        <c:ser>
          <c:idx val="2"/>
          <c:order val="2"/>
          <c:tx>
            <c:strRef>
              <c:f>Sheet1!$E$1</c:f>
              <c:strCache>
                <c:ptCount val="1"/>
                <c:pt idx="0">
                  <c:v>Promjena na gore</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Sheet1!$E$2:$E$9</c:f>
              <c:numCache>
                <c:formatCode>###0%</c:formatCode>
                <c:ptCount val="8"/>
                <c:pt idx="0">
                  <c:v>0.20200000000000001</c:v>
                </c:pt>
                <c:pt idx="1">
                  <c:v>0.214</c:v>
                </c:pt>
                <c:pt idx="3">
                  <c:v>0.27200000000000002</c:v>
                </c:pt>
                <c:pt idx="4">
                  <c:v>0.24299999999999999</c:v>
                </c:pt>
                <c:pt idx="6">
                  <c:v>0.18</c:v>
                </c:pt>
                <c:pt idx="7">
                  <c:v>0.22900000000000001</c:v>
                </c:pt>
              </c:numCache>
            </c:numRef>
          </c:val>
          <c:extLst xmlns:c16r2="http://schemas.microsoft.com/office/drawing/2015/06/chart">
            <c:ext xmlns:c16="http://schemas.microsoft.com/office/drawing/2014/chart" uri="{C3380CC4-5D6E-409C-BE32-E72D297353CC}">
              <c16:uniqueId val="{00000002-45B0-4189-9FD7-BB6EDB04BD07}"/>
            </c:ext>
          </c:extLst>
        </c:ser>
        <c:ser>
          <c:idx val="3"/>
          <c:order val="3"/>
          <c:tx>
            <c:strRef>
              <c:f>Sheet1!$F$1</c:f>
              <c:strCache>
                <c:ptCount val="1"/>
                <c:pt idx="0">
                  <c:v>Ne zna</c:v>
                </c:pt>
              </c:strCache>
            </c:strRef>
          </c:tx>
          <c:invertIfNegative val="0"/>
          <c:dLbls>
            <c:spPr>
              <a:noFill/>
              <a:ln>
                <a:noFill/>
              </a:ln>
              <a:effectLst/>
            </c:spPr>
            <c:txPr>
              <a:bodyPr/>
              <a:lstStyle/>
              <a:p>
                <a:pPr>
                  <a:defRPr sz="105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Sheet1!$B$2:$B$9</c:f>
              <c:strCache>
                <c:ptCount val="8"/>
                <c:pt idx="0">
                  <c:v>Situacija u pravosuđu općenito - 2010</c:v>
                </c:pt>
                <c:pt idx="1">
                  <c:v>Situacija u pravosuđu općenito - 2016</c:v>
                </c:pt>
                <c:pt idx="3">
                  <c:v>Trajanje sudskih postupaka - 2010</c:v>
                </c:pt>
                <c:pt idx="4">
                  <c:v>Trajanje sudskih postupaka - 2016</c:v>
                </c:pt>
                <c:pt idx="6">
                  <c:v>Neovisnost i profesionalnost pravosuđa - 2010</c:v>
                </c:pt>
                <c:pt idx="7">
                  <c:v>Neovisnost i profesionalnost pravosuđa - 2016</c:v>
                </c:pt>
              </c:strCache>
            </c:strRef>
          </c:cat>
          <c:val>
            <c:numRef>
              <c:f>Sheet1!$F$2:$F$9</c:f>
              <c:numCache>
                <c:formatCode>###0%</c:formatCode>
                <c:ptCount val="8"/>
                <c:pt idx="0">
                  <c:v>4.2999999999999997E-2</c:v>
                </c:pt>
                <c:pt idx="1">
                  <c:v>3.6999999999999998E-2</c:v>
                </c:pt>
                <c:pt idx="3">
                  <c:v>9.6000000000000002E-2</c:v>
                </c:pt>
                <c:pt idx="4">
                  <c:v>7.0999999999999994E-2</c:v>
                </c:pt>
                <c:pt idx="6">
                  <c:v>0.10199999999999999</c:v>
                </c:pt>
                <c:pt idx="7">
                  <c:v>8.1000000000000003E-2</c:v>
                </c:pt>
              </c:numCache>
            </c:numRef>
          </c:val>
          <c:extLst xmlns:c16r2="http://schemas.microsoft.com/office/drawing/2015/06/chart">
            <c:ext xmlns:c16="http://schemas.microsoft.com/office/drawing/2014/chart" uri="{C3380CC4-5D6E-409C-BE32-E72D297353CC}">
              <c16:uniqueId val="{00000003-45B0-4189-9FD7-BB6EDB04BD07}"/>
            </c:ext>
          </c:extLst>
        </c:ser>
        <c:dLbls>
          <c:showLegendKey val="0"/>
          <c:showVal val="0"/>
          <c:showCatName val="0"/>
          <c:showSerName val="0"/>
          <c:showPercent val="0"/>
          <c:showBubbleSize val="0"/>
        </c:dLbls>
        <c:gapWidth val="15"/>
        <c:overlap val="100"/>
        <c:axId val="143698176"/>
        <c:axId val="143716352"/>
      </c:barChart>
      <c:catAx>
        <c:axId val="143698176"/>
        <c:scaling>
          <c:orientation val="maxMin"/>
        </c:scaling>
        <c:delete val="0"/>
        <c:axPos val="l"/>
        <c:numFmt formatCode="General" sourceLinked="1"/>
        <c:majorTickMark val="out"/>
        <c:minorTickMark val="none"/>
        <c:tickLblPos val="nextTo"/>
        <c:txPr>
          <a:bodyPr/>
          <a:lstStyle/>
          <a:p>
            <a:pPr>
              <a:defRPr sz="1200">
                <a:solidFill>
                  <a:schemeClr val="tx1"/>
                </a:solidFill>
              </a:defRPr>
            </a:pPr>
            <a:endParaRPr lang="en-US"/>
          </a:p>
        </c:txPr>
        <c:crossAx val="143716352"/>
        <c:crosses val="autoZero"/>
        <c:auto val="1"/>
        <c:lblAlgn val="ctr"/>
        <c:lblOffset val="100"/>
        <c:tickLblSkip val="1"/>
        <c:noMultiLvlLbl val="0"/>
      </c:catAx>
      <c:valAx>
        <c:axId val="143716352"/>
        <c:scaling>
          <c:orientation val="minMax"/>
        </c:scaling>
        <c:delete val="1"/>
        <c:axPos val="b"/>
        <c:numFmt formatCode="0%" sourceLinked="1"/>
        <c:majorTickMark val="out"/>
        <c:minorTickMark val="none"/>
        <c:tickLblPos val="nextTo"/>
        <c:crossAx val="143698176"/>
        <c:crosses val="max"/>
        <c:crossBetween val="between"/>
      </c:valAx>
      <c:spPr>
        <a:ln cmpd="dbl"/>
      </c:spPr>
    </c:plotArea>
    <c:legend>
      <c:legendPos val="b"/>
      <c:layout>
        <c:manualLayout>
          <c:xMode val="edge"/>
          <c:yMode val="edge"/>
          <c:x val="9.8515922892067023E-2"/>
          <c:y val="0.89855258978048336"/>
          <c:w val="0.60830403703201896"/>
          <c:h val="7.8481256061768701E-2"/>
        </c:manualLayout>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Imovinsko-pravni spor</c:v>
                </c:pt>
                <c:pt idx="1">
                  <c:v>Naknada štete</c:v>
                </c:pt>
                <c:pt idx="2">
                  <c:v>Obiteljski i bračni odnosi</c:v>
                </c:pt>
                <c:pt idx="3">
                  <c:v>Kazneni predmet</c:v>
                </c:pt>
                <c:pt idx="4">
                  <c:v>Radni sporovi</c:v>
                </c:pt>
                <c:pt idx="5">
                  <c:v>Zemljišno-knjižni predmet</c:v>
                </c:pt>
                <c:pt idx="6">
                  <c:v>Ovršni predmet</c:v>
                </c:pt>
                <c:pt idx="7">
                  <c:v>Ostavinski predmet</c:v>
                </c:pt>
                <c:pt idx="8">
                  <c:v>Ostalo</c:v>
                </c:pt>
              </c:strCache>
            </c:strRef>
          </c:cat>
          <c:val>
            <c:numRef>
              <c:f>Sheet1!$B$2:$B$10</c:f>
              <c:numCache>
                <c:formatCode>0%</c:formatCode>
                <c:ptCount val="9"/>
                <c:pt idx="0">
                  <c:v>0.38</c:v>
                </c:pt>
                <c:pt idx="1">
                  <c:v>0.21</c:v>
                </c:pt>
                <c:pt idx="2">
                  <c:v>0.06</c:v>
                </c:pt>
                <c:pt idx="3">
                  <c:v>0.1</c:v>
                </c:pt>
                <c:pt idx="4">
                  <c:v>0.05</c:v>
                </c:pt>
                <c:pt idx="5">
                  <c:v>0.03</c:v>
                </c:pt>
                <c:pt idx="6">
                  <c:v>0.11</c:v>
                </c:pt>
                <c:pt idx="7">
                  <c:v>0.06</c:v>
                </c:pt>
                <c:pt idx="8">
                  <c:v>0.04</c:v>
                </c:pt>
              </c:numCache>
            </c:numRef>
          </c:val>
          <c:extLst xmlns:c16r2="http://schemas.microsoft.com/office/drawing/2015/06/chart">
            <c:ext xmlns:c16="http://schemas.microsoft.com/office/drawing/2014/chart" uri="{C3380CC4-5D6E-409C-BE32-E72D297353CC}">
              <c16:uniqueId val="{00000000-37C9-481F-A18D-14744C018596}"/>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Imovinsko-pravni spor</c:v>
                </c:pt>
                <c:pt idx="1">
                  <c:v>Naknada štete</c:v>
                </c:pt>
                <c:pt idx="2">
                  <c:v>Obiteljski i bračni odnosi</c:v>
                </c:pt>
                <c:pt idx="3">
                  <c:v>Kazneni predmet</c:v>
                </c:pt>
                <c:pt idx="4">
                  <c:v>Radni sporovi</c:v>
                </c:pt>
                <c:pt idx="5">
                  <c:v>Zemljišno-knjižni predmet</c:v>
                </c:pt>
                <c:pt idx="6">
                  <c:v>Ovršni predmet</c:v>
                </c:pt>
                <c:pt idx="7">
                  <c:v>Ostavinski predmet</c:v>
                </c:pt>
                <c:pt idx="8">
                  <c:v>Ostalo</c:v>
                </c:pt>
              </c:strCache>
            </c:strRef>
          </c:cat>
          <c:val>
            <c:numRef>
              <c:f>Sheet1!$C$2:$C$10</c:f>
              <c:numCache>
                <c:formatCode>0%</c:formatCode>
                <c:ptCount val="9"/>
                <c:pt idx="0">
                  <c:v>0.35</c:v>
                </c:pt>
                <c:pt idx="1">
                  <c:v>0.17</c:v>
                </c:pt>
                <c:pt idx="2">
                  <c:v>0.14000000000000001</c:v>
                </c:pt>
                <c:pt idx="3">
                  <c:v>0.1</c:v>
                </c:pt>
                <c:pt idx="4">
                  <c:v>0.1</c:v>
                </c:pt>
                <c:pt idx="5">
                  <c:v>0.05</c:v>
                </c:pt>
                <c:pt idx="6">
                  <c:v>0.04</c:v>
                </c:pt>
                <c:pt idx="7">
                  <c:v>0.04</c:v>
                </c:pt>
                <c:pt idx="8">
                  <c:v>0.04</c:v>
                </c:pt>
              </c:numCache>
            </c:numRef>
          </c:val>
          <c:extLst xmlns:c16r2="http://schemas.microsoft.com/office/drawing/2015/06/chart">
            <c:ext xmlns:c16="http://schemas.microsoft.com/office/drawing/2014/chart" uri="{C3380CC4-5D6E-409C-BE32-E72D297353CC}">
              <c16:uniqueId val="{00000001-37C9-481F-A18D-14744C018596}"/>
            </c:ext>
          </c:extLst>
        </c:ser>
        <c:dLbls>
          <c:showLegendKey val="0"/>
          <c:showVal val="0"/>
          <c:showCatName val="0"/>
          <c:showSerName val="0"/>
          <c:showPercent val="0"/>
          <c:showBubbleSize val="0"/>
        </c:dLbls>
        <c:gapWidth val="42"/>
        <c:axId val="153629056"/>
        <c:axId val="153630592"/>
      </c:barChart>
      <c:catAx>
        <c:axId val="153629056"/>
        <c:scaling>
          <c:orientation val="maxMin"/>
        </c:scaling>
        <c:delete val="0"/>
        <c:axPos val="l"/>
        <c:numFmt formatCode="General" sourceLinked="0"/>
        <c:majorTickMark val="out"/>
        <c:minorTickMark val="none"/>
        <c:tickLblPos val="nextTo"/>
        <c:crossAx val="153630592"/>
        <c:crosses val="autoZero"/>
        <c:auto val="1"/>
        <c:lblAlgn val="ctr"/>
        <c:lblOffset val="100"/>
        <c:noMultiLvlLbl val="0"/>
      </c:catAx>
      <c:valAx>
        <c:axId val="153630592"/>
        <c:scaling>
          <c:orientation val="minMax"/>
          <c:max val="0.5"/>
        </c:scaling>
        <c:delete val="1"/>
        <c:axPos val="b"/>
        <c:numFmt formatCode="0%" sourceLinked="1"/>
        <c:majorTickMark val="out"/>
        <c:minorTickMark val="none"/>
        <c:tickLblPos val="nextTo"/>
        <c:crossAx val="15362905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1 mjesec</c:v>
                </c:pt>
                <c:pt idx="1">
                  <c:v>2 mjeseca</c:v>
                </c:pt>
                <c:pt idx="2">
                  <c:v>3 mjeseca</c:v>
                </c:pt>
                <c:pt idx="3">
                  <c:v>3-6 mjeseci</c:v>
                </c:pt>
                <c:pt idx="4">
                  <c:v>6-12 mjeseci</c:v>
                </c:pt>
                <c:pt idx="5">
                  <c:v>Duže od godinu dana</c:v>
                </c:pt>
              </c:strCache>
            </c:strRef>
          </c:cat>
          <c:val>
            <c:numRef>
              <c:f>Sheet1!$B$2:$B$7</c:f>
              <c:numCache>
                <c:formatCode>###0%</c:formatCode>
                <c:ptCount val="6"/>
                <c:pt idx="0">
                  <c:v>0.24</c:v>
                </c:pt>
                <c:pt idx="1">
                  <c:v>0.37</c:v>
                </c:pt>
                <c:pt idx="2">
                  <c:v>0.09</c:v>
                </c:pt>
                <c:pt idx="3">
                  <c:v>0.19</c:v>
                </c:pt>
                <c:pt idx="4">
                  <c:v>0.09</c:v>
                </c:pt>
                <c:pt idx="5">
                  <c:v>0.03</c:v>
                </c:pt>
              </c:numCache>
            </c:numRef>
          </c:val>
          <c:extLst xmlns:c16r2="http://schemas.microsoft.com/office/drawing/2015/06/chart">
            <c:ext xmlns:c16="http://schemas.microsoft.com/office/drawing/2014/chart" uri="{C3380CC4-5D6E-409C-BE32-E72D297353CC}">
              <c16:uniqueId val="{00000000-3FB6-4856-B01E-33298EC67956}"/>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1 mjesec</c:v>
                </c:pt>
                <c:pt idx="1">
                  <c:v>2 mjeseca</c:v>
                </c:pt>
                <c:pt idx="2">
                  <c:v>3 mjeseca</c:v>
                </c:pt>
                <c:pt idx="3">
                  <c:v>3-6 mjeseci</c:v>
                </c:pt>
                <c:pt idx="4">
                  <c:v>6-12 mjeseci</c:v>
                </c:pt>
                <c:pt idx="5">
                  <c:v>Duže od godinu dana</c:v>
                </c:pt>
              </c:strCache>
            </c:strRef>
          </c:cat>
          <c:val>
            <c:numRef>
              <c:f>Sheet1!$C$2:$C$7</c:f>
              <c:numCache>
                <c:formatCode>###0%</c:formatCode>
                <c:ptCount val="6"/>
                <c:pt idx="0">
                  <c:v>0.3</c:v>
                </c:pt>
                <c:pt idx="1">
                  <c:v>0.41</c:v>
                </c:pt>
                <c:pt idx="2">
                  <c:v>0.13</c:v>
                </c:pt>
                <c:pt idx="3">
                  <c:v>0.11</c:v>
                </c:pt>
                <c:pt idx="4">
                  <c:v>0.04</c:v>
                </c:pt>
                <c:pt idx="5">
                  <c:v>0.02</c:v>
                </c:pt>
              </c:numCache>
            </c:numRef>
          </c:val>
          <c:extLst xmlns:c16r2="http://schemas.microsoft.com/office/drawing/2015/06/chart">
            <c:ext xmlns:c16="http://schemas.microsoft.com/office/drawing/2014/chart" uri="{C3380CC4-5D6E-409C-BE32-E72D297353CC}">
              <c16:uniqueId val="{00000001-3FB6-4856-B01E-33298EC67956}"/>
            </c:ext>
          </c:extLst>
        </c:ser>
        <c:dLbls>
          <c:showLegendKey val="0"/>
          <c:showVal val="0"/>
          <c:showCatName val="0"/>
          <c:showSerName val="0"/>
          <c:showPercent val="0"/>
          <c:showBubbleSize val="0"/>
        </c:dLbls>
        <c:gapWidth val="42"/>
        <c:axId val="153685376"/>
        <c:axId val="153691264"/>
      </c:barChart>
      <c:catAx>
        <c:axId val="153685376"/>
        <c:scaling>
          <c:orientation val="maxMin"/>
        </c:scaling>
        <c:delete val="0"/>
        <c:axPos val="l"/>
        <c:numFmt formatCode="General" sourceLinked="0"/>
        <c:majorTickMark val="out"/>
        <c:minorTickMark val="none"/>
        <c:tickLblPos val="nextTo"/>
        <c:crossAx val="153691264"/>
        <c:crosses val="autoZero"/>
        <c:auto val="1"/>
        <c:lblAlgn val="ctr"/>
        <c:lblOffset val="100"/>
        <c:noMultiLvlLbl val="0"/>
      </c:catAx>
      <c:valAx>
        <c:axId val="153691264"/>
        <c:scaling>
          <c:orientation val="minMax"/>
        </c:scaling>
        <c:delete val="1"/>
        <c:axPos val="b"/>
        <c:numFmt formatCode="###0%" sourceLinked="1"/>
        <c:majorTickMark val="out"/>
        <c:minorTickMark val="none"/>
        <c:tickLblPos val="nextTo"/>
        <c:crossAx val="15368537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Nije bilo nikakvih aktivnosti</c:v>
                </c:pt>
                <c:pt idx="1">
                  <c:v>Stranke su se očitovale o podnescima</c:v>
                </c:pt>
                <c:pt idx="2">
                  <c:v>Provedeno je vještačenje</c:v>
                </c:pt>
                <c:pt idx="3">
                  <c:v>Upućena su očitovanja na vještačenje</c:v>
                </c:pt>
                <c:pt idx="4">
                  <c:v>Pribavljani materijalni i nematerijalni dokazi</c:v>
                </c:pt>
                <c:pt idx="5">
                  <c:v>Stranke su predložile nove dokaze</c:v>
                </c:pt>
                <c:pt idx="6">
                  <c:v>Nešto drugo</c:v>
                </c:pt>
                <c:pt idx="7">
                  <c:v>NZ\BO</c:v>
                </c:pt>
              </c:strCache>
            </c:strRef>
          </c:cat>
          <c:val>
            <c:numRef>
              <c:f>Sheet1!$B$2:$B$9</c:f>
              <c:numCache>
                <c:formatCode>###0%</c:formatCode>
                <c:ptCount val="8"/>
                <c:pt idx="0">
                  <c:v>0.5</c:v>
                </c:pt>
                <c:pt idx="1">
                  <c:v>0.09</c:v>
                </c:pt>
                <c:pt idx="2">
                  <c:v>0.09</c:v>
                </c:pt>
                <c:pt idx="3">
                  <c:v>0.06</c:v>
                </c:pt>
                <c:pt idx="4">
                  <c:v>0.09</c:v>
                </c:pt>
                <c:pt idx="5">
                  <c:v>0.06</c:v>
                </c:pt>
                <c:pt idx="6">
                  <c:v>0.12</c:v>
                </c:pt>
                <c:pt idx="7">
                  <c:v>0.06</c:v>
                </c:pt>
              </c:numCache>
            </c:numRef>
          </c:val>
          <c:extLst xmlns:c16r2="http://schemas.microsoft.com/office/drawing/2015/06/chart">
            <c:ext xmlns:c16="http://schemas.microsoft.com/office/drawing/2014/chart" uri="{C3380CC4-5D6E-409C-BE32-E72D297353CC}">
              <c16:uniqueId val="{00000000-E3B6-47CF-9C14-BB2BA30AEB81}"/>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Sheet1!$A$2:$A$9</c:f>
              <c:strCache>
                <c:ptCount val="8"/>
                <c:pt idx="0">
                  <c:v>Nije bilo nikakvih aktivnosti</c:v>
                </c:pt>
                <c:pt idx="1">
                  <c:v>Stranke su se očitovale o podnescima</c:v>
                </c:pt>
                <c:pt idx="2">
                  <c:v>Provedeno je vještačenje</c:v>
                </c:pt>
                <c:pt idx="3">
                  <c:v>Upućena su očitovanja na vještačenje</c:v>
                </c:pt>
                <c:pt idx="4">
                  <c:v>Pribavljani materijalni i nematerijalni dokazi</c:v>
                </c:pt>
                <c:pt idx="5">
                  <c:v>Stranke su predložile nove dokaze</c:v>
                </c:pt>
                <c:pt idx="6">
                  <c:v>Nešto drugo</c:v>
                </c:pt>
                <c:pt idx="7">
                  <c:v>NZ\BO</c:v>
                </c:pt>
              </c:strCache>
            </c:strRef>
          </c:cat>
          <c:val>
            <c:numRef>
              <c:f>Sheet1!$C$2:$C$9</c:f>
              <c:numCache>
                <c:formatCode>###0%</c:formatCode>
                <c:ptCount val="8"/>
                <c:pt idx="0">
                  <c:v>0.31</c:v>
                </c:pt>
                <c:pt idx="1">
                  <c:v>0.25</c:v>
                </c:pt>
                <c:pt idx="2">
                  <c:v>0.13</c:v>
                </c:pt>
                <c:pt idx="3">
                  <c:v>0.13</c:v>
                </c:pt>
                <c:pt idx="4">
                  <c:v>0.06</c:v>
                </c:pt>
                <c:pt idx="6">
                  <c:v>0.31</c:v>
                </c:pt>
                <c:pt idx="7">
                  <c:v>0.06</c:v>
                </c:pt>
              </c:numCache>
            </c:numRef>
          </c:val>
          <c:extLst xmlns:c16r2="http://schemas.microsoft.com/office/drawing/2015/06/chart">
            <c:ext xmlns:c16="http://schemas.microsoft.com/office/drawing/2014/chart" uri="{C3380CC4-5D6E-409C-BE32-E72D297353CC}">
              <c16:uniqueId val="{00000001-E3B6-47CF-9C14-BB2BA30AEB81}"/>
            </c:ext>
          </c:extLst>
        </c:ser>
        <c:dLbls>
          <c:showLegendKey val="0"/>
          <c:showVal val="0"/>
          <c:showCatName val="0"/>
          <c:showSerName val="0"/>
          <c:showPercent val="0"/>
          <c:showBubbleSize val="0"/>
        </c:dLbls>
        <c:gapWidth val="42"/>
        <c:axId val="154159744"/>
        <c:axId val="154186112"/>
      </c:barChart>
      <c:catAx>
        <c:axId val="154159744"/>
        <c:scaling>
          <c:orientation val="maxMin"/>
        </c:scaling>
        <c:delete val="0"/>
        <c:axPos val="l"/>
        <c:numFmt formatCode="General" sourceLinked="0"/>
        <c:majorTickMark val="out"/>
        <c:minorTickMark val="none"/>
        <c:tickLblPos val="nextTo"/>
        <c:txPr>
          <a:bodyPr/>
          <a:lstStyle/>
          <a:p>
            <a:pPr>
              <a:defRPr sz="1000"/>
            </a:pPr>
            <a:endParaRPr lang="en-US"/>
          </a:p>
        </c:txPr>
        <c:crossAx val="154186112"/>
        <c:crosses val="autoZero"/>
        <c:auto val="1"/>
        <c:lblAlgn val="ctr"/>
        <c:lblOffset val="100"/>
        <c:noMultiLvlLbl val="0"/>
      </c:catAx>
      <c:valAx>
        <c:axId val="154186112"/>
        <c:scaling>
          <c:orientation val="minMax"/>
          <c:max val="1"/>
        </c:scaling>
        <c:delete val="1"/>
        <c:axPos val="b"/>
        <c:numFmt formatCode="###0%" sourceLinked="1"/>
        <c:majorTickMark val="out"/>
        <c:minorTickMark val="none"/>
        <c:tickLblPos val="nextTo"/>
        <c:crossAx val="15415974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Unutar 3 mjeseca</c:v>
                </c:pt>
                <c:pt idx="1">
                  <c:v>3-6 mjeseci</c:v>
                </c:pt>
                <c:pt idx="2">
                  <c:v>6-12 mjeseci</c:v>
                </c:pt>
                <c:pt idx="3">
                  <c:v>Preko 12 mjeseci</c:v>
                </c:pt>
              </c:strCache>
            </c:strRef>
          </c:cat>
          <c:val>
            <c:numRef>
              <c:f>Sheet1!$B$2:$B$5</c:f>
              <c:numCache>
                <c:formatCode>###0%</c:formatCode>
                <c:ptCount val="4"/>
                <c:pt idx="0">
                  <c:v>0.31</c:v>
                </c:pt>
                <c:pt idx="1">
                  <c:v>0.21</c:v>
                </c:pt>
                <c:pt idx="2">
                  <c:v>0.2</c:v>
                </c:pt>
                <c:pt idx="3">
                  <c:v>0.28000000000000003</c:v>
                </c:pt>
              </c:numCache>
            </c:numRef>
          </c:val>
          <c:extLst xmlns:c16r2="http://schemas.microsoft.com/office/drawing/2015/06/chart">
            <c:ext xmlns:c16="http://schemas.microsoft.com/office/drawing/2014/chart" uri="{C3380CC4-5D6E-409C-BE32-E72D297353CC}">
              <c16:uniqueId val="{00000000-2D68-470E-8DB3-3DDB8802B0ED}"/>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Unutar 3 mjeseca</c:v>
                </c:pt>
                <c:pt idx="1">
                  <c:v>3-6 mjeseci</c:v>
                </c:pt>
                <c:pt idx="2">
                  <c:v>6-12 mjeseci</c:v>
                </c:pt>
                <c:pt idx="3">
                  <c:v>Preko 12 mjeseci</c:v>
                </c:pt>
              </c:strCache>
            </c:strRef>
          </c:cat>
          <c:val>
            <c:numRef>
              <c:f>Sheet1!$C$2:$C$5</c:f>
              <c:numCache>
                <c:formatCode>###0%</c:formatCode>
                <c:ptCount val="4"/>
                <c:pt idx="0">
                  <c:v>0.31</c:v>
                </c:pt>
                <c:pt idx="1">
                  <c:v>0.27</c:v>
                </c:pt>
                <c:pt idx="2">
                  <c:v>0.22</c:v>
                </c:pt>
                <c:pt idx="3">
                  <c:v>0.21</c:v>
                </c:pt>
              </c:numCache>
            </c:numRef>
          </c:val>
          <c:extLst xmlns:c16r2="http://schemas.microsoft.com/office/drawing/2015/06/chart">
            <c:ext xmlns:c16="http://schemas.microsoft.com/office/drawing/2014/chart" uri="{C3380CC4-5D6E-409C-BE32-E72D297353CC}">
              <c16:uniqueId val="{00000001-2D68-470E-8DB3-3DDB8802B0ED}"/>
            </c:ext>
          </c:extLst>
        </c:ser>
        <c:dLbls>
          <c:showLegendKey val="0"/>
          <c:showVal val="0"/>
          <c:showCatName val="0"/>
          <c:showSerName val="0"/>
          <c:showPercent val="0"/>
          <c:showBubbleSize val="0"/>
        </c:dLbls>
        <c:gapWidth val="42"/>
        <c:axId val="154199936"/>
        <c:axId val="154201472"/>
      </c:barChart>
      <c:catAx>
        <c:axId val="154199936"/>
        <c:scaling>
          <c:orientation val="maxMin"/>
        </c:scaling>
        <c:delete val="0"/>
        <c:axPos val="l"/>
        <c:numFmt formatCode="General" sourceLinked="0"/>
        <c:majorTickMark val="out"/>
        <c:minorTickMark val="none"/>
        <c:tickLblPos val="nextTo"/>
        <c:crossAx val="154201472"/>
        <c:crosses val="autoZero"/>
        <c:auto val="1"/>
        <c:lblAlgn val="ctr"/>
        <c:lblOffset val="100"/>
        <c:noMultiLvlLbl val="0"/>
      </c:catAx>
      <c:valAx>
        <c:axId val="154201472"/>
        <c:scaling>
          <c:orientation val="minMax"/>
        </c:scaling>
        <c:delete val="1"/>
        <c:axPos val="b"/>
        <c:numFmt formatCode="###0%" sourceLinked="1"/>
        <c:majorTickMark val="out"/>
        <c:minorTickMark val="none"/>
        <c:tickLblPos val="nextTo"/>
        <c:crossAx val="15419993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4.680169624276426E-4"/>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44D4-4C1E-9D86-D495AFFC1B06}"/>
              </c:ext>
            </c:extLst>
          </c:dPt>
          <c:dPt>
            <c:idx val="1"/>
            <c:invertIfNegative val="0"/>
            <c:bubble3D val="0"/>
            <c:extLst xmlns:c16r2="http://schemas.microsoft.com/office/drawing/2015/06/chart">
              <c:ext xmlns:c16="http://schemas.microsoft.com/office/drawing/2014/chart" uri="{C3380CC4-5D6E-409C-BE32-E72D297353CC}">
                <c16:uniqueId val="{00000001-44D4-4C1E-9D86-D495AFFC1B06}"/>
              </c:ext>
            </c:extLst>
          </c:dPt>
          <c:dPt>
            <c:idx val="2"/>
            <c:invertIfNegative val="0"/>
            <c:bubble3D val="0"/>
            <c:extLst xmlns:c16r2="http://schemas.microsoft.com/office/drawing/2015/06/chart">
              <c:ext xmlns:c16="http://schemas.microsoft.com/office/drawing/2014/chart" uri="{C3380CC4-5D6E-409C-BE32-E72D297353CC}">
                <c16:uniqueId val="{00000002-44D4-4C1E-9D86-D495AFFC1B06}"/>
              </c:ext>
            </c:extLst>
          </c:dPt>
          <c:dPt>
            <c:idx val="3"/>
            <c:invertIfNegative val="0"/>
            <c:bubble3D val="0"/>
            <c:extLst xmlns:c16r2="http://schemas.microsoft.com/office/drawing/2015/06/chart">
              <c:ext xmlns:c16="http://schemas.microsoft.com/office/drawing/2014/chart" uri="{C3380CC4-5D6E-409C-BE32-E72D297353CC}">
                <c16:uniqueId val="{00000003-44D4-4C1E-9D86-D495AFFC1B06}"/>
              </c:ext>
            </c:extLst>
          </c:dPt>
          <c:dPt>
            <c:idx val="4"/>
            <c:invertIfNegative val="0"/>
            <c:bubble3D val="0"/>
            <c:extLst xmlns:c16r2="http://schemas.microsoft.com/office/drawing/2015/06/chart">
              <c:ext xmlns:c16="http://schemas.microsoft.com/office/drawing/2014/chart" uri="{C3380CC4-5D6E-409C-BE32-E72D297353CC}">
                <c16:uniqueId val="{00000004-44D4-4C1E-9D86-D495AFFC1B06}"/>
              </c:ext>
            </c:extLst>
          </c:dPt>
          <c:dPt>
            <c:idx val="5"/>
            <c:invertIfNegative val="0"/>
            <c:bubble3D val="0"/>
            <c:extLst xmlns:c16r2="http://schemas.microsoft.com/office/drawing/2015/06/chart">
              <c:ext xmlns:c16="http://schemas.microsoft.com/office/drawing/2014/chart" uri="{C3380CC4-5D6E-409C-BE32-E72D297353CC}">
                <c16:uniqueId val="{00000005-44D4-4C1E-9D86-D495AFFC1B06}"/>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Potpuno nezadovoljan</c:v>
                </c:pt>
                <c:pt idx="1">
                  <c:v>Uglavnom nezadovoljan</c:v>
                </c:pt>
                <c:pt idx="2">
                  <c:v>Uglavnom zadovoljan</c:v>
                </c:pt>
                <c:pt idx="3">
                  <c:v>U potpunosti zadovoljan</c:v>
                </c:pt>
                <c:pt idx="4">
                  <c:v>Sud nije do sada donio niti jednu odluku</c:v>
                </c:pt>
                <c:pt idx="5">
                  <c:v>Ne zna</c:v>
                </c:pt>
              </c:strCache>
            </c:strRef>
          </c:cat>
          <c:val>
            <c:numRef>
              <c:f>Sheet1!$B$2:$B$7</c:f>
              <c:numCache>
                <c:formatCode>#,##0%</c:formatCode>
                <c:ptCount val="6"/>
                <c:pt idx="0">
                  <c:v>0.18</c:v>
                </c:pt>
                <c:pt idx="1">
                  <c:v>0.14000000000000001</c:v>
                </c:pt>
                <c:pt idx="2">
                  <c:v>0.36</c:v>
                </c:pt>
                <c:pt idx="3">
                  <c:v>0.2</c:v>
                </c:pt>
                <c:pt idx="4">
                  <c:v>0.1</c:v>
                </c:pt>
                <c:pt idx="5">
                  <c:v>0.02</c:v>
                </c:pt>
              </c:numCache>
            </c:numRef>
          </c:val>
          <c:extLst xmlns:c16r2="http://schemas.microsoft.com/office/drawing/2015/06/chart">
            <c:ext xmlns:c16="http://schemas.microsoft.com/office/drawing/2014/chart" uri="{C3380CC4-5D6E-409C-BE32-E72D297353CC}">
              <c16:uniqueId val="{00000006-44D4-4C1E-9D86-D495AFFC1B06}"/>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Potpuno nezadovoljan</c:v>
                </c:pt>
                <c:pt idx="1">
                  <c:v>Uglavnom nezadovoljan</c:v>
                </c:pt>
                <c:pt idx="2">
                  <c:v>Uglavnom zadovoljan</c:v>
                </c:pt>
                <c:pt idx="3">
                  <c:v>U potpunosti zadovoljan</c:v>
                </c:pt>
                <c:pt idx="4">
                  <c:v>Sud nije do sada donio niti jednu odluku</c:v>
                </c:pt>
                <c:pt idx="5">
                  <c:v>Ne zna</c:v>
                </c:pt>
              </c:strCache>
            </c:strRef>
          </c:cat>
          <c:val>
            <c:numRef>
              <c:f>Sheet1!$C$2:$C$7</c:f>
              <c:numCache>
                <c:formatCode>#,##0%</c:formatCode>
                <c:ptCount val="6"/>
                <c:pt idx="0">
                  <c:v>0.05</c:v>
                </c:pt>
                <c:pt idx="1">
                  <c:v>0.12</c:v>
                </c:pt>
                <c:pt idx="2">
                  <c:v>0.53</c:v>
                </c:pt>
                <c:pt idx="3">
                  <c:v>0.11</c:v>
                </c:pt>
                <c:pt idx="4">
                  <c:v>0.1</c:v>
                </c:pt>
                <c:pt idx="5">
                  <c:v>0.08</c:v>
                </c:pt>
              </c:numCache>
            </c:numRef>
          </c:val>
          <c:extLst xmlns:c16r2="http://schemas.microsoft.com/office/drawing/2015/06/chart">
            <c:ext xmlns:c16="http://schemas.microsoft.com/office/drawing/2014/chart" uri="{C3380CC4-5D6E-409C-BE32-E72D297353CC}">
              <c16:uniqueId val="{00000007-44D4-4C1E-9D86-D495AFFC1B06}"/>
            </c:ext>
          </c:extLst>
        </c:ser>
        <c:dLbls>
          <c:showLegendKey val="0"/>
          <c:showVal val="0"/>
          <c:showCatName val="0"/>
          <c:showSerName val="0"/>
          <c:showPercent val="0"/>
          <c:showBubbleSize val="0"/>
        </c:dLbls>
        <c:gapWidth val="100"/>
        <c:axId val="154083328"/>
        <c:axId val="154084864"/>
      </c:barChart>
      <c:catAx>
        <c:axId val="154083328"/>
        <c:scaling>
          <c:orientation val="minMax"/>
        </c:scaling>
        <c:delete val="0"/>
        <c:axPos val="b"/>
        <c:numFmt formatCode="General" sourceLinked="0"/>
        <c:majorTickMark val="out"/>
        <c:minorTickMark val="none"/>
        <c:tickLblPos val="nextTo"/>
        <c:txPr>
          <a:bodyPr/>
          <a:lstStyle/>
          <a:p>
            <a:pPr>
              <a:defRPr sz="1100"/>
            </a:pPr>
            <a:endParaRPr lang="en-US"/>
          </a:p>
        </c:txPr>
        <c:crossAx val="154084864"/>
        <c:crosses val="autoZero"/>
        <c:auto val="1"/>
        <c:lblAlgn val="ctr"/>
        <c:lblOffset val="100"/>
        <c:noMultiLvlLbl val="0"/>
      </c:catAx>
      <c:valAx>
        <c:axId val="154084864"/>
        <c:scaling>
          <c:orientation val="minMax"/>
        </c:scaling>
        <c:delete val="1"/>
        <c:axPos val="l"/>
        <c:numFmt formatCode="#,##0%" sourceLinked="1"/>
        <c:majorTickMark val="out"/>
        <c:minorTickMark val="none"/>
        <c:tickLblPos val="nextTo"/>
        <c:crossAx val="154083328"/>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Još nije bilo troška</c:v>
                </c:pt>
                <c:pt idx="1">
                  <c:v>Do 500 kuna</c:v>
                </c:pt>
                <c:pt idx="2">
                  <c:v>Do 1000 kuna</c:v>
                </c:pt>
                <c:pt idx="3">
                  <c:v>Do 1500 kuna</c:v>
                </c:pt>
                <c:pt idx="4">
                  <c:v>Do 2000 kuna</c:v>
                </c:pt>
                <c:pt idx="5">
                  <c:v>Do 2500 kuna</c:v>
                </c:pt>
                <c:pt idx="6">
                  <c:v>Do 3000 kuna</c:v>
                </c:pt>
                <c:pt idx="7">
                  <c:v>Više od 3000 kuna</c:v>
                </c:pt>
                <c:pt idx="8">
                  <c:v>Još nema procjene</c:v>
                </c:pt>
                <c:pt idx="9">
                  <c:v>NZ\BO</c:v>
                </c:pt>
              </c:strCache>
            </c:strRef>
          </c:cat>
          <c:val>
            <c:numRef>
              <c:f>Sheet1!$B$2:$B$11</c:f>
              <c:numCache>
                <c:formatCode>0%</c:formatCode>
                <c:ptCount val="10"/>
                <c:pt idx="0">
                  <c:v>0.38</c:v>
                </c:pt>
                <c:pt idx="1">
                  <c:v>0.08</c:v>
                </c:pt>
                <c:pt idx="2">
                  <c:v>0.02</c:v>
                </c:pt>
                <c:pt idx="3">
                  <c:v>0.03</c:v>
                </c:pt>
                <c:pt idx="4">
                  <c:v>0.01</c:v>
                </c:pt>
                <c:pt idx="5">
                  <c:v>0.01</c:v>
                </c:pt>
                <c:pt idx="6">
                  <c:v>0.02</c:v>
                </c:pt>
                <c:pt idx="7">
                  <c:v>0.15</c:v>
                </c:pt>
                <c:pt idx="8">
                  <c:v>0.28000000000000003</c:v>
                </c:pt>
                <c:pt idx="9">
                  <c:v>0.01</c:v>
                </c:pt>
              </c:numCache>
            </c:numRef>
          </c:val>
          <c:extLst xmlns:c16r2="http://schemas.microsoft.com/office/drawing/2015/06/chart">
            <c:ext xmlns:c16="http://schemas.microsoft.com/office/drawing/2014/chart" uri="{C3380CC4-5D6E-409C-BE32-E72D297353CC}">
              <c16:uniqueId val="{00000000-98E8-48A3-BC85-9C850F4C9FF5}"/>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Sheet1!$A$2:$A$11</c:f>
              <c:strCache>
                <c:ptCount val="10"/>
                <c:pt idx="0">
                  <c:v>Još nije bilo troška</c:v>
                </c:pt>
                <c:pt idx="1">
                  <c:v>Do 500 kuna</c:v>
                </c:pt>
                <c:pt idx="2">
                  <c:v>Do 1000 kuna</c:v>
                </c:pt>
                <c:pt idx="3">
                  <c:v>Do 1500 kuna</c:v>
                </c:pt>
                <c:pt idx="4">
                  <c:v>Do 2000 kuna</c:v>
                </c:pt>
                <c:pt idx="5">
                  <c:v>Do 2500 kuna</c:v>
                </c:pt>
                <c:pt idx="6">
                  <c:v>Do 3000 kuna</c:v>
                </c:pt>
                <c:pt idx="7">
                  <c:v>Više od 3000 kuna</c:v>
                </c:pt>
                <c:pt idx="8">
                  <c:v>Još nema procjene</c:v>
                </c:pt>
                <c:pt idx="9">
                  <c:v>NZ\BO</c:v>
                </c:pt>
              </c:strCache>
            </c:strRef>
          </c:cat>
          <c:val>
            <c:numRef>
              <c:f>Sheet1!$C$2:$C$11</c:f>
              <c:numCache>
                <c:formatCode>0%</c:formatCode>
                <c:ptCount val="10"/>
                <c:pt idx="0">
                  <c:v>0.4</c:v>
                </c:pt>
                <c:pt idx="1">
                  <c:v>0.1</c:v>
                </c:pt>
                <c:pt idx="2">
                  <c:v>0.03</c:v>
                </c:pt>
                <c:pt idx="3">
                  <c:v>0.03</c:v>
                </c:pt>
                <c:pt idx="4">
                  <c:v>0.03</c:v>
                </c:pt>
                <c:pt idx="5">
                  <c:v>0.02</c:v>
                </c:pt>
                <c:pt idx="6">
                  <c:v>0.02</c:v>
                </c:pt>
                <c:pt idx="7">
                  <c:v>0.19</c:v>
                </c:pt>
                <c:pt idx="8">
                  <c:v>0.16</c:v>
                </c:pt>
                <c:pt idx="9">
                  <c:v>0</c:v>
                </c:pt>
              </c:numCache>
            </c:numRef>
          </c:val>
          <c:extLst xmlns:c16r2="http://schemas.microsoft.com/office/drawing/2015/06/chart">
            <c:ext xmlns:c16="http://schemas.microsoft.com/office/drawing/2014/chart" uri="{C3380CC4-5D6E-409C-BE32-E72D297353CC}">
              <c16:uniqueId val="{00000001-98E8-48A3-BC85-9C850F4C9FF5}"/>
            </c:ext>
          </c:extLst>
        </c:ser>
        <c:dLbls>
          <c:showLegendKey val="0"/>
          <c:showVal val="0"/>
          <c:showCatName val="0"/>
          <c:showSerName val="0"/>
          <c:showPercent val="0"/>
          <c:showBubbleSize val="0"/>
        </c:dLbls>
        <c:gapWidth val="42"/>
        <c:axId val="154335104"/>
        <c:axId val="154336640"/>
      </c:barChart>
      <c:catAx>
        <c:axId val="154335104"/>
        <c:scaling>
          <c:orientation val="maxMin"/>
        </c:scaling>
        <c:delete val="0"/>
        <c:axPos val="l"/>
        <c:numFmt formatCode="General" sourceLinked="0"/>
        <c:majorTickMark val="out"/>
        <c:minorTickMark val="none"/>
        <c:tickLblPos val="nextTo"/>
        <c:crossAx val="154336640"/>
        <c:crosses val="autoZero"/>
        <c:auto val="1"/>
        <c:lblAlgn val="ctr"/>
        <c:lblOffset val="100"/>
        <c:noMultiLvlLbl val="0"/>
      </c:catAx>
      <c:valAx>
        <c:axId val="154336640"/>
        <c:scaling>
          <c:orientation val="minMax"/>
        </c:scaling>
        <c:delete val="1"/>
        <c:axPos val="b"/>
        <c:numFmt formatCode="0%" sourceLinked="1"/>
        <c:majorTickMark val="out"/>
        <c:minorTickMark val="none"/>
        <c:tickLblPos val="nextTo"/>
        <c:crossAx val="154335104"/>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Malim</c:v>
                </c:pt>
                <c:pt idx="1">
                  <c:v>Primjerenim</c:v>
                </c:pt>
                <c:pt idx="2">
                  <c:v>Previsokim</c:v>
                </c:pt>
                <c:pt idx="3">
                  <c:v>NZ\BO</c:v>
                </c:pt>
              </c:strCache>
            </c:strRef>
          </c:cat>
          <c:val>
            <c:numRef>
              <c:f>Sheet1!$B$2:$B$5</c:f>
              <c:numCache>
                <c:formatCode>0%</c:formatCode>
                <c:ptCount val="4"/>
                <c:pt idx="0">
                  <c:v>0</c:v>
                </c:pt>
                <c:pt idx="1">
                  <c:v>0.23</c:v>
                </c:pt>
                <c:pt idx="2">
                  <c:v>0.7</c:v>
                </c:pt>
                <c:pt idx="3">
                  <c:v>7.0000000000000007E-2</c:v>
                </c:pt>
              </c:numCache>
            </c:numRef>
          </c:val>
          <c:extLst xmlns:c16r2="http://schemas.microsoft.com/office/drawing/2015/06/chart">
            <c:ext xmlns:c16="http://schemas.microsoft.com/office/drawing/2014/chart" uri="{C3380CC4-5D6E-409C-BE32-E72D297353CC}">
              <c16:uniqueId val="{00000000-98AC-4BB0-95C1-BE3B7A9030FF}"/>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Malim</c:v>
                </c:pt>
                <c:pt idx="1">
                  <c:v>Primjerenim</c:v>
                </c:pt>
                <c:pt idx="2">
                  <c:v>Previsokim</c:v>
                </c:pt>
                <c:pt idx="3">
                  <c:v>NZ\BO</c:v>
                </c:pt>
              </c:strCache>
            </c:strRef>
          </c:cat>
          <c:val>
            <c:numRef>
              <c:f>Sheet1!$C$2:$C$5</c:f>
              <c:numCache>
                <c:formatCode>0%</c:formatCode>
                <c:ptCount val="4"/>
                <c:pt idx="0">
                  <c:v>0.05</c:v>
                </c:pt>
                <c:pt idx="1">
                  <c:v>0.37</c:v>
                </c:pt>
                <c:pt idx="2">
                  <c:v>0.52</c:v>
                </c:pt>
                <c:pt idx="3">
                  <c:v>7.0000000000000007E-2</c:v>
                </c:pt>
              </c:numCache>
            </c:numRef>
          </c:val>
          <c:extLst xmlns:c16r2="http://schemas.microsoft.com/office/drawing/2015/06/chart">
            <c:ext xmlns:c16="http://schemas.microsoft.com/office/drawing/2014/chart" uri="{C3380CC4-5D6E-409C-BE32-E72D297353CC}">
              <c16:uniqueId val="{00000001-98AC-4BB0-95C1-BE3B7A9030FF}"/>
            </c:ext>
          </c:extLst>
        </c:ser>
        <c:dLbls>
          <c:showLegendKey val="0"/>
          <c:showVal val="0"/>
          <c:showCatName val="0"/>
          <c:showSerName val="0"/>
          <c:showPercent val="0"/>
          <c:showBubbleSize val="0"/>
        </c:dLbls>
        <c:gapWidth val="42"/>
        <c:axId val="154670208"/>
        <c:axId val="154671744"/>
      </c:barChart>
      <c:catAx>
        <c:axId val="154670208"/>
        <c:scaling>
          <c:orientation val="maxMin"/>
        </c:scaling>
        <c:delete val="0"/>
        <c:axPos val="l"/>
        <c:numFmt formatCode="General" sourceLinked="0"/>
        <c:majorTickMark val="out"/>
        <c:minorTickMark val="none"/>
        <c:tickLblPos val="nextTo"/>
        <c:crossAx val="154671744"/>
        <c:crosses val="autoZero"/>
        <c:auto val="1"/>
        <c:lblAlgn val="ctr"/>
        <c:lblOffset val="100"/>
        <c:noMultiLvlLbl val="0"/>
      </c:catAx>
      <c:valAx>
        <c:axId val="154671744"/>
        <c:scaling>
          <c:orientation val="minMax"/>
          <c:max val="1"/>
        </c:scaling>
        <c:delete val="1"/>
        <c:axPos val="b"/>
        <c:numFmt formatCode="0%" sourceLinked="1"/>
        <c:majorTickMark val="out"/>
        <c:minorTickMark val="none"/>
        <c:tickLblPos val="nextTo"/>
        <c:crossAx val="15467020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Troškovi odvjetnika</c:v>
                </c:pt>
                <c:pt idx="1">
                  <c:v>Troškovi vještaka</c:v>
                </c:pt>
                <c:pt idx="2">
                  <c:v>Troškovi sudskih pristojbi</c:v>
                </c:pt>
              </c:strCache>
            </c:strRef>
          </c:cat>
          <c:val>
            <c:numRef>
              <c:f>Sheet1!$B$2:$B$4</c:f>
              <c:numCache>
                <c:formatCode>0%</c:formatCode>
                <c:ptCount val="3"/>
                <c:pt idx="0">
                  <c:v>0.43</c:v>
                </c:pt>
                <c:pt idx="1">
                  <c:v>0.16</c:v>
                </c:pt>
                <c:pt idx="2">
                  <c:v>0.4</c:v>
                </c:pt>
              </c:numCache>
            </c:numRef>
          </c:val>
          <c:extLst xmlns:c16r2="http://schemas.microsoft.com/office/drawing/2015/06/chart">
            <c:ext xmlns:c16="http://schemas.microsoft.com/office/drawing/2014/chart" uri="{C3380CC4-5D6E-409C-BE32-E72D297353CC}">
              <c16:uniqueId val="{00000000-B401-4D4A-911F-6D2B06908727}"/>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Troškovi odvjetnika</c:v>
                </c:pt>
                <c:pt idx="1">
                  <c:v>Troškovi vještaka</c:v>
                </c:pt>
                <c:pt idx="2">
                  <c:v>Troškovi sudskih pristojbi</c:v>
                </c:pt>
              </c:strCache>
            </c:strRef>
          </c:cat>
          <c:val>
            <c:numRef>
              <c:f>Sheet1!$C$2:$C$4</c:f>
              <c:numCache>
                <c:formatCode>0%</c:formatCode>
                <c:ptCount val="3"/>
                <c:pt idx="0">
                  <c:v>0.41</c:v>
                </c:pt>
                <c:pt idx="1">
                  <c:v>0.17</c:v>
                </c:pt>
                <c:pt idx="2">
                  <c:v>0.42</c:v>
                </c:pt>
              </c:numCache>
            </c:numRef>
          </c:val>
          <c:extLst xmlns:c16r2="http://schemas.microsoft.com/office/drawing/2015/06/chart">
            <c:ext xmlns:c16="http://schemas.microsoft.com/office/drawing/2014/chart" uri="{C3380CC4-5D6E-409C-BE32-E72D297353CC}">
              <c16:uniqueId val="{00000001-B401-4D4A-911F-6D2B06908727}"/>
            </c:ext>
          </c:extLst>
        </c:ser>
        <c:dLbls>
          <c:showLegendKey val="0"/>
          <c:showVal val="0"/>
          <c:showCatName val="0"/>
          <c:showSerName val="0"/>
          <c:showPercent val="0"/>
          <c:showBubbleSize val="0"/>
        </c:dLbls>
        <c:gapWidth val="42"/>
        <c:axId val="154714496"/>
        <c:axId val="154716032"/>
      </c:barChart>
      <c:catAx>
        <c:axId val="154714496"/>
        <c:scaling>
          <c:orientation val="maxMin"/>
        </c:scaling>
        <c:delete val="0"/>
        <c:axPos val="l"/>
        <c:numFmt formatCode="General" sourceLinked="0"/>
        <c:majorTickMark val="out"/>
        <c:minorTickMark val="none"/>
        <c:tickLblPos val="nextTo"/>
        <c:crossAx val="154716032"/>
        <c:crosses val="autoZero"/>
        <c:auto val="1"/>
        <c:lblAlgn val="ctr"/>
        <c:lblOffset val="100"/>
        <c:noMultiLvlLbl val="0"/>
      </c:catAx>
      <c:valAx>
        <c:axId val="154716032"/>
        <c:scaling>
          <c:orientation val="minMax"/>
        </c:scaling>
        <c:delete val="1"/>
        <c:axPos val="b"/>
        <c:numFmt formatCode="0%" sourceLinked="1"/>
        <c:majorTickMark val="out"/>
        <c:minorTickMark val="none"/>
        <c:tickLblPos val="nextTo"/>
        <c:crossAx val="154714496"/>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322169487670799E-2"/>
          <c:y val="7.3777461270951195E-2"/>
          <c:w val="0.91535566102465804"/>
          <c:h val="0.66117145689170898"/>
        </c:manualLayout>
      </c:layout>
      <c:doughnutChart>
        <c:varyColors val="1"/>
        <c:ser>
          <c:idx val="0"/>
          <c:order val="0"/>
          <c:tx>
            <c:strRef>
              <c:f>Sheet1!$B$1</c:f>
              <c:strCache>
                <c:ptCount val="1"/>
                <c:pt idx="0">
                  <c:v>2010</c:v>
                </c:pt>
              </c:strCache>
            </c:strRef>
          </c:tx>
          <c:spPr>
            <a:solidFill>
              <a:schemeClr val="accent6"/>
            </a:solidFill>
            <a:ln>
              <a:noFill/>
            </a:ln>
          </c:spPr>
          <c:dPt>
            <c:idx val="0"/>
            <c:bubble3D val="0"/>
            <c:spPr>
              <a:solidFill>
                <a:schemeClr val="accent2"/>
              </a:solidFill>
              <a:ln>
                <a:noFill/>
              </a:ln>
            </c:spPr>
            <c:extLst xmlns:c16r2="http://schemas.microsoft.com/office/drawing/2015/06/chart">
              <c:ext xmlns:c16="http://schemas.microsoft.com/office/drawing/2014/chart" uri="{C3380CC4-5D6E-409C-BE32-E72D297353CC}">
                <c16:uniqueId val="{00000001-090D-485E-AE4B-DE9AFFF04601}"/>
              </c:ext>
            </c:extLst>
          </c:dPt>
          <c:dPt>
            <c:idx val="1"/>
            <c:bubble3D val="0"/>
            <c:spPr>
              <a:solidFill>
                <a:schemeClr val="bg1">
                  <a:lumMod val="85000"/>
                </a:schemeClr>
              </a:solidFill>
              <a:ln>
                <a:noFill/>
              </a:ln>
            </c:spPr>
            <c:extLst xmlns:c16r2="http://schemas.microsoft.com/office/drawing/2015/06/chart">
              <c:ext xmlns:c16="http://schemas.microsoft.com/office/drawing/2014/chart" uri="{C3380CC4-5D6E-409C-BE32-E72D297353CC}">
                <c16:uniqueId val="{00000003-090D-485E-AE4B-DE9AFFF04601}"/>
              </c:ext>
            </c:extLst>
          </c:dPt>
          <c:dLbls>
            <c:delete val="1"/>
          </c:dLbls>
          <c:cat>
            <c:numRef>
              <c:f>Sheet1!$A$2:$A$3</c:f>
              <c:numCache>
                <c:formatCode>General</c:formatCode>
                <c:ptCount val="2"/>
              </c:numCache>
            </c:numRef>
          </c:cat>
          <c:val>
            <c:numRef>
              <c:f>Sheet1!$B$2:$B$3</c:f>
              <c:numCache>
                <c:formatCode>0%</c:formatCode>
                <c:ptCount val="2"/>
                <c:pt idx="0">
                  <c:v>0.15</c:v>
                </c:pt>
                <c:pt idx="1">
                  <c:v>0.82</c:v>
                </c:pt>
              </c:numCache>
            </c:numRef>
          </c:val>
          <c:extLst xmlns:c16r2="http://schemas.microsoft.com/office/drawing/2015/06/chart">
            <c:ext xmlns:c16="http://schemas.microsoft.com/office/drawing/2014/chart" uri="{C3380CC4-5D6E-409C-BE32-E72D297353CC}">
              <c16:uniqueId val="{00000006-090D-485E-AE4B-DE9AFFF04601}"/>
            </c:ext>
          </c:extLst>
        </c:ser>
        <c:ser>
          <c:idx val="1"/>
          <c:order val="1"/>
          <c:tx>
            <c:strRef>
              <c:f>Sheet1!$C$1</c:f>
              <c:strCache>
                <c:ptCount val="1"/>
                <c:pt idx="0">
                  <c:v>2016</c:v>
                </c:pt>
              </c:strCache>
            </c:strRef>
          </c:tx>
          <c:dPt>
            <c:idx val="0"/>
            <c:bubble3D val="0"/>
            <c:spPr>
              <a:solidFill>
                <a:schemeClr val="accent6"/>
              </a:solidFill>
            </c:spPr>
            <c:extLst xmlns:c16r2="http://schemas.microsoft.com/office/drawing/2015/06/chart">
              <c:ext xmlns:c16="http://schemas.microsoft.com/office/drawing/2014/chart" uri="{C3380CC4-5D6E-409C-BE32-E72D297353CC}">
                <c16:uniqueId val="{00000008-090D-485E-AE4B-DE9AFFF04601}"/>
              </c:ext>
            </c:extLst>
          </c:dPt>
          <c:dPt>
            <c:idx val="1"/>
            <c:bubble3D val="0"/>
            <c:spPr>
              <a:solidFill>
                <a:schemeClr val="bg1">
                  <a:lumMod val="85000"/>
                </a:schemeClr>
              </a:solidFill>
            </c:spPr>
            <c:extLst xmlns:c16r2="http://schemas.microsoft.com/office/drawing/2015/06/chart">
              <c:ext xmlns:c16="http://schemas.microsoft.com/office/drawing/2014/chart" uri="{C3380CC4-5D6E-409C-BE32-E72D297353CC}">
                <c16:uniqueId val="{0000000A-090D-485E-AE4B-DE9AFFF04601}"/>
              </c:ext>
            </c:extLst>
          </c:dPt>
          <c:dLbls>
            <c:delete val="1"/>
          </c:dLbls>
          <c:cat>
            <c:numRef>
              <c:f>Sheet1!$A$2:$A$3</c:f>
              <c:numCache>
                <c:formatCode>General</c:formatCode>
                <c:ptCount val="2"/>
              </c:numCache>
            </c:numRef>
          </c:cat>
          <c:val>
            <c:numRef>
              <c:f>Sheet1!$C$2:$C$3</c:f>
              <c:numCache>
                <c:formatCode>0%</c:formatCode>
                <c:ptCount val="2"/>
                <c:pt idx="0">
                  <c:v>0.13</c:v>
                </c:pt>
                <c:pt idx="1">
                  <c:v>0.82</c:v>
                </c:pt>
              </c:numCache>
            </c:numRef>
          </c:val>
          <c:extLst xmlns:c16r2="http://schemas.microsoft.com/office/drawing/2015/06/chart">
            <c:ext xmlns:c16="http://schemas.microsoft.com/office/drawing/2014/chart" uri="{C3380CC4-5D6E-409C-BE32-E72D297353CC}">
              <c16:uniqueId val="{0000000D-090D-485E-AE4B-DE9AFFF04601}"/>
            </c:ext>
          </c:extLst>
        </c:ser>
        <c:dLbls>
          <c:showLegendKey val="0"/>
          <c:showVal val="1"/>
          <c:showCatName val="0"/>
          <c:showSerName val="0"/>
          <c:showPercent val="0"/>
          <c:showBubbleSize val="0"/>
          <c:showLeaderLines val="1"/>
        </c:dLbls>
        <c:firstSliceAng val="0"/>
        <c:holeSize val="80"/>
      </c:doughnutChart>
    </c:plotArea>
    <c:plotVisOnly val="1"/>
    <c:dispBlanksAs val="zero"/>
    <c:showDLblsOverMax val="0"/>
  </c:chart>
  <c:txPr>
    <a:bodyPr/>
    <a:lstStyle/>
    <a:p>
      <a:pPr>
        <a:defRPr sz="1800"/>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49958438689973317"/>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Da</c:v>
                </c:pt>
                <c:pt idx="1">
                  <c:v>Još čekam odgovor</c:v>
                </c:pt>
                <c:pt idx="2">
                  <c:v>Nije</c:v>
                </c:pt>
              </c:strCache>
            </c:strRef>
          </c:cat>
          <c:val>
            <c:numRef>
              <c:f>Sheet1!$B$2:$B$4</c:f>
              <c:numCache>
                <c:formatCode>0%</c:formatCode>
                <c:ptCount val="3"/>
                <c:pt idx="0">
                  <c:v>0.33</c:v>
                </c:pt>
                <c:pt idx="1">
                  <c:v>0.42</c:v>
                </c:pt>
                <c:pt idx="2">
                  <c:v>0.24</c:v>
                </c:pt>
              </c:numCache>
            </c:numRef>
          </c:val>
          <c:extLst xmlns:c16r2="http://schemas.microsoft.com/office/drawing/2015/06/chart">
            <c:ext xmlns:c16="http://schemas.microsoft.com/office/drawing/2014/chart" uri="{C3380CC4-5D6E-409C-BE32-E72D297353CC}">
              <c16:uniqueId val="{00000000-9D93-4ACA-A251-2AD9211A42F1}"/>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Sheet1!$A$2:$A$4</c:f>
              <c:strCache>
                <c:ptCount val="3"/>
                <c:pt idx="0">
                  <c:v>Da</c:v>
                </c:pt>
                <c:pt idx="1">
                  <c:v>Još čekam odgovor</c:v>
                </c:pt>
                <c:pt idx="2">
                  <c:v>Nije</c:v>
                </c:pt>
              </c:strCache>
            </c:strRef>
          </c:cat>
          <c:val>
            <c:numRef>
              <c:f>Sheet1!$C$2:$C$4</c:f>
              <c:numCache>
                <c:formatCode>0%</c:formatCode>
                <c:ptCount val="3"/>
                <c:pt idx="0">
                  <c:v>0.48</c:v>
                </c:pt>
                <c:pt idx="1">
                  <c:v>0.36</c:v>
                </c:pt>
                <c:pt idx="2">
                  <c:v>0.15</c:v>
                </c:pt>
              </c:numCache>
            </c:numRef>
          </c:val>
          <c:extLst xmlns:c16r2="http://schemas.microsoft.com/office/drawing/2015/06/chart">
            <c:ext xmlns:c16="http://schemas.microsoft.com/office/drawing/2014/chart" uri="{C3380CC4-5D6E-409C-BE32-E72D297353CC}">
              <c16:uniqueId val="{00000001-9D93-4ACA-A251-2AD9211A42F1}"/>
            </c:ext>
          </c:extLst>
        </c:ser>
        <c:dLbls>
          <c:showLegendKey val="0"/>
          <c:showVal val="0"/>
          <c:showCatName val="0"/>
          <c:showSerName val="0"/>
          <c:showPercent val="0"/>
          <c:showBubbleSize val="0"/>
        </c:dLbls>
        <c:gapWidth val="42"/>
        <c:axId val="154611712"/>
        <c:axId val="154613248"/>
      </c:barChart>
      <c:catAx>
        <c:axId val="154611712"/>
        <c:scaling>
          <c:orientation val="maxMin"/>
        </c:scaling>
        <c:delete val="0"/>
        <c:axPos val="l"/>
        <c:numFmt formatCode="General" sourceLinked="0"/>
        <c:majorTickMark val="out"/>
        <c:minorTickMark val="none"/>
        <c:tickLblPos val="nextTo"/>
        <c:crossAx val="154613248"/>
        <c:crosses val="autoZero"/>
        <c:auto val="1"/>
        <c:lblAlgn val="ctr"/>
        <c:lblOffset val="100"/>
        <c:noMultiLvlLbl val="0"/>
      </c:catAx>
      <c:valAx>
        <c:axId val="154613248"/>
        <c:scaling>
          <c:orientation val="minMax"/>
          <c:max val="0.5"/>
        </c:scaling>
        <c:delete val="1"/>
        <c:axPos val="b"/>
        <c:numFmt formatCode="0%" sourceLinked="1"/>
        <c:majorTickMark val="out"/>
        <c:minorTickMark val="none"/>
        <c:tickLblPos val="nextTo"/>
        <c:crossAx val="154611712"/>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052557625306468"/>
          <c:y val="4.2548414100318649E-2"/>
          <c:w val="0.38930687989095025"/>
          <c:h val="0.94275881981695797"/>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Uobičajeno trajanje postupaka</c:v>
                </c:pt>
                <c:pt idx="1">
                  <c:v>Utjecaj politike na sudove</c:v>
                </c:pt>
                <c:pt idx="2">
                  <c:v>Utjecaj politike na D.O.</c:v>
                </c:pt>
                <c:pt idx="3">
                  <c:v>Troškovi postupaka</c:v>
                </c:pt>
                <c:pt idx="4">
                  <c:v>Utjecaj politike na policiju</c:v>
                </c:pt>
                <c:pt idx="5">
                  <c:v>Procedure u sudskim postupcima</c:v>
                </c:pt>
                <c:pt idx="6">
                  <c:v>Dorečenost i jasnoća hrvatskih zakona</c:v>
                </c:pt>
                <c:pt idx="7">
                  <c:v>Korupcija među sucima</c:v>
                </c:pt>
                <c:pt idx="8">
                  <c:v>Korupcija u D.O.</c:v>
                </c:pt>
                <c:pt idx="9">
                  <c:v>Korupcija službenika u sudovima</c:v>
                </c:pt>
                <c:pt idx="10">
                  <c:v>Korupcija u Policiji</c:v>
                </c:pt>
                <c:pt idx="11">
                  <c:v>Nestručnost i neprofesionalnost sudaca</c:v>
                </c:pt>
                <c:pt idx="12">
                  <c:v>Nestručnost i neprofesionalnost D.O.</c:v>
                </c:pt>
                <c:pt idx="13">
                  <c:v>Nestručnost i neprofesionalnost policije</c:v>
                </c:pt>
                <c:pt idx="14">
                  <c:v>Informatička opremljenost sudova</c:v>
                </c:pt>
              </c:strCache>
            </c:strRef>
          </c:cat>
          <c:val>
            <c:numRef>
              <c:f>Sheet1!$B$2:$B$16</c:f>
              <c:numCache>
                <c:formatCode>###0%</c:formatCode>
                <c:ptCount val="15"/>
                <c:pt idx="0">
                  <c:v>0.74</c:v>
                </c:pt>
                <c:pt idx="1">
                  <c:v>0.67</c:v>
                </c:pt>
                <c:pt idx="2">
                  <c:v>0.65</c:v>
                </c:pt>
                <c:pt idx="3">
                  <c:v>0.67</c:v>
                </c:pt>
                <c:pt idx="4">
                  <c:v>0.62</c:v>
                </c:pt>
                <c:pt idx="5">
                  <c:v>0.6</c:v>
                </c:pt>
                <c:pt idx="6">
                  <c:v>0.51</c:v>
                </c:pt>
                <c:pt idx="7">
                  <c:v>0.49</c:v>
                </c:pt>
                <c:pt idx="8">
                  <c:v>0.47</c:v>
                </c:pt>
                <c:pt idx="9">
                  <c:v>0.48</c:v>
                </c:pt>
                <c:pt idx="10">
                  <c:v>0.41</c:v>
                </c:pt>
                <c:pt idx="11">
                  <c:v>0.31</c:v>
                </c:pt>
                <c:pt idx="12">
                  <c:v>0.32</c:v>
                </c:pt>
                <c:pt idx="13">
                  <c:v>0.31</c:v>
                </c:pt>
                <c:pt idx="14">
                  <c:v>0.17</c:v>
                </c:pt>
              </c:numCache>
            </c:numRef>
          </c:val>
          <c:extLst xmlns:c16r2="http://schemas.microsoft.com/office/drawing/2015/06/chart">
            <c:ext xmlns:c16="http://schemas.microsoft.com/office/drawing/2014/chart" uri="{C3380CC4-5D6E-409C-BE32-E72D297353CC}">
              <c16:uniqueId val="{00000000-EE50-478E-9F37-7E30946C8E59}"/>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Sheet1!$A$2:$A$16</c:f>
              <c:strCache>
                <c:ptCount val="15"/>
                <c:pt idx="0">
                  <c:v>Uobičajeno trajanje postupaka</c:v>
                </c:pt>
                <c:pt idx="1">
                  <c:v>Utjecaj politike na sudove</c:v>
                </c:pt>
                <c:pt idx="2">
                  <c:v>Utjecaj politike na D.O.</c:v>
                </c:pt>
                <c:pt idx="3">
                  <c:v>Troškovi postupaka</c:v>
                </c:pt>
                <c:pt idx="4">
                  <c:v>Utjecaj politike na policiju</c:v>
                </c:pt>
                <c:pt idx="5">
                  <c:v>Procedure u sudskim postupcima</c:v>
                </c:pt>
                <c:pt idx="6">
                  <c:v>Dorečenost i jasnoća hrvatskih zakona</c:v>
                </c:pt>
                <c:pt idx="7">
                  <c:v>Korupcija među sucima</c:v>
                </c:pt>
                <c:pt idx="8">
                  <c:v>Korupcija u D.O.</c:v>
                </c:pt>
                <c:pt idx="9">
                  <c:v>Korupcija službenika u sudovima</c:v>
                </c:pt>
                <c:pt idx="10">
                  <c:v>Korupcija u Policiji</c:v>
                </c:pt>
                <c:pt idx="11">
                  <c:v>Nestručnost i neprofesionalnost sudaca</c:v>
                </c:pt>
                <c:pt idx="12">
                  <c:v>Nestručnost i neprofesionalnost D.O.</c:v>
                </c:pt>
                <c:pt idx="13">
                  <c:v>Nestručnost i neprofesionalnost policije</c:v>
                </c:pt>
                <c:pt idx="14">
                  <c:v>Informatička opremljenost sudova</c:v>
                </c:pt>
              </c:strCache>
            </c:strRef>
          </c:cat>
          <c:val>
            <c:numRef>
              <c:f>Sheet1!$C$2:$C$16</c:f>
              <c:numCache>
                <c:formatCode>###0%</c:formatCode>
                <c:ptCount val="15"/>
                <c:pt idx="0">
                  <c:v>0.75</c:v>
                </c:pt>
                <c:pt idx="1">
                  <c:v>0.66</c:v>
                </c:pt>
                <c:pt idx="2">
                  <c:v>0.66</c:v>
                </c:pt>
                <c:pt idx="3">
                  <c:v>0.63</c:v>
                </c:pt>
                <c:pt idx="4">
                  <c:v>0.56999999999999995</c:v>
                </c:pt>
                <c:pt idx="5">
                  <c:v>0.56999999999999995</c:v>
                </c:pt>
                <c:pt idx="6">
                  <c:v>0.55000000000000004</c:v>
                </c:pt>
                <c:pt idx="7">
                  <c:v>0.51</c:v>
                </c:pt>
                <c:pt idx="8">
                  <c:v>0.51</c:v>
                </c:pt>
                <c:pt idx="9">
                  <c:v>0.48</c:v>
                </c:pt>
                <c:pt idx="10">
                  <c:v>0.41</c:v>
                </c:pt>
                <c:pt idx="11">
                  <c:v>0.37</c:v>
                </c:pt>
                <c:pt idx="12">
                  <c:v>0.36</c:v>
                </c:pt>
                <c:pt idx="13">
                  <c:v>0.27</c:v>
                </c:pt>
                <c:pt idx="14">
                  <c:v>0.22</c:v>
                </c:pt>
              </c:numCache>
            </c:numRef>
          </c:val>
          <c:extLst xmlns:c16r2="http://schemas.microsoft.com/office/drawing/2015/06/chart">
            <c:ext xmlns:c16="http://schemas.microsoft.com/office/drawing/2014/chart" uri="{C3380CC4-5D6E-409C-BE32-E72D297353CC}">
              <c16:uniqueId val="{00000001-EE50-478E-9F37-7E30946C8E59}"/>
            </c:ext>
          </c:extLst>
        </c:ser>
        <c:dLbls>
          <c:showLegendKey val="0"/>
          <c:showVal val="0"/>
          <c:showCatName val="0"/>
          <c:showSerName val="0"/>
          <c:showPercent val="0"/>
          <c:showBubbleSize val="0"/>
        </c:dLbls>
        <c:gapWidth val="42"/>
        <c:axId val="143778176"/>
        <c:axId val="143779712"/>
      </c:barChart>
      <c:catAx>
        <c:axId val="143778176"/>
        <c:scaling>
          <c:orientation val="maxMin"/>
        </c:scaling>
        <c:delete val="0"/>
        <c:axPos val="l"/>
        <c:numFmt formatCode="General" sourceLinked="0"/>
        <c:majorTickMark val="out"/>
        <c:minorTickMark val="none"/>
        <c:tickLblPos val="nextTo"/>
        <c:txPr>
          <a:bodyPr/>
          <a:lstStyle/>
          <a:p>
            <a:pPr>
              <a:defRPr sz="1200">
                <a:solidFill>
                  <a:schemeClr val="tx1"/>
                </a:solidFill>
              </a:defRPr>
            </a:pPr>
            <a:endParaRPr lang="en-US"/>
          </a:p>
        </c:txPr>
        <c:crossAx val="143779712"/>
        <c:crosses val="autoZero"/>
        <c:auto val="1"/>
        <c:lblAlgn val="ctr"/>
        <c:lblOffset val="100"/>
        <c:noMultiLvlLbl val="0"/>
      </c:catAx>
      <c:valAx>
        <c:axId val="143779712"/>
        <c:scaling>
          <c:orientation val="minMax"/>
        </c:scaling>
        <c:delete val="1"/>
        <c:axPos val="b"/>
        <c:numFmt formatCode="###0%" sourceLinked="1"/>
        <c:majorTickMark val="out"/>
        <c:minorTickMark val="none"/>
        <c:tickLblPos val="nextTo"/>
        <c:crossAx val="143778176"/>
        <c:crosses val="max"/>
        <c:crossBetween val="between"/>
      </c:valAx>
    </c:plotArea>
    <c:legend>
      <c:legendPos val="r"/>
      <c:layout>
        <c:manualLayout>
          <c:xMode val="edge"/>
          <c:yMode val="edge"/>
          <c:x val="0.84177410481483883"/>
          <c:y val="0.40122165677330446"/>
          <c:w val="0.12677912661983831"/>
          <c:h val="0.22287096519498417"/>
        </c:manualLayout>
      </c:layout>
      <c:overlay val="1"/>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4.680169624276426E-4"/>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31FC-40C7-A50A-DC66A20B5BCF}"/>
              </c:ext>
            </c:extLst>
          </c:dPt>
          <c:dPt>
            <c:idx val="1"/>
            <c:invertIfNegative val="0"/>
            <c:bubble3D val="0"/>
            <c:extLst xmlns:c16r2="http://schemas.microsoft.com/office/drawing/2015/06/chart">
              <c:ext xmlns:c16="http://schemas.microsoft.com/office/drawing/2014/chart" uri="{C3380CC4-5D6E-409C-BE32-E72D297353CC}">
                <c16:uniqueId val="{00000001-31FC-40C7-A50A-DC66A20B5BCF}"/>
              </c:ext>
            </c:extLst>
          </c:dPt>
          <c:dPt>
            <c:idx val="2"/>
            <c:invertIfNegative val="0"/>
            <c:bubble3D val="0"/>
            <c:extLst xmlns:c16r2="http://schemas.microsoft.com/office/drawing/2015/06/chart">
              <c:ext xmlns:c16="http://schemas.microsoft.com/office/drawing/2014/chart" uri="{C3380CC4-5D6E-409C-BE32-E72D297353CC}">
                <c16:uniqueId val="{00000002-31FC-40C7-A50A-DC66A20B5BCF}"/>
              </c:ext>
            </c:extLst>
          </c:dPt>
          <c:dPt>
            <c:idx val="3"/>
            <c:invertIfNegative val="0"/>
            <c:bubble3D val="0"/>
            <c:extLst xmlns:c16r2="http://schemas.microsoft.com/office/drawing/2015/06/chart">
              <c:ext xmlns:c16="http://schemas.microsoft.com/office/drawing/2014/chart" uri="{C3380CC4-5D6E-409C-BE32-E72D297353CC}">
                <c16:uniqueId val="{00000003-31FC-40C7-A50A-DC66A20B5BCF}"/>
              </c:ext>
            </c:extLst>
          </c:dPt>
          <c:dPt>
            <c:idx val="4"/>
            <c:invertIfNegative val="0"/>
            <c:bubble3D val="0"/>
            <c:extLst xmlns:c16r2="http://schemas.microsoft.com/office/drawing/2015/06/chart">
              <c:ext xmlns:c16="http://schemas.microsoft.com/office/drawing/2014/chart" uri="{C3380CC4-5D6E-409C-BE32-E72D297353CC}">
                <c16:uniqueId val="{00000004-31FC-40C7-A50A-DC66A20B5BCF}"/>
              </c:ext>
            </c:extLst>
          </c:dPt>
          <c:dPt>
            <c:idx val="5"/>
            <c:invertIfNegative val="0"/>
            <c:bubble3D val="0"/>
            <c:extLst xmlns:c16r2="http://schemas.microsoft.com/office/drawing/2015/06/chart">
              <c:ext xmlns:c16="http://schemas.microsoft.com/office/drawing/2014/chart" uri="{C3380CC4-5D6E-409C-BE32-E72D297353CC}">
                <c16:uniqueId val="{00000005-31FC-40C7-A50A-DC66A20B5BCF}"/>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Potpuno nezadovoljan</c:v>
                </c:pt>
                <c:pt idx="1">
                  <c:v>Uglavnom nezadovoljan</c:v>
                </c:pt>
                <c:pt idx="2">
                  <c:v>Uglavnom zadovoljan</c:v>
                </c:pt>
                <c:pt idx="3">
                  <c:v>U potpunosti zadovoljan</c:v>
                </c:pt>
                <c:pt idx="4">
                  <c:v>Sud nije do sada donio niti jednu odluku</c:v>
                </c:pt>
                <c:pt idx="5">
                  <c:v>Ne zna</c:v>
                </c:pt>
              </c:strCache>
            </c:strRef>
          </c:cat>
          <c:val>
            <c:numRef>
              <c:f>Sheet1!$B$2:$B$7</c:f>
              <c:numCache>
                <c:formatCode>#,##0%</c:formatCode>
                <c:ptCount val="6"/>
                <c:pt idx="0">
                  <c:v>0.18</c:v>
                </c:pt>
                <c:pt idx="1">
                  <c:v>0.14000000000000001</c:v>
                </c:pt>
                <c:pt idx="2">
                  <c:v>0.19</c:v>
                </c:pt>
                <c:pt idx="3">
                  <c:v>0.14000000000000001</c:v>
                </c:pt>
                <c:pt idx="4">
                  <c:v>0.22</c:v>
                </c:pt>
                <c:pt idx="5">
                  <c:v>0.13</c:v>
                </c:pt>
              </c:numCache>
            </c:numRef>
          </c:val>
          <c:extLst xmlns:c16r2="http://schemas.microsoft.com/office/drawing/2015/06/chart">
            <c:ext xmlns:c16="http://schemas.microsoft.com/office/drawing/2014/chart" uri="{C3380CC4-5D6E-409C-BE32-E72D297353CC}">
              <c16:uniqueId val="{00000006-31FC-40C7-A50A-DC66A20B5BCF}"/>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Potpuno nezadovoljan</c:v>
                </c:pt>
                <c:pt idx="1">
                  <c:v>Uglavnom nezadovoljan</c:v>
                </c:pt>
                <c:pt idx="2">
                  <c:v>Uglavnom zadovoljan</c:v>
                </c:pt>
                <c:pt idx="3">
                  <c:v>U potpunosti zadovoljan</c:v>
                </c:pt>
                <c:pt idx="4">
                  <c:v>Sud nije do sada donio niti jednu odluku</c:v>
                </c:pt>
                <c:pt idx="5">
                  <c:v>Ne zna</c:v>
                </c:pt>
              </c:strCache>
            </c:strRef>
          </c:cat>
          <c:val>
            <c:numRef>
              <c:f>Sheet1!$C$2:$C$7</c:f>
              <c:numCache>
                <c:formatCode>#,##0%</c:formatCode>
                <c:ptCount val="6"/>
                <c:pt idx="0">
                  <c:v>0.18</c:v>
                </c:pt>
                <c:pt idx="1">
                  <c:v>0.18</c:v>
                </c:pt>
                <c:pt idx="2">
                  <c:v>0.31</c:v>
                </c:pt>
                <c:pt idx="3">
                  <c:v>0.05</c:v>
                </c:pt>
                <c:pt idx="4">
                  <c:v>0.16</c:v>
                </c:pt>
                <c:pt idx="5">
                  <c:v>0.13</c:v>
                </c:pt>
              </c:numCache>
            </c:numRef>
          </c:val>
          <c:extLst xmlns:c16r2="http://schemas.microsoft.com/office/drawing/2015/06/chart">
            <c:ext xmlns:c16="http://schemas.microsoft.com/office/drawing/2014/chart" uri="{C3380CC4-5D6E-409C-BE32-E72D297353CC}">
              <c16:uniqueId val="{00000007-31FC-40C7-A50A-DC66A20B5BCF}"/>
            </c:ext>
          </c:extLst>
        </c:ser>
        <c:dLbls>
          <c:showLegendKey val="0"/>
          <c:showVal val="0"/>
          <c:showCatName val="0"/>
          <c:showSerName val="0"/>
          <c:showPercent val="0"/>
          <c:showBubbleSize val="0"/>
        </c:dLbls>
        <c:gapWidth val="100"/>
        <c:axId val="154999808"/>
        <c:axId val="155017984"/>
      </c:barChart>
      <c:catAx>
        <c:axId val="154999808"/>
        <c:scaling>
          <c:orientation val="minMax"/>
        </c:scaling>
        <c:delete val="0"/>
        <c:axPos val="b"/>
        <c:numFmt formatCode="General" sourceLinked="0"/>
        <c:majorTickMark val="out"/>
        <c:minorTickMark val="none"/>
        <c:tickLblPos val="nextTo"/>
        <c:txPr>
          <a:bodyPr/>
          <a:lstStyle/>
          <a:p>
            <a:pPr>
              <a:defRPr sz="1100"/>
            </a:pPr>
            <a:endParaRPr lang="en-US"/>
          </a:p>
        </c:txPr>
        <c:crossAx val="155017984"/>
        <c:crosses val="autoZero"/>
        <c:auto val="1"/>
        <c:lblAlgn val="ctr"/>
        <c:lblOffset val="100"/>
        <c:noMultiLvlLbl val="0"/>
      </c:catAx>
      <c:valAx>
        <c:axId val="155017984"/>
        <c:scaling>
          <c:orientation val="minMax"/>
        </c:scaling>
        <c:delete val="1"/>
        <c:axPos val="l"/>
        <c:numFmt formatCode="#,##0%" sourceLinked="1"/>
        <c:majorTickMark val="out"/>
        <c:minorTickMark val="none"/>
        <c:tickLblPos val="nextTo"/>
        <c:crossAx val="154999808"/>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Pristojan i uljudan</c:v>
                </c:pt>
                <c:pt idx="1">
                  <c:v>Izražava se jasno i razumljivo</c:v>
                </c:pt>
                <c:pt idx="2">
                  <c:v>Poštuje proceduru</c:v>
                </c:pt>
                <c:pt idx="3">
                  <c:v>Stručan</c:v>
                </c:pt>
                <c:pt idx="4">
                  <c:v>Razumije životni kontekst predmeta</c:v>
                </c:pt>
                <c:pt idx="5">
                  <c:v>Temeljit i dobro pripremljen</c:v>
                </c:pt>
                <c:pt idx="6">
                  <c:v>Piše jasne odluke</c:v>
                </c:pt>
                <c:pt idx="7">
                  <c:v>Nepristran</c:v>
                </c:pt>
                <c:pt idx="8">
                  <c:v>Efikasan</c:v>
                </c:pt>
              </c:strCache>
            </c:strRef>
          </c:cat>
          <c:val>
            <c:numRef>
              <c:f>Sheet1!$B$2:$B$10</c:f>
              <c:numCache>
                <c:formatCode>0%</c:formatCode>
                <c:ptCount val="9"/>
                <c:pt idx="0">
                  <c:v>0.82</c:v>
                </c:pt>
                <c:pt idx="1">
                  <c:v>0.77</c:v>
                </c:pt>
                <c:pt idx="2">
                  <c:v>0.76</c:v>
                </c:pt>
                <c:pt idx="3">
                  <c:v>0.79</c:v>
                </c:pt>
                <c:pt idx="4">
                  <c:v>0.73</c:v>
                </c:pt>
                <c:pt idx="5">
                  <c:v>0.72</c:v>
                </c:pt>
                <c:pt idx="6">
                  <c:v>0.74</c:v>
                </c:pt>
                <c:pt idx="7">
                  <c:v>0.72</c:v>
                </c:pt>
                <c:pt idx="8">
                  <c:v>0.7</c:v>
                </c:pt>
              </c:numCache>
            </c:numRef>
          </c:val>
          <c:extLst xmlns:c16r2="http://schemas.microsoft.com/office/drawing/2015/06/chart">
            <c:ext xmlns:c16="http://schemas.microsoft.com/office/drawing/2014/chart" uri="{C3380CC4-5D6E-409C-BE32-E72D297353CC}">
              <c16:uniqueId val="{00000000-D192-48F2-A514-25E074AB959E}"/>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wrap="square" lIns="38100" tIns="19050" rIns="38100" bIns="19050" anchor="ctr">
                <a:spAutoFit/>
              </a:bodyPr>
              <a:lstStyle/>
              <a:p>
                <a:pPr>
                  <a:defRPr sz="10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Pristojan i uljudan</c:v>
                </c:pt>
                <c:pt idx="1">
                  <c:v>Izražava se jasno i razumljivo</c:v>
                </c:pt>
                <c:pt idx="2">
                  <c:v>Poštuje proceduru</c:v>
                </c:pt>
                <c:pt idx="3">
                  <c:v>Stručan</c:v>
                </c:pt>
                <c:pt idx="4">
                  <c:v>Razumije životni kontekst predmeta</c:v>
                </c:pt>
                <c:pt idx="5">
                  <c:v>Temeljit i dobro pripremljen</c:v>
                </c:pt>
                <c:pt idx="6">
                  <c:v>Piše jasne odluke</c:v>
                </c:pt>
                <c:pt idx="7">
                  <c:v>Nepristran</c:v>
                </c:pt>
                <c:pt idx="8">
                  <c:v>Efikasan</c:v>
                </c:pt>
              </c:strCache>
            </c:strRef>
          </c:cat>
          <c:val>
            <c:numRef>
              <c:f>Sheet1!$C$2:$C$10</c:f>
              <c:numCache>
                <c:formatCode>0%</c:formatCode>
                <c:ptCount val="9"/>
                <c:pt idx="0">
                  <c:v>0.73</c:v>
                </c:pt>
                <c:pt idx="1">
                  <c:v>0.73</c:v>
                </c:pt>
                <c:pt idx="2">
                  <c:v>0.72</c:v>
                </c:pt>
                <c:pt idx="3">
                  <c:v>0.69</c:v>
                </c:pt>
                <c:pt idx="4">
                  <c:v>0.67</c:v>
                </c:pt>
                <c:pt idx="5">
                  <c:v>0.66</c:v>
                </c:pt>
                <c:pt idx="6">
                  <c:v>0.66</c:v>
                </c:pt>
                <c:pt idx="7">
                  <c:v>0.63</c:v>
                </c:pt>
                <c:pt idx="8">
                  <c:v>0.61</c:v>
                </c:pt>
              </c:numCache>
            </c:numRef>
          </c:val>
          <c:extLst xmlns:c16r2="http://schemas.microsoft.com/office/drawing/2015/06/chart">
            <c:ext xmlns:c16="http://schemas.microsoft.com/office/drawing/2014/chart" uri="{C3380CC4-5D6E-409C-BE32-E72D297353CC}">
              <c16:uniqueId val="{00000001-D192-48F2-A514-25E074AB959E}"/>
            </c:ext>
          </c:extLst>
        </c:ser>
        <c:dLbls>
          <c:showLegendKey val="0"/>
          <c:showVal val="0"/>
          <c:showCatName val="0"/>
          <c:showSerName val="0"/>
          <c:showPercent val="0"/>
          <c:showBubbleSize val="0"/>
        </c:dLbls>
        <c:gapWidth val="42"/>
        <c:axId val="156129920"/>
        <c:axId val="156135808"/>
      </c:barChart>
      <c:catAx>
        <c:axId val="156129920"/>
        <c:scaling>
          <c:orientation val="maxMin"/>
        </c:scaling>
        <c:delete val="0"/>
        <c:axPos val="l"/>
        <c:numFmt formatCode="General" sourceLinked="0"/>
        <c:majorTickMark val="out"/>
        <c:minorTickMark val="none"/>
        <c:tickLblPos val="nextTo"/>
        <c:txPr>
          <a:bodyPr/>
          <a:lstStyle/>
          <a:p>
            <a:pPr>
              <a:defRPr sz="1000"/>
            </a:pPr>
            <a:endParaRPr lang="en-US"/>
          </a:p>
        </c:txPr>
        <c:crossAx val="156135808"/>
        <c:crosses val="autoZero"/>
        <c:auto val="1"/>
        <c:lblAlgn val="ctr"/>
        <c:lblOffset val="100"/>
        <c:noMultiLvlLbl val="0"/>
      </c:catAx>
      <c:valAx>
        <c:axId val="156135808"/>
        <c:scaling>
          <c:orientation val="minMax"/>
        </c:scaling>
        <c:delete val="1"/>
        <c:axPos val="b"/>
        <c:numFmt formatCode="0%" sourceLinked="1"/>
        <c:majorTickMark val="out"/>
        <c:minorTickMark val="none"/>
        <c:tickLblPos val="nextTo"/>
        <c:crossAx val="15612992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8.6007379186829533E-2"/>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A742-4B44-9BB2-09AF636E4B2B}"/>
              </c:ext>
            </c:extLst>
          </c:dPt>
          <c:dPt>
            <c:idx val="1"/>
            <c:invertIfNegative val="0"/>
            <c:bubble3D val="0"/>
            <c:extLst xmlns:c16r2="http://schemas.microsoft.com/office/drawing/2015/06/chart">
              <c:ext xmlns:c16="http://schemas.microsoft.com/office/drawing/2014/chart" uri="{C3380CC4-5D6E-409C-BE32-E72D297353CC}">
                <c16:uniqueId val="{00000001-A742-4B44-9BB2-09AF636E4B2B}"/>
              </c:ext>
            </c:extLst>
          </c:dPt>
          <c:dPt>
            <c:idx val="2"/>
            <c:invertIfNegative val="0"/>
            <c:bubble3D val="0"/>
            <c:extLst xmlns:c16r2="http://schemas.microsoft.com/office/drawing/2015/06/chart">
              <c:ext xmlns:c16="http://schemas.microsoft.com/office/drawing/2014/chart" uri="{C3380CC4-5D6E-409C-BE32-E72D297353CC}">
                <c16:uniqueId val="{00000002-A742-4B44-9BB2-09AF636E4B2B}"/>
              </c:ext>
            </c:extLst>
          </c:dPt>
          <c:dPt>
            <c:idx val="3"/>
            <c:invertIfNegative val="0"/>
            <c:bubble3D val="0"/>
            <c:extLst xmlns:c16r2="http://schemas.microsoft.com/office/drawing/2015/06/chart">
              <c:ext xmlns:c16="http://schemas.microsoft.com/office/drawing/2014/chart" uri="{C3380CC4-5D6E-409C-BE32-E72D297353CC}">
                <c16:uniqueId val="{00000003-A742-4B44-9BB2-09AF636E4B2B}"/>
              </c:ext>
            </c:extLst>
          </c:dPt>
          <c:dPt>
            <c:idx val="4"/>
            <c:invertIfNegative val="0"/>
            <c:bubble3D val="0"/>
            <c:extLst xmlns:c16r2="http://schemas.microsoft.com/office/drawing/2015/06/chart">
              <c:ext xmlns:c16="http://schemas.microsoft.com/office/drawing/2014/chart" uri="{C3380CC4-5D6E-409C-BE32-E72D297353CC}">
                <c16:uniqueId val="{00000004-A742-4B44-9BB2-09AF636E4B2B}"/>
              </c:ext>
            </c:extLst>
          </c:dPt>
          <c:dPt>
            <c:idx val="5"/>
            <c:invertIfNegative val="0"/>
            <c:bubble3D val="0"/>
            <c:extLst xmlns:c16r2="http://schemas.microsoft.com/office/drawing/2015/06/chart">
              <c:ext xmlns:c16="http://schemas.microsoft.com/office/drawing/2014/chart" uri="{C3380CC4-5D6E-409C-BE32-E72D297353CC}">
                <c16:uniqueId val="{00000005-A742-4B44-9BB2-09AF636E4B2B}"/>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Sheet1!$B$2:$B$7</c:f>
              <c:numCache>
                <c:formatCode>#,##0%</c:formatCode>
                <c:ptCount val="6"/>
                <c:pt idx="0">
                  <c:v>0.04</c:v>
                </c:pt>
                <c:pt idx="1">
                  <c:v>0.09</c:v>
                </c:pt>
                <c:pt idx="2">
                  <c:v>0.13</c:v>
                </c:pt>
                <c:pt idx="3">
                  <c:v>0.22</c:v>
                </c:pt>
                <c:pt idx="4">
                  <c:v>0.49</c:v>
                </c:pt>
                <c:pt idx="5">
                  <c:v>0.03</c:v>
                </c:pt>
              </c:numCache>
            </c:numRef>
          </c:val>
          <c:extLst xmlns:c16r2="http://schemas.microsoft.com/office/drawing/2015/06/chart">
            <c:ext xmlns:c16="http://schemas.microsoft.com/office/drawing/2014/chart" uri="{C3380CC4-5D6E-409C-BE32-E72D297353CC}">
              <c16:uniqueId val="{00000006-A742-4B44-9BB2-09AF636E4B2B}"/>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Sheet1!$C$2:$C$7</c:f>
              <c:numCache>
                <c:formatCode>#,##0%</c:formatCode>
                <c:ptCount val="6"/>
                <c:pt idx="0">
                  <c:v>0.08</c:v>
                </c:pt>
                <c:pt idx="1">
                  <c:v>0.05</c:v>
                </c:pt>
                <c:pt idx="2">
                  <c:v>0.21</c:v>
                </c:pt>
                <c:pt idx="3">
                  <c:v>0.34</c:v>
                </c:pt>
                <c:pt idx="4">
                  <c:v>0.31</c:v>
                </c:pt>
                <c:pt idx="5">
                  <c:v>0.01</c:v>
                </c:pt>
              </c:numCache>
            </c:numRef>
          </c:val>
          <c:extLst xmlns:c16r2="http://schemas.microsoft.com/office/drawing/2015/06/chart">
            <c:ext xmlns:c16="http://schemas.microsoft.com/office/drawing/2014/chart" uri="{C3380CC4-5D6E-409C-BE32-E72D297353CC}">
              <c16:uniqueId val="{00000007-A742-4B44-9BB2-09AF636E4B2B}"/>
            </c:ext>
          </c:extLst>
        </c:ser>
        <c:dLbls>
          <c:showLegendKey val="0"/>
          <c:showVal val="0"/>
          <c:showCatName val="0"/>
          <c:showSerName val="0"/>
          <c:showPercent val="0"/>
          <c:showBubbleSize val="0"/>
        </c:dLbls>
        <c:gapWidth val="100"/>
        <c:axId val="150700032"/>
        <c:axId val="150701568"/>
      </c:barChart>
      <c:catAx>
        <c:axId val="150700032"/>
        <c:scaling>
          <c:orientation val="minMax"/>
        </c:scaling>
        <c:delete val="0"/>
        <c:axPos val="b"/>
        <c:numFmt formatCode="General" sourceLinked="0"/>
        <c:majorTickMark val="out"/>
        <c:minorTickMark val="none"/>
        <c:tickLblPos val="nextTo"/>
        <c:txPr>
          <a:bodyPr/>
          <a:lstStyle/>
          <a:p>
            <a:pPr>
              <a:defRPr sz="1100"/>
            </a:pPr>
            <a:endParaRPr lang="en-US"/>
          </a:p>
        </c:txPr>
        <c:crossAx val="150701568"/>
        <c:crosses val="autoZero"/>
        <c:auto val="1"/>
        <c:lblAlgn val="ctr"/>
        <c:lblOffset val="100"/>
        <c:noMultiLvlLbl val="0"/>
      </c:catAx>
      <c:valAx>
        <c:axId val="150701568"/>
        <c:scaling>
          <c:orientation val="minMax"/>
        </c:scaling>
        <c:delete val="1"/>
        <c:axPos val="l"/>
        <c:numFmt formatCode="#,##0%" sourceLinked="1"/>
        <c:majorTickMark val="out"/>
        <c:minorTickMark val="none"/>
        <c:tickLblPos val="nextTo"/>
        <c:crossAx val="150700032"/>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0.86365844051613594"/>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Pristojan i uljudan</c:v>
                </c:pt>
                <c:pt idx="1">
                  <c:v>Poštuje proceduru</c:v>
                </c:pt>
                <c:pt idx="2">
                  <c:v>Izražava se jasno i razumljivo</c:v>
                </c:pt>
                <c:pt idx="3">
                  <c:v>Piše jasne odluke</c:v>
                </c:pt>
                <c:pt idx="4">
                  <c:v>Nepristran</c:v>
                </c:pt>
                <c:pt idx="5">
                  <c:v>Temeljit i dobro pripremljen</c:v>
                </c:pt>
                <c:pt idx="6">
                  <c:v>Efikasan</c:v>
                </c:pt>
                <c:pt idx="7">
                  <c:v>Stručan</c:v>
                </c:pt>
                <c:pt idx="8">
                  <c:v>Razumije životni kontekst predmeta</c:v>
                </c:pt>
              </c:strCache>
            </c:strRef>
          </c:cat>
          <c:val>
            <c:numRef>
              <c:f>Sheet1!$B$2:$B$10</c:f>
              <c:numCache>
                <c:formatCode>0%</c:formatCode>
                <c:ptCount val="9"/>
                <c:pt idx="0">
                  <c:v>0.7</c:v>
                </c:pt>
                <c:pt idx="1">
                  <c:v>0.7</c:v>
                </c:pt>
                <c:pt idx="2">
                  <c:v>0.68</c:v>
                </c:pt>
                <c:pt idx="3">
                  <c:v>0.59</c:v>
                </c:pt>
                <c:pt idx="4">
                  <c:v>0.56000000000000005</c:v>
                </c:pt>
                <c:pt idx="5">
                  <c:v>0.51</c:v>
                </c:pt>
                <c:pt idx="6">
                  <c:v>0.38</c:v>
                </c:pt>
                <c:pt idx="7">
                  <c:v>0.59</c:v>
                </c:pt>
                <c:pt idx="8">
                  <c:v>0.49</c:v>
                </c:pt>
              </c:numCache>
            </c:numRef>
          </c:val>
          <c:extLst xmlns:c16r2="http://schemas.microsoft.com/office/drawing/2015/06/chart">
            <c:ext xmlns:c16="http://schemas.microsoft.com/office/drawing/2014/chart" uri="{C3380CC4-5D6E-409C-BE32-E72D297353CC}">
              <c16:uniqueId val="{00000000-22AF-4DE6-871A-404DC5895A74}"/>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Pristojan i uljudan</c:v>
                </c:pt>
                <c:pt idx="1">
                  <c:v>Poštuje proceduru</c:v>
                </c:pt>
                <c:pt idx="2">
                  <c:v>Izražava se jasno i razumljivo</c:v>
                </c:pt>
                <c:pt idx="3">
                  <c:v>Piše jasne odluke</c:v>
                </c:pt>
                <c:pt idx="4">
                  <c:v>Nepristran</c:v>
                </c:pt>
                <c:pt idx="5">
                  <c:v>Temeljit i dobro pripremljen</c:v>
                </c:pt>
                <c:pt idx="6">
                  <c:v>Efikasan</c:v>
                </c:pt>
                <c:pt idx="7">
                  <c:v>Stručan</c:v>
                </c:pt>
                <c:pt idx="8">
                  <c:v>Razumije životni kontekst predmeta</c:v>
                </c:pt>
              </c:strCache>
            </c:strRef>
          </c:cat>
          <c:val>
            <c:numRef>
              <c:f>Sheet1!$C$2:$C$10</c:f>
              <c:numCache>
                <c:formatCode>0%</c:formatCode>
                <c:ptCount val="9"/>
                <c:pt idx="0">
                  <c:v>0.7</c:v>
                </c:pt>
                <c:pt idx="1">
                  <c:v>0.68</c:v>
                </c:pt>
                <c:pt idx="2">
                  <c:v>0.68</c:v>
                </c:pt>
                <c:pt idx="3">
                  <c:v>0.62</c:v>
                </c:pt>
                <c:pt idx="4">
                  <c:v>0.56999999999999995</c:v>
                </c:pt>
                <c:pt idx="5">
                  <c:v>0.56999999999999995</c:v>
                </c:pt>
                <c:pt idx="6">
                  <c:v>0.56999999999999995</c:v>
                </c:pt>
                <c:pt idx="7">
                  <c:v>0.53</c:v>
                </c:pt>
                <c:pt idx="8">
                  <c:v>0.52</c:v>
                </c:pt>
              </c:numCache>
            </c:numRef>
          </c:val>
          <c:extLst xmlns:c16r2="http://schemas.microsoft.com/office/drawing/2015/06/chart">
            <c:ext xmlns:c16="http://schemas.microsoft.com/office/drawing/2014/chart" uri="{C3380CC4-5D6E-409C-BE32-E72D297353CC}">
              <c16:uniqueId val="{00000001-22AF-4DE6-871A-404DC5895A74}"/>
            </c:ext>
          </c:extLst>
        </c:ser>
        <c:dLbls>
          <c:showLegendKey val="0"/>
          <c:showVal val="0"/>
          <c:showCatName val="0"/>
          <c:showSerName val="0"/>
          <c:showPercent val="0"/>
          <c:showBubbleSize val="0"/>
        </c:dLbls>
        <c:gapWidth val="42"/>
        <c:axId val="156666880"/>
        <c:axId val="156676864"/>
      </c:barChart>
      <c:catAx>
        <c:axId val="156666880"/>
        <c:scaling>
          <c:orientation val="maxMin"/>
        </c:scaling>
        <c:delete val="0"/>
        <c:axPos val="l"/>
        <c:numFmt formatCode="General" sourceLinked="0"/>
        <c:majorTickMark val="out"/>
        <c:minorTickMark val="none"/>
        <c:tickLblPos val="nextTo"/>
        <c:txPr>
          <a:bodyPr/>
          <a:lstStyle/>
          <a:p>
            <a:pPr>
              <a:defRPr sz="1000"/>
            </a:pPr>
            <a:endParaRPr lang="en-US"/>
          </a:p>
        </c:txPr>
        <c:crossAx val="156676864"/>
        <c:crosses val="autoZero"/>
        <c:auto val="1"/>
        <c:lblAlgn val="ctr"/>
        <c:lblOffset val="100"/>
        <c:noMultiLvlLbl val="0"/>
      </c:catAx>
      <c:valAx>
        <c:axId val="156676864"/>
        <c:scaling>
          <c:orientation val="minMax"/>
        </c:scaling>
        <c:delete val="1"/>
        <c:axPos val="b"/>
        <c:numFmt formatCode="0%" sourceLinked="1"/>
        <c:majorTickMark val="out"/>
        <c:minorTickMark val="none"/>
        <c:tickLblPos val="nextTo"/>
        <c:crossAx val="156666880"/>
        <c:crosses val="max"/>
        <c:crossBetween val="between"/>
      </c:valAx>
    </c:plotArea>
    <c:legend>
      <c:legendPos val="b"/>
      <c:overlay val="0"/>
    </c:legend>
    <c:plotVisOnly val="1"/>
    <c:dispBlanksAs val="gap"/>
    <c:showDLblsOverMax val="0"/>
  </c:chart>
  <c:txPr>
    <a:bodyPr/>
    <a:lstStyle/>
    <a:p>
      <a:pPr>
        <a:defRPr sz="1100"/>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82177334117E-2"/>
          <c:y val="1.3913737021605734E-2"/>
          <c:w val="0.96218508791380186"/>
          <c:h val="0.6552015282468947"/>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CD45-42EB-81F1-01572B780D83}"/>
              </c:ext>
            </c:extLst>
          </c:dPt>
          <c:dPt>
            <c:idx val="1"/>
            <c:invertIfNegative val="0"/>
            <c:bubble3D val="0"/>
            <c:extLst xmlns:c16r2="http://schemas.microsoft.com/office/drawing/2015/06/chart">
              <c:ext xmlns:c16="http://schemas.microsoft.com/office/drawing/2014/chart" uri="{C3380CC4-5D6E-409C-BE32-E72D297353CC}">
                <c16:uniqueId val="{00000001-CD45-42EB-81F1-01572B780D83}"/>
              </c:ext>
            </c:extLst>
          </c:dPt>
          <c:dPt>
            <c:idx val="2"/>
            <c:invertIfNegative val="0"/>
            <c:bubble3D val="0"/>
            <c:extLst xmlns:c16r2="http://schemas.microsoft.com/office/drawing/2015/06/chart">
              <c:ext xmlns:c16="http://schemas.microsoft.com/office/drawing/2014/chart" uri="{C3380CC4-5D6E-409C-BE32-E72D297353CC}">
                <c16:uniqueId val="{00000002-CD45-42EB-81F1-01572B780D83}"/>
              </c:ext>
            </c:extLst>
          </c:dPt>
          <c:dPt>
            <c:idx val="3"/>
            <c:invertIfNegative val="0"/>
            <c:bubble3D val="0"/>
            <c:extLst xmlns:c16r2="http://schemas.microsoft.com/office/drawing/2015/06/chart">
              <c:ext xmlns:c16="http://schemas.microsoft.com/office/drawing/2014/chart" uri="{C3380CC4-5D6E-409C-BE32-E72D297353CC}">
                <c16:uniqueId val="{00000003-CD45-42EB-81F1-01572B780D83}"/>
              </c:ext>
            </c:extLst>
          </c:dPt>
          <c:dPt>
            <c:idx val="4"/>
            <c:invertIfNegative val="0"/>
            <c:bubble3D val="0"/>
            <c:extLst xmlns:c16r2="http://schemas.microsoft.com/office/drawing/2015/06/chart">
              <c:ext xmlns:c16="http://schemas.microsoft.com/office/drawing/2014/chart" uri="{C3380CC4-5D6E-409C-BE32-E72D297353CC}">
                <c16:uniqueId val="{00000004-CD45-42EB-81F1-01572B780D83}"/>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Sheet1!$B$2:$B$6</c:f>
              <c:numCache>
                <c:formatCode>#,##0%</c:formatCode>
                <c:ptCount val="5"/>
                <c:pt idx="0">
                  <c:v>0.13900000000000001</c:v>
                </c:pt>
                <c:pt idx="1">
                  <c:v>0.13</c:v>
                </c:pt>
                <c:pt idx="2">
                  <c:v>0.24299999999999999</c:v>
                </c:pt>
                <c:pt idx="3">
                  <c:v>0.22600000000000001</c:v>
                </c:pt>
                <c:pt idx="4">
                  <c:v>0.26100000000000001</c:v>
                </c:pt>
              </c:numCache>
            </c:numRef>
          </c:val>
          <c:extLst xmlns:c16r2="http://schemas.microsoft.com/office/drawing/2015/06/chart">
            <c:ext xmlns:c16="http://schemas.microsoft.com/office/drawing/2014/chart" uri="{C3380CC4-5D6E-409C-BE32-E72D297353CC}">
              <c16:uniqueId val="{00000006-CD45-42EB-81F1-01572B780D83}"/>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U potpunosti nezadovoljan</c:v>
                </c:pt>
                <c:pt idx="1">
                  <c:v>Uglavnom nezadovoljan</c:v>
                </c:pt>
                <c:pt idx="2">
                  <c:v>Niti zadovoljan niti nezadovoljan</c:v>
                </c:pt>
                <c:pt idx="3">
                  <c:v>Uglavnom zadovoljan</c:v>
                </c:pt>
                <c:pt idx="4">
                  <c:v>U potpunosti zadovoljan</c:v>
                </c:pt>
              </c:strCache>
            </c:strRef>
          </c:cat>
          <c:val>
            <c:numRef>
              <c:f>Sheet1!$C$2:$C$6</c:f>
              <c:numCache>
                <c:formatCode>#,##0%</c:formatCode>
                <c:ptCount val="5"/>
                <c:pt idx="0">
                  <c:v>0.13</c:v>
                </c:pt>
                <c:pt idx="1">
                  <c:v>4.2999999999999997E-2</c:v>
                </c:pt>
                <c:pt idx="2">
                  <c:v>0.23899999999999999</c:v>
                </c:pt>
                <c:pt idx="3">
                  <c:v>0.19600000000000001</c:v>
                </c:pt>
                <c:pt idx="4">
                  <c:v>0.39100000000000001</c:v>
                </c:pt>
              </c:numCache>
            </c:numRef>
          </c:val>
          <c:extLst xmlns:c16r2="http://schemas.microsoft.com/office/drawing/2015/06/chart">
            <c:ext xmlns:c16="http://schemas.microsoft.com/office/drawing/2014/chart" uri="{C3380CC4-5D6E-409C-BE32-E72D297353CC}">
              <c16:uniqueId val="{00000007-CD45-42EB-81F1-01572B780D83}"/>
            </c:ext>
          </c:extLst>
        </c:ser>
        <c:dLbls>
          <c:showLegendKey val="0"/>
          <c:showVal val="0"/>
          <c:showCatName val="0"/>
          <c:showSerName val="0"/>
          <c:showPercent val="0"/>
          <c:showBubbleSize val="0"/>
        </c:dLbls>
        <c:gapWidth val="100"/>
        <c:axId val="157328128"/>
        <c:axId val="157329664"/>
      </c:barChart>
      <c:catAx>
        <c:axId val="157328128"/>
        <c:scaling>
          <c:orientation val="minMax"/>
        </c:scaling>
        <c:delete val="0"/>
        <c:axPos val="b"/>
        <c:numFmt formatCode="General" sourceLinked="0"/>
        <c:majorTickMark val="out"/>
        <c:minorTickMark val="none"/>
        <c:tickLblPos val="nextTo"/>
        <c:txPr>
          <a:bodyPr/>
          <a:lstStyle/>
          <a:p>
            <a:pPr>
              <a:defRPr sz="1100"/>
            </a:pPr>
            <a:endParaRPr lang="en-US"/>
          </a:p>
        </c:txPr>
        <c:crossAx val="157329664"/>
        <c:crosses val="autoZero"/>
        <c:auto val="1"/>
        <c:lblAlgn val="ctr"/>
        <c:lblOffset val="100"/>
        <c:noMultiLvlLbl val="0"/>
      </c:catAx>
      <c:valAx>
        <c:axId val="157329664"/>
        <c:scaling>
          <c:orientation val="minMax"/>
        </c:scaling>
        <c:delete val="1"/>
        <c:axPos val="l"/>
        <c:numFmt formatCode="#,##0%" sourceLinked="1"/>
        <c:majorTickMark val="out"/>
        <c:minorTickMark val="none"/>
        <c:tickLblPos val="nextTo"/>
        <c:crossAx val="157328128"/>
        <c:crosses val="autoZero"/>
        <c:crossBetween val="between"/>
      </c:valAx>
      <c:spPr>
        <a:noFill/>
        <a:ln w="25400">
          <a:noFill/>
        </a:ln>
      </c:spPr>
    </c:plotArea>
    <c:legend>
      <c:legendPos val="b"/>
      <c:layout>
        <c:manualLayout>
          <c:xMode val="edge"/>
          <c:yMode val="edge"/>
          <c:x val="0.39007311563830277"/>
          <c:y val="0.88171680176868794"/>
          <c:w val="0.19237360112372881"/>
          <c:h val="9.5093636528635811E-2"/>
        </c:manualLayout>
      </c:layout>
      <c:overlay val="0"/>
      <c:txPr>
        <a:bodyPr/>
        <a:lstStyle/>
        <a:p>
          <a:pPr>
            <a:defRPr sz="1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7814935753419855E-2"/>
          <c:y val="4.099101814455366E-3"/>
          <c:w val="0.96218508791380186"/>
          <c:h val="0.58858248234945687"/>
        </c:manualLayout>
      </c:layout>
      <c:barChart>
        <c:barDir val="col"/>
        <c:grouping val="clustered"/>
        <c:varyColors val="0"/>
        <c:ser>
          <c:idx val="0"/>
          <c:order val="0"/>
          <c:tx>
            <c:strRef>
              <c:f>Sheet1!$B$1</c:f>
              <c:strCache>
                <c:ptCount val="1"/>
                <c:pt idx="0">
                  <c:v>2010</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BF21-4573-9120-BFD263059720}"/>
              </c:ext>
            </c:extLst>
          </c:dPt>
          <c:dPt>
            <c:idx val="1"/>
            <c:invertIfNegative val="0"/>
            <c:bubble3D val="0"/>
            <c:extLst xmlns:c16r2="http://schemas.microsoft.com/office/drawing/2015/06/chart">
              <c:ext xmlns:c16="http://schemas.microsoft.com/office/drawing/2014/chart" uri="{C3380CC4-5D6E-409C-BE32-E72D297353CC}">
                <c16:uniqueId val="{00000001-BF21-4573-9120-BFD263059720}"/>
              </c:ext>
            </c:extLst>
          </c:dPt>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Sheet1!$B$2:$B$3</c:f>
              <c:numCache>
                <c:formatCode>0%</c:formatCode>
                <c:ptCount val="2"/>
                <c:pt idx="0">
                  <c:v>0.27</c:v>
                </c:pt>
                <c:pt idx="1">
                  <c:v>0.48699999999999999</c:v>
                </c:pt>
              </c:numCache>
            </c:numRef>
          </c:val>
          <c:extLst xmlns:c16r2="http://schemas.microsoft.com/office/drawing/2015/06/chart">
            <c:ext xmlns:c16="http://schemas.microsoft.com/office/drawing/2014/chart" uri="{C3380CC4-5D6E-409C-BE32-E72D297353CC}">
              <c16:uniqueId val="{00000006-BF21-4573-9120-BFD263059720}"/>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2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Sheet1!$A$2:$A$3</c:f>
              <c:strCache>
                <c:ptCount val="2"/>
                <c:pt idx="0">
                  <c:v>Nezadovoljan</c:v>
                </c:pt>
                <c:pt idx="1">
                  <c:v>Zadovoljan</c:v>
                </c:pt>
              </c:strCache>
            </c:strRef>
          </c:cat>
          <c:val>
            <c:numRef>
              <c:f>Sheet1!$C$2:$C$3</c:f>
              <c:numCache>
                <c:formatCode>0%</c:formatCode>
                <c:ptCount val="2"/>
                <c:pt idx="0">
                  <c:v>0.17399999999999999</c:v>
                </c:pt>
                <c:pt idx="1">
                  <c:v>0.58699999999999997</c:v>
                </c:pt>
              </c:numCache>
            </c:numRef>
          </c:val>
          <c:extLst xmlns:c16r2="http://schemas.microsoft.com/office/drawing/2015/06/chart">
            <c:ext xmlns:c16="http://schemas.microsoft.com/office/drawing/2014/chart" uri="{C3380CC4-5D6E-409C-BE32-E72D297353CC}">
              <c16:uniqueId val="{00000007-BF21-4573-9120-BFD263059720}"/>
            </c:ext>
          </c:extLst>
        </c:ser>
        <c:dLbls>
          <c:showLegendKey val="0"/>
          <c:showVal val="0"/>
          <c:showCatName val="0"/>
          <c:showSerName val="0"/>
          <c:showPercent val="0"/>
          <c:showBubbleSize val="0"/>
        </c:dLbls>
        <c:gapWidth val="100"/>
        <c:axId val="157092864"/>
        <c:axId val="157102848"/>
      </c:barChart>
      <c:catAx>
        <c:axId val="157092864"/>
        <c:scaling>
          <c:orientation val="minMax"/>
        </c:scaling>
        <c:delete val="0"/>
        <c:axPos val="b"/>
        <c:numFmt formatCode="General" sourceLinked="0"/>
        <c:majorTickMark val="out"/>
        <c:minorTickMark val="none"/>
        <c:tickLblPos val="nextTo"/>
        <c:txPr>
          <a:bodyPr/>
          <a:lstStyle/>
          <a:p>
            <a:pPr>
              <a:defRPr sz="1100" baseline="0"/>
            </a:pPr>
            <a:endParaRPr lang="en-US"/>
          </a:p>
        </c:txPr>
        <c:crossAx val="157102848"/>
        <c:crosses val="autoZero"/>
        <c:auto val="1"/>
        <c:lblAlgn val="ctr"/>
        <c:lblOffset val="100"/>
        <c:noMultiLvlLbl val="0"/>
      </c:catAx>
      <c:valAx>
        <c:axId val="157102848"/>
        <c:scaling>
          <c:orientation val="minMax"/>
        </c:scaling>
        <c:delete val="1"/>
        <c:axPos val="l"/>
        <c:numFmt formatCode="0%" sourceLinked="1"/>
        <c:majorTickMark val="out"/>
        <c:minorTickMark val="none"/>
        <c:tickLblPos val="nextTo"/>
        <c:crossAx val="1570928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Pristojan i uljudan</c:v>
                </c:pt>
                <c:pt idx="1">
                  <c:v>Stručan</c:v>
                </c:pt>
                <c:pt idx="2">
                  <c:v>Izražava se jasno i razumljivo</c:v>
                </c:pt>
                <c:pt idx="3">
                  <c:v>Nepristran</c:v>
                </c:pt>
                <c:pt idx="4">
                  <c:v>Poštuje proceduru</c:v>
                </c:pt>
                <c:pt idx="5">
                  <c:v>Razumije životni kontekst predmeta</c:v>
                </c:pt>
                <c:pt idx="6">
                  <c:v>Temeljit i dobro pripremljen</c:v>
                </c:pt>
                <c:pt idx="7">
                  <c:v>Piše jasne odluke</c:v>
                </c:pt>
                <c:pt idx="8">
                  <c:v>Efikasan</c:v>
                </c:pt>
              </c:strCache>
            </c:strRef>
          </c:cat>
          <c:val>
            <c:numRef>
              <c:f>Sheet1!$B$2:$B$10</c:f>
              <c:numCache>
                <c:formatCode>0%</c:formatCode>
                <c:ptCount val="9"/>
                <c:pt idx="0">
                  <c:v>0.8</c:v>
                </c:pt>
                <c:pt idx="1">
                  <c:v>0.66</c:v>
                </c:pt>
                <c:pt idx="2">
                  <c:v>0.73</c:v>
                </c:pt>
                <c:pt idx="3">
                  <c:v>0.74</c:v>
                </c:pt>
                <c:pt idx="4">
                  <c:v>0.75</c:v>
                </c:pt>
                <c:pt idx="5">
                  <c:v>0.64</c:v>
                </c:pt>
                <c:pt idx="6">
                  <c:v>0.66</c:v>
                </c:pt>
                <c:pt idx="7">
                  <c:v>0.64</c:v>
                </c:pt>
                <c:pt idx="8">
                  <c:v>0.6</c:v>
                </c:pt>
              </c:numCache>
            </c:numRef>
          </c:val>
          <c:extLst xmlns:c16r2="http://schemas.microsoft.com/office/drawing/2015/06/chart">
            <c:ext xmlns:c16="http://schemas.microsoft.com/office/drawing/2014/chart" uri="{C3380CC4-5D6E-409C-BE32-E72D297353CC}">
              <c16:uniqueId val="{00000000-6518-415E-A3AA-E26E5DEE1FC3}"/>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Sheet1!$A$2:$A$10</c:f>
              <c:strCache>
                <c:ptCount val="9"/>
                <c:pt idx="0">
                  <c:v>Pristojan i uljudan</c:v>
                </c:pt>
                <c:pt idx="1">
                  <c:v>Stručan</c:v>
                </c:pt>
                <c:pt idx="2">
                  <c:v>Izražava se jasno i razumljivo</c:v>
                </c:pt>
                <c:pt idx="3">
                  <c:v>Nepristran</c:v>
                </c:pt>
                <c:pt idx="4">
                  <c:v>Poštuje proceduru</c:v>
                </c:pt>
                <c:pt idx="5">
                  <c:v>Razumije životni kontekst predmeta</c:v>
                </c:pt>
                <c:pt idx="6">
                  <c:v>Temeljit i dobro pripremljen</c:v>
                </c:pt>
                <c:pt idx="7">
                  <c:v>Piše jasne odluke</c:v>
                </c:pt>
                <c:pt idx="8">
                  <c:v>Efikasan</c:v>
                </c:pt>
              </c:strCache>
            </c:strRef>
          </c:cat>
          <c:val>
            <c:numRef>
              <c:f>Sheet1!$C$2:$C$10</c:f>
              <c:numCache>
                <c:formatCode>0%</c:formatCode>
                <c:ptCount val="9"/>
                <c:pt idx="0">
                  <c:v>0.85</c:v>
                </c:pt>
                <c:pt idx="1">
                  <c:v>0.77</c:v>
                </c:pt>
                <c:pt idx="2">
                  <c:v>0.74</c:v>
                </c:pt>
                <c:pt idx="3">
                  <c:v>0.73</c:v>
                </c:pt>
                <c:pt idx="4">
                  <c:v>0.73</c:v>
                </c:pt>
                <c:pt idx="5">
                  <c:v>0.71</c:v>
                </c:pt>
                <c:pt idx="6">
                  <c:v>0.69</c:v>
                </c:pt>
                <c:pt idx="7">
                  <c:v>0.69</c:v>
                </c:pt>
                <c:pt idx="8">
                  <c:v>0.66</c:v>
                </c:pt>
              </c:numCache>
            </c:numRef>
          </c:val>
          <c:extLst xmlns:c16r2="http://schemas.microsoft.com/office/drawing/2015/06/chart">
            <c:ext xmlns:c16="http://schemas.microsoft.com/office/drawing/2014/chart" uri="{C3380CC4-5D6E-409C-BE32-E72D297353CC}">
              <c16:uniqueId val="{00000001-6518-415E-A3AA-E26E5DEE1FC3}"/>
            </c:ext>
          </c:extLst>
        </c:ser>
        <c:dLbls>
          <c:showLegendKey val="0"/>
          <c:showVal val="0"/>
          <c:showCatName val="0"/>
          <c:showSerName val="0"/>
          <c:showPercent val="0"/>
          <c:showBubbleSize val="0"/>
        </c:dLbls>
        <c:gapWidth val="42"/>
        <c:axId val="157646848"/>
        <c:axId val="157648384"/>
      </c:barChart>
      <c:catAx>
        <c:axId val="157646848"/>
        <c:scaling>
          <c:orientation val="maxMin"/>
        </c:scaling>
        <c:delete val="0"/>
        <c:axPos val="l"/>
        <c:numFmt formatCode="General" sourceLinked="0"/>
        <c:majorTickMark val="out"/>
        <c:minorTickMark val="none"/>
        <c:tickLblPos val="nextTo"/>
        <c:txPr>
          <a:bodyPr/>
          <a:lstStyle/>
          <a:p>
            <a:pPr>
              <a:defRPr sz="1000"/>
            </a:pPr>
            <a:endParaRPr lang="en-US"/>
          </a:p>
        </c:txPr>
        <c:crossAx val="157648384"/>
        <c:crosses val="autoZero"/>
        <c:auto val="1"/>
        <c:lblAlgn val="ctr"/>
        <c:lblOffset val="100"/>
        <c:noMultiLvlLbl val="0"/>
      </c:catAx>
      <c:valAx>
        <c:axId val="157648384"/>
        <c:scaling>
          <c:orientation val="minMax"/>
        </c:scaling>
        <c:delete val="1"/>
        <c:axPos val="b"/>
        <c:numFmt formatCode="0%" sourceLinked="1"/>
        <c:majorTickMark val="out"/>
        <c:minorTickMark val="none"/>
        <c:tickLblPos val="nextTo"/>
        <c:crossAx val="157646848"/>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4.680169624276426E-4"/>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11D5-4FE2-8302-428F6C5854DE}"/>
              </c:ext>
            </c:extLst>
          </c:dPt>
          <c:dPt>
            <c:idx val="1"/>
            <c:invertIfNegative val="0"/>
            <c:bubble3D val="0"/>
            <c:extLst xmlns:c16r2="http://schemas.microsoft.com/office/drawing/2015/06/chart">
              <c:ext xmlns:c16="http://schemas.microsoft.com/office/drawing/2014/chart" uri="{C3380CC4-5D6E-409C-BE32-E72D297353CC}">
                <c16:uniqueId val="{00000001-11D5-4FE2-8302-428F6C5854DE}"/>
              </c:ext>
            </c:extLst>
          </c:dPt>
          <c:dPt>
            <c:idx val="2"/>
            <c:invertIfNegative val="0"/>
            <c:bubble3D val="0"/>
            <c:extLst xmlns:c16r2="http://schemas.microsoft.com/office/drawing/2015/06/chart">
              <c:ext xmlns:c16="http://schemas.microsoft.com/office/drawing/2014/chart" uri="{C3380CC4-5D6E-409C-BE32-E72D297353CC}">
                <c16:uniqueId val="{00000002-11D5-4FE2-8302-428F6C5854DE}"/>
              </c:ext>
            </c:extLst>
          </c:dPt>
          <c:dPt>
            <c:idx val="3"/>
            <c:invertIfNegative val="0"/>
            <c:bubble3D val="0"/>
            <c:extLst xmlns:c16r2="http://schemas.microsoft.com/office/drawing/2015/06/chart">
              <c:ext xmlns:c16="http://schemas.microsoft.com/office/drawing/2014/chart" uri="{C3380CC4-5D6E-409C-BE32-E72D297353CC}">
                <c16:uniqueId val="{00000003-11D5-4FE2-8302-428F6C5854DE}"/>
              </c:ext>
            </c:extLst>
          </c:dPt>
          <c:dPt>
            <c:idx val="4"/>
            <c:invertIfNegative val="0"/>
            <c:bubble3D val="0"/>
            <c:extLst xmlns:c16r2="http://schemas.microsoft.com/office/drawing/2015/06/chart">
              <c:ext xmlns:c16="http://schemas.microsoft.com/office/drawing/2014/chart" uri="{C3380CC4-5D6E-409C-BE32-E72D297353CC}">
                <c16:uniqueId val="{00000004-11D5-4FE2-8302-428F6C5854DE}"/>
              </c:ext>
            </c:extLst>
          </c:dPt>
          <c:dPt>
            <c:idx val="5"/>
            <c:invertIfNegative val="0"/>
            <c:bubble3D val="0"/>
            <c:extLst xmlns:c16r2="http://schemas.microsoft.com/office/drawing/2015/06/chart">
              <c:ext xmlns:c16="http://schemas.microsoft.com/office/drawing/2014/chart" uri="{C3380CC4-5D6E-409C-BE32-E72D297353CC}">
                <c16:uniqueId val="{00000005-11D5-4FE2-8302-428F6C5854DE}"/>
              </c:ext>
            </c:extLst>
          </c:dPt>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Sheet1!$B$2:$B$7</c:f>
              <c:numCache>
                <c:formatCode>0%</c:formatCode>
                <c:ptCount val="6"/>
                <c:pt idx="0">
                  <c:v>0.04</c:v>
                </c:pt>
                <c:pt idx="1">
                  <c:v>0.14000000000000001</c:v>
                </c:pt>
                <c:pt idx="2">
                  <c:v>0.18</c:v>
                </c:pt>
                <c:pt idx="3">
                  <c:v>0.28000000000000003</c:v>
                </c:pt>
                <c:pt idx="4">
                  <c:v>0.34</c:v>
                </c:pt>
                <c:pt idx="5">
                  <c:v>0.02</c:v>
                </c:pt>
              </c:numCache>
            </c:numRef>
          </c:val>
          <c:extLst xmlns:c16r2="http://schemas.microsoft.com/office/drawing/2015/06/chart">
            <c:ext xmlns:c16="http://schemas.microsoft.com/office/drawing/2014/chart" uri="{C3380CC4-5D6E-409C-BE32-E72D297353CC}">
              <c16:uniqueId val="{00000006-11D5-4FE2-8302-428F6C5854DE}"/>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U potpunosti nezadovoljan</c:v>
                </c:pt>
                <c:pt idx="1">
                  <c:v>Uglavnom nezadovoljan</c:v>
                </c:pt>
                <c:pt idx="2">
                  <c:v>Niti zadovoljan niti nezadovoljan</c:v>
                </c:pt>
                <c:pt idx="3">
                  <c:v>Uglavnom zadovoljan</c:v>
                </c:pt>
                <c:pt idx="4">
                  <c:v>U potpunosti zadovoljan</c:v>
                </c:pt>
                <c:pt idx="5">
                  <c:v>NZ\BO</c:v>
                </c:pt>
              </c:strCache>
            </c:strRef>
          </c:cat>
          <c:val>
            <c:numRef>
              <c:f>Sheet1!$C$2:$C$7</c:f>
              <c:numCache>
                <c:formatCode>0%</c:formatCode>
                <c:ptCount val="6"/>
                <c:pt idx="0">
                  <c:v>0.02</c:v>
                </c:pt>
                <c:pt idx="1">
                  <c:v>0.06</c:v>
                </c:pt>
                <c:pt idx="2">
                  <c:v>0.2</c:v>
                </c:pt>
                <c:pt idx="3">
                  <c:v>0.35</c:v>
                </c:pt>
                <c:pt idx="4">
                  <c:v>0.35</c:v>
                </c:pt>
                <c:pt idx="5">
                  <c:v>0.01</c:v>
                </c:pt>
              </c:numCache>
            </c:numRef>
          </c:val>
          <c:extLst xmlns:c16r2="http://schemas.microsoft.com/office/drawing/2015/06/chart">
            <c:ext xmlns:c16="http://schemas.microsoft.com/office/drawing/2014/chart" uri="{C3380CC4-5D6E-409C-BE32-E72D297353CC}">
              <c16:uniqueId val="{00000007-11D5-4FE2-8302-428F6C5854DE}"/>
            </c:ext>
          </c:extLst>
        </c:ser>
        <c:dLbls>
          <c:showLegendKey val="0"/>
          <c:showVal val="0"/>
          <c:showCatName val="0"/>
          <c:showSerName val="0"/>
          <c:showPercent val="0"/>
          <c:showBubbleSize val="0"/>
        </c:dLbls>
        <c:gapWidth val="100"/>
        <c:axId val="157696384"/>
        <c:axId val="157697920"/>
      </c:barChart>
      <c:catAx>
        <c:axId val="157696384"/>
        <c:scaling>
          <c:orientation val="minMax"/>
        </c:scaling>
        <c:delete val="0"/>
        <c:axPos val="b"/>
        <c:numFmt formatCode="General" sourceLinked="0"/>
        <c:majorTickMark val="out"/>
        <c:minorTickMark val="none"/>
        <c:tickLblPos val="nextTo"/>
        <c:txPr>
          <a:bodyPr/>
          <a:lstStyle/>
          <a:p>
            <a:pPr>
              <a:defRPr sz="1100"/>
            </a:pPr>
            <a:endParaRPr lang="en-US"/>
          </a:p>
        </c:txPr>
        <c:crossAx val="157697920"/>
        <c:crosses val="autoZero"/>
        <c:auto val="1"/>
        <c:lblAlgn val="ctr"/>
        <c:lblOffset val="100"/>
        <c:noMultiLvlLbl val="0"/>
      </c:catAx>
      <c:valAx>
        <c:axId val="157697920"/>
        <c:scaling>
          <c:orientation val="minMax"/>
        </c:scaling>
        <c:delete val="1"/>
        <c:axPos val="l"/>
        <c:numFmt formatCode="0%" sourceLinked="1"/>
        <c:majorTickMark val="out"/>
        <c:minorTickMark val="none"/>
        <c:tickLblPos val="nextTo"/>
        <c:crossAx val="157696384"/>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4.680169624276426E-4"/>
          <c:y val="0"/>
          <c:w val="0.96218508791380186"/>
          <c:h val="0.91323624263477321"/>
        </c:manualLayout>
      </c:layout>
      <c:barChart>
        <c:barDir val="col"/>
        <c:grouping val="clustered"/>
        <c:varyColors val="0"/>
        <c:ser>
          <c:idx val="0"/>
          <c:order val="0"/>
          <c:tx>
            <c:strRef>
              <c:f>Sheet1!$B$1</c:f>
              <c:strCache>
                <c:ptCount val="1"/>
                <c:pt idx="0">
                  <c:v>2009</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0-5828-495A-AE9E-F01346BCE03E}"/>
              </c:ext>
            </c:extLst>
          </c:dPt>
          <c:dPt>
            <c:idx val="1"/>
            <c:invertIfNegative val="0"/>
            <c:bubble3D val="0"/>
            <c:extLst xmlns:c16r2="http://schemas.microsoft.com/office/drawing/2015/06/chart">
              <c:ext xmlns:c16="http://schemas.microsoft.com/office/drawing/2014/chart" uri="{C3380CC4-5D6E-409C-BE32-E72D297353CC}">
                <c16:uniqueId val="{00000001-5828-495A-AE9E-F01346BCE03E}"/>
              </c:ext>
            </c:extLst>
          </c:dPt>
          <c:dPt>
            <c:idx val="2"/>
            <c:invertIfNegative val="0"/>
            <c:bubble3D val="0"/>
            <c:extLst xmlns:c16r2="http://schemas.microsoft.com/office/drawing/2015/06/chart">
              <c:ext xmlns:c16="http://schemas.microsoft.com/office/drawing/2014/chart" uri="{C3380CC4-5D6E-409C-BE32-E72D297353CC}">
                <c16:uniqueId val="{00000002-5828-495A-AE9E-F01346BCE03E}"/>
              </c:ext>
            </c:extLst>
          </c:dPt>
          <c:dPt>
            <c:idx val="3"/>
            <c:invertIfNegative val="0"/>
            <c:bubble3D val="0"/>
            <c:extLst xmlns:c16r2="http://schemas.microsoft.com/office/drawing/2015/06/chart">
              <c:ext xmlns:c16="http://schemas.microsoft.com/office/drawing/2014/chart" uri="{C3380CC4-5D6E-409C-BE32-E72D297353CC}">
                <c16:uniqueId val="{00000003-5828-495A-AE9E-F01346BCE03E}"/>
              </c:ext>
            </c:extLst>
          </c:dPt>
          <c:dPt>
            <c:idx val="4"/>
            <c:invertIfNegative val="0"/>
            <c:bubble3D val="0"/>
            <c:extLst xmlns:c16r2="http://schemas.microsoft.com/office/drawing/2015/06/chart">
              <c:ext xmlns:c16="http://schemas.microsoft.com/office/drawing/2014/chart" uri="{C3380CC4-5D6E-409C-BE32-E72D297353CC}">
                <c16:uniqueId val="{00000004-5828-495A-AE9E-F01346BCE03E}"/>
              </c:ext>
            </c:extLst>
          </c:dPt>
          <c:dLbls>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5828-495A-AE9E-F01346BCE03E}"/>
                </c:ext>
              </c:extLst>
            </c:dLbl>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Jedan/jedna od boljih</c:v>
                </c:pt>
                <c:pt idx="1">
                  <c:v>Prosječan</c:v>
                </c:pt>
                <c:pt idx="2">
                  <c:v>Jedan/jedna od lošijih</c:v>
                </c:pt>
                <c:pt idx="3">
                  <c:v>Nemam iskustva s drugim sucima/sutkinjama</c:v>
                </c:pt>
                <c:pt idx="4">
                  <c:v>NZ\BO</c:v>
                </c:pt>
              </c:strCache>
            </c:strRef>
          </c:cat>
          <c:val>
            <c:numRef>
              <c:f>Sheet1!$B$2:$B$6</c:f>
              <c:numCache>
                <c:formatCode>0%</c:formatCode>
                <c:ptCount val="5"/>
                <c:pt idx="0">
                  <c:v>0.39</c:v>
                </c:pt>
                <c:pt idx="1">
                  <c:v>0.45</c:v>
                </c:pt>
                <c:pt idx="2">
                  <c:v>0.11</c:v>
                </c:pt>
                <c:pt idx="3">
                  <c:v>0.05</c:v>
                </c:pt>
                <c:pt idx="4" formatCode="General">
                  <c:v>0</c:v>
                </c:pt>
              </c:numCache>
            </c:numRef>
          </c:val>
          <c:extLst xmlns:c16r2="http://schemas.microsoft.com/office/drawing/2015/06/chart">
            <c:ext xmlns:c16="http://schemas.microsoft.com/office/drawing/2014/chart" uri="{C3380CC4-5D6E-409C-BE32-E72D297353CC}">
              <c16:uniqueId val="{00000006-5828-495A-AE9E-F01346BCE03E}"/>
            </c:ext>
          </c:extLst>
        </c:ser>
        <c:ser>
          <c:idx val="1"/>
          <c:order val="1"/>
          <c:tx>
            <c:strRef>
              <c:f>Sheet1!$C$1</c:f>
              <c:strCache>
                <c:ptCount val="1"/>
                <c:pt idx="0">
                  <c:v>2016</c:v>
                </c:pt>
              </c:strCache>
            </c:strRef>
          </c:tx>
          <c:spPr>
            <a:solidFill>
              <a:schemeClr val="accent6"/>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Jedan/jedna od boljih</c:v>
                </c:pt>
                <c:pt idx="1">
                  <c:v>Prosječan</c:v>
                </c:pt>
                <c:pt idx="2">
                  <c:v>Jedan/jedna od lošijih</c:v>
                </c:pt>
                <c:pt idx="3">
                  <c:v>Nemam iskustva s drugim sucima/sutkinjama</c:v>
                </c:pt>
                <c:pt idx="4">
                  <c:v>NZ\BO</c:v>
                </c:pt>
              </c:strCache>
            </c:strRef>
          </c:cat>
          <c:val>
            <c:numRef>
              <c:f>Sheet1!$C$2:$C$6</c:f>
              <c:numCache>
                <c:formatCode>0%</c:formatCode>
                <c:ptCount val="5"/>
                <c:pt idx="0">
                  <c:v>0.4</c:v>
                </c:pt>
                <c:pt idx="1">
                  <c:v>0.51</c:v>
                </c:pt>
                <c:pt idx="2">
                  <c:v>0.06</c:v>
                </c:pt>
                <c:pt idx="3">
                  <c:v>0.02</c:v>
                </c:pt>
                <c:pt idx="4">
                  <c:v>0.01</c:v>
                </c:pt>
              </c:numCache>
            </c:numRef>
          </c:val>
          <c:extLst xmlns:c16r2="http://schemas.microsoft.com/office/drawing/2015/06/chart">
            <c:ext xmlns:c16="http://schemas.microsoft.com/office/drawing/2014/chart" uri="{C3380CC4-5D6E-409C-BE32-E72D297353CC}">
              <c16:uniqueId val="{00000007-5828-495A-AE9E-F01346BCE03E}"/>
            </c:ext>
          </c:extLst>
        </c:ser>
        <c:dLbls>
          <c:showLegendKey val="0"/>
          <c:showVal val="0"/>
          <c:showCatName val="0"/>
          <c:showSerName val="0"/>
          <c:showPercent val="0"/>
          <c:showBubbleSize val="0"/>
        </c:dLbls>
        <c:gapWidth val="100"/>
        <c:axId val="158160384"/>
        <c:axId val="158161920"/>
      </c:barChart>
      <c:catAx>
        <c:axId val="158160384"/>
        <c:scaling>
          <c:orientation val="minMax"/>
        </c:scaling>
        <c:delete val="0"/>
        <c:axPos val="b"/>
        <c:numFmt formatCode="General" sourceLinked="0"/>
        <c:majorTickMark val="out"/>
        <c:minorTickMark val="none"/>
        <c:tickLblPos val="nextTo"/>
        <c:txPr>
          <a:bodyPr/>
          <a:lstStyle/>
          <a:p>
            <a:pPr>
              <a:defRPr sz="1100"/>
            </a:pPr>
            <a:endParaRPr lang="en-US"/>
          </a:p>
        </c:txPr>
        <c:crossAx val="158161920"/>
        <c:crosses val="autoZero"/>
        <c:auto val="1"/>
        <c:lblAlgn val="ctr"/>
        <c:lblOffset val="100"/>
        <c:noMultiLvlLbl val="0"/>
      </c:catAx>
      <c:valAx>
        <c:axId val="158161920"/>
        <c:scaling>
          <c:orientation val="minMax"/>
        </c:scaling>
        <c:delete val="1"/>
        <c:axPos val="l"/>
        <c:numFmt formatCode="0%" sourceLinked="1"/>
        <c:majorTickMark val="out"/>
        <c:minorTickMark val="none"/>
        <c:tickLblPos val="nextTo"/>
        <c:crossAx val="158160384"/>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865148604987729"/>
          <c:y val="0"/>
          <c:w val="0.55589606281143866"/>
          <c:h val="1"/>
        </c:manualLayout>
      </c:layout>
      <c:barChart>
        <c:barDir val="bar"/>
        <c:grouping val="clustered"/>
        <c:varyColors val="0"/>
        <c:ser>
          <c:idx val="0"/>
          <c:order val="0"/>
          <c:tx>
            <c:strRef>
              <c:f>Sheet1!$B$1</c:f>
              <c:strCache>
                <c:ptCount val="1"/>
                <c:pt idx="0">
                  <c:v>2010</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Pristojni i uljudni</c:v>
                </c:pt>
                <c:pt idx="1">
                  <c:v>Stručni</c:v>
                </c:pt>
                <c:pt idx="2">
                  <c:v>Pružaju tražene informacije i usluge točno i na vrijeme</c:v>
                </c:pt>
                <c:pt idx="3">
                  <c:v>Efikasni</c:v>
                </c:pt>
                <c:pt idx="4">
                  <c:v>Nepristrani</c:v>
                </c:pt>
              </c:strCache>
            </c:strRef>
          </c:cat>
          <c:val>
            <c:numRef>
              <c:f>Sheet1!$B$2:$B$6</c:f>
              <c:numCache>
                <c:formatCode>0%</c:formatCode>
                <c:ptCount val="5"/>
                <c:pt idx="0">
                  <c:v>0.83</c:v>
                </c:pt>
                <c:pt idx="1">
                  <c:v>0.81</c:v>
                </c:pt>
                <c:pt idx="2">
                  <c:v>0.79</c:v>
                </c:pt>
                <c:pt idx="3">
                  <c:v>0.79</c:v>
                </c:pt>
                <c:pt idx="4">
                  <c:v>0.81</c:v>
                </c:pt>
              </c:numCache>
            </c:numRef>
          </c:val>
          <c:extLst xmlns:c16r2="http://schemas.microsoft.com/office/drawing/2015/06/chart">
            <c:ext xmlns:c16="http://schemas.microsoft.com/office/drawing/2014/chart" uri="{C3380CC4-5D6E-409C-BE32-E72D297353CC}">
              <c16:uniqueId val="{00000000-6F9C-47AF-8A1C-06F1C5F720C8}"/>
            </c:ext>
          </c:extLst>
        </c:ser>
        <c:ser>
          <c:idx val="1"/>
          <c:order val="1"/>
          <c:tx>
            <c:strRef>
              <c:f>Sheet1!$C$1</c:f>
              <c:strCache>
                <c:ptCount val="1"/>
                <c:pt idx="0">
                  <c:v>2016</c:v>
                </c:pt>
              </c:strCache>
            </c:strRef>
          </c:tx>
          <c:spPr>
            <a:solidFill>
              <a:schemeClr val="accent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Pristojni i uljudni</c:v>
                </c:pt>
                <c:pt idx="1">
                  <c:v>Stručni</c:v>
                </c:pt>
                <c:pt idx="2">
                  <c:v>Pružaju tražene informacije i usluge točno i na vrijeme</c:v>
                </c:pt>
                <c:pt idx="3">
                  <c:v>Efikasni</c:v>
                </c:pt>
                <c:pt idx="4">
                  <c:v>Nepristrani</c:v>
                </c:pt>
              </c:strCache>
            </c:strRef>
          </c:cat>
          <c:val>
            <c:numRef>
              <c:f>Sheet1!$C$2:$C$6</c:f>
              <c:numCache>
                <c:formatCode>0%</c:formatCode>
                <c:ptCount val="5"/>
                <c:pt idx="0">
                  <c:v>0.82</c:v>
                </c:pt>
                <c:pt idx="1">
                  <c:v>0.8</c:v>
                </c:pt>
                <c:pt idx="2">
                  <c:v>0.8</c:v>
                </c:pt>
                <c:pt idx="3">
                  <c:v>0.78</c:v>
                </c:pt>
                <c:pt idx="4">
                  <c:v>0.78</c:v>
                </c:pt>
              </c:numCache>
            </c:numRef>
          </c:val>
          <c:extLst xmlns:c16r2="http://schemas.microsoft.com/office/drawing/2015/06/chart">
            <c:ext xmlns:c16="http://schemas.microsoft.com/office/drawing/2014/chart" uri="{C3380CC4-5D6E-409C-BE32-E72D297353CC}">
              <c16:uniqueId val="{00000001-6F9C-47AF-8A1C-06F1C5F720C8}"/>
            </c:ext>
          </c:extLst>
        </c:ser>
        <c:dLbls>
          <c:showLegendKey val="0"/>
          <c:showVal val="0"/>
          <c:showCatName val="0"/>
          <c:showSerName val="0"/>
          <c:showPercent val="0"/>
          <c:showBubbleSize val="0"/>
        </c:dLbls>
        <c:gapWidth val="42"/>
        <c:axId val="157895680"/>
        <c:axId val="157909760"/>
      </c:barChart>
      <c:catAx>
        <c:axId val="157895680"/>
        <c:scaling>
          <c:orientation val="maxMin"/>
        </c:scaling>
        <c:delete val="0"/>
        <c:axPos val="l"/>
        <c:numFmt formatCode="General" sourceLinked="0"/>
        <c:majorTickMark val="out"/>
        <c:minorTickMark val="none"/>
        <c:tickLblPos val="nextTo"/>
        <c:txPr>
          <a:bodyPr/>
          <a:lstStyle/>
          <a:p>
            <a:pPr>
              <a:defRPr sz="1000"/>
            </a:pPr>
            <a:endParaRPr lang="en-US"/>
          </a:p>
        </c:txPr>
        <c:crossAx val="157909760"/>
        <c:crosses val="autoZero"/>
        <c:auto val="1"/>
        <c:lblAlgn val="ctr"/>
        <c:lblOffset val="100"/>
        <c:noMultiLvlLbl val="0"/>
      </c:catAx>
      <c:valAx>
        <c:axId val="157909760"/>
        <c:scaling>
          <c:orientation val="minMax"/>
          <c:max val="1"/>
          <c:min val="0"/>
        </c:scaling>
        <c:delete val="1"/>
        <c:axPos val="b"/>
        <c:numFmt formatCode="0%" sourceLinked="1"/>
        <c:majorTickMark val="out"/>
        <c:minorTickMark val="none"/>
        <c:tickLblPos val="nextTo"/>
        <c:crossAx val="157895680"/>
        <c:crosses val="max"/>
        <c:crossBetween val="between"/>
      </c:valAx>
    </c:plotArea>
    <c:plotVisOnly val="1"/>
    <c:dispBlanksAs val="gap"/>
    <c:showDLblsOverMax val="0"/>
  </c:chart>
  <c:txPr>
    <a:bodyPr/>
    <a:lstStyle/>
    <a:p>
      <a:pPr>
        <a:defRPr sz="11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8">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drawings/drawing1.xml><?xml version="1.0" encoding="utf-8"?>
<c:userShapes xmlns:c="http://schemas.openxmlformats.org/drawingml/2006/chart">
  <cdr:relSizeAnchor xmlns:cdr="http://schemas.openxmlformats.org/drawingml/2006/chartDrawing">
    <cdr:from>
      <cdr:x>0.63513</cdr:x>
      <cdr:y>0.03664</cdr:y>
    </cdr:from>
    <cdr:to>
      <cdr:x>0.96869</cdr:x>
      <cdr:y>0.20654</cdr:y>
    </cdr:to>
    <cdr:sp macro="" textlink="">
      <cdr:nvSpPr>
        <cdr:cNvPr id="2" name="TextBox 10"/>
        <cdr:cNvSpPr txBox="1"/>
      </cdr:nvSpPr>
      <cdr:spPr>
        <a:xfrm xmlns:a="http://schemas.openxmlformats.org/drawingml/2006/main">
          <a:off x="2764777" y="100342"/>
          <a:ext cx="1451997" cy="465238"/>
        </a:xfrm>
        <a:prstGeom xmlns:a="http://schemas.openxmlformats.org/drawingml/2006/main" prst="rect">
          <a:avLst/>
        </a:prstGeom>
      </cdr:spPr>
      <cdr:txBody>
        <a:bodyPr xmlns:a="http://schemas.openxmlformats.org/drawingml/2006/main" vert="horz" lIns="0" tIns="0" rIns="0" bIns="0" rtlCol="0">
          <a:noAutofit/>
        </a:bodyPr>
        <a:lstStyle xmlns:a="http://schemas.openxmlformats.org/drawingml/2006/main">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a:lstStyle>
        <a:p xmlns:a="http://schemas.openxmlformats.org/drawingml/2006/main">
          <a:pPr algn="r"/>
          <a:r>
            <a:rPr lang="hr-HR" sz="1400" b="1" dirty="0" smtClean="0">
              <a:solidFill>
                <a:schemeClr val="accent2"/>
              </a:solidFill>
            </a:rPr>
            <a:t>Prosjek (2010.) 2,8</a:t>
          </a:r>
        </a:p>
        <a:p xmlns:a="http://schemas.openxmlformats.org/drawingml/2006/main">
          <a:pPr algn="r"/>
          <a:r>
            <a:rPr lang="hr-HR" sz="1400" b="1" dirty="0" smtClean="0">
              <a:solidFill>
                <a:schemeClr val="accent6"/>
              </a:solidFill>
            </a:rPr>
            <a:t>Prosjek (2016.) 2,4 </a:t>
          </a:r>
          <a:endParaRPr lang="en-GB" sz="1400" b="1" dirty="0">
            <a:solidFill>
              <a:schemeClr val="accent6"/>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45862" cy="495872"/>
          </a:xfrm>
          <a:prstGeom prst="rect">
            <a:avLst/>
          </a:prstGeom>
        </p:spPr>
        <p:txBody>
          <a:bodyPr vert="horz" lIns="88230" tIns="44115" rIns="88230" bIns="44115" rtlCol="0"/>
          <a:lstStyle>
            <a:lvl1pPr algn="l">
              <a:defRPr sz="1200"/>
            </a:lvl1pPr>
          </a:lstStyle>
          <a:p>
            <a:endParaRPr lang="en-GB"/>
          </a:p>
        </p:txBody>
      </p:sp>
      <p:sp>
        <p:nvSpPr>
          <p:cNvPr id="3" name="Date Placeholder 2"/>
          <p:cNvSpPr>
            <a:spLocks noGrp="1"/>
          </p:cNvSpPr>
          <p:nvPr>
            <p:ph type="dt" sz="quarter" idx="1"/>
          </p:nvPr>
        </p:nvSpPr>
        <p:spPr>
          <a:xfrm>
            <a:off x="3850294" y="1"/>
            <a:ext cx="2945862" cy="495872"/>
          </a:xfrm>
          <a:prstGeom prst="rect">
            <a:avLst/>
          </a:prstGeom>
        </p:spPr>
        <p:txBody>
          <a:bodyPr vert="horz" lIns="88230" tIns="44115" rIns="88230" bIns="44115" rtlCol="0"/>
          <a:lstStyle>
            <a:lvl1pPr algn="r">
              <a:defRPr sz="1200"/>
            </a:lvl1pPr>
          </a:lstStyle>
          <a:p>
            <a:fld id="{11059CDB-72EA-483D-9A34-D50D3267644F}" type="datetimeFigureOut">
              <a:rPr lang="en-GB" smtClean="0"/>
              <a:t>31/05/2016</a:t>
            </a:fld>
            <a:endParaRPr lang="en-GB"/>
          </a:p>
        </p:txBody>
      </p:sp>
      <p:sp>
        <p:nvSpPr>
          <p:cNvPr id="4" name="Footer Placeholder 3"/>
          <p:cNvSpPr>
            <a:spLocks noGrp="1"/>
          </p:cNvSpPr>
          <p:nvPr>
            <p:ph type="ftr" sz="quarter" idx="2"/>
          </p:nvPr>
        </p:nvSpPr>
        <p:spPr>
          <a:xfrm>
            <a:off x="0" y="9430813"/>
            <a:ext cx="2945862" cy="495872"/>
          </a:xfrm>
          <a:prstGeom prst="rect">
            <a:avLst/>
          </a:prstGeom>
        </p:spPr>
        <p:txBody>
          <a:bodyPr vert="horz" lIns="88230" tIns="44115" rIns="88230" bIns="44115" rtlCol="0" anchor="b"/>
          <a:lstStyle>
            <a:lvl1pPr algn="l">
              <a:defRPr sz="1200"/>
            </a:lvl1pPr>
          </a:lstStyle>
          <a:p>
            <a:endParaRPr lang="en-GB"/>
          </a:p>
        </p:txBody>
      </p:sp>
      <p:sp>
        <p:nvSpPr>
          <p:cNvPr id="5" name="Slide Number Placeholder 4"/>
          <p:cNvSpPr>
            <a:spLocks noGrp="1"/>
          </p:cNvSpPr>
          <p:nvPr>
            <p:ph type="sldNum" sz="quarter" idx="3"/>
          </p:nvPr>
        </p:nvSpPr>
        <p:spPr>
          <a:xfrm>
            <a:off x="3850294" y="9430813"/>
            <a:ext cx="2945862" cy="495872"/>
          </a:xfrm>
          <a:prstGeom prst="rect">
            <a:avLst/>
          </a:prstGeom>
        </p:spPr>
        <p:txBody>
          <a:bodyPr vert="horz" lIns="88230" tIns="44115" rIns="88230" bIns="44115" rtlCol="0" anchor="b"/>
          <a:lstStyle>
            <a:lvl1pPr algn="r">
              <a:defRPr sz="1200"/>
            </a:lvl1pPr>
          </a:lstStyle>
          <a:p>
            <a:fld id="{82556AC4-8048-47C4-97D0-565009C72CFD}" type="slidenum">
              <a:rPr lang="en-GB" smtClean="0"/>
              <a:t>‹#›</a:t>
            </a:fld>
            <a:endParaRPr lang="en-GB"/>
          </a:p>
        </p:txBody>
      </p:sp>
    </p:spTree>
    <p:extLst>
      <p:ext uri="{BB962C8B-B14F-4D97-AF65-F5344CB8AC3E}">
        <p14:creationId xmlns:p14="http://schemas.microsoft.com/office/powerpoint/2010/main" val="326824160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6412"/>
          </a:xfrm>
          <a:prstGeom prst="rect">
            <a:avLst/>
          </a:prstGeom>
        </p:spPr>
        <p:txBody>
          <a:bodyPr vert="horz" lIns="95571" tIns="47786" rIns="95571" bIns="47786" rtlCol="0"/>
          <a:lstStyle>
            <a:lvl1pPr algn="l">
              <a:defRPr sz="1300"/>
            </a:lvl1pPr>
          </a:lstStyle>
          <a:p>
            <a:endParaRPr lang="en-GB"/>
          </a:p>
        </p:txBody>
      </p:sp>
      <p:sp>
        <p:nvSpPr>
          <p:cNvPr id="3" name="Date Placeholder 2"/>
          <p:cNvSpPr>
            <a:spLocks noGrp="1"/>
          </p:cNvSpPr>
          <p:nvPr>
            <p:ph type="dt" idx="1"/>
          </p:nvPr>
        </p:nvSpPr>
        <p:spPr>
          <a:xfrm>
            <a:off x="3850443" y="0"/>
            <a:ext cx="2945659" cy="496412"/>
          </a:xfrm>
          <a:prstGeom prst="rect">
            <a:avLst/>
          </a:prstGeom>
        </p:spPr>
        <p:txBody>
          <a:bodyPr vert="horz" lIns="95571" tIns="47786" rIns="95571" bIns="47786" rtlCol="0"/>
          <a:lstStyle>
            <a:lvl1pPr algn="r">
              <a:defRPr sz="1300"/>
            </a:lvl1pPr>
          </a:lstStyle>
          <a:p>
            <a:fld id="{2D6798F8-BDA6-46C0-A11F-B16041C3620C}" type="datetimeFigureOut">
              <a:rPr lang="en-GB" smtClean="0"/>
              <a:t>31/05/2016</a:t>
            </a:fld>
            <a:endParaRPr lang="en-GB"/>
          </a:p>
        </p:txBody>
      </p:sp>
      <p:sp>
        <p:nvSpPr>
          <p:cNvPr id="4" name="Slide Image Placeholder 3"/>
          <p:cNvSpPr>
            <a:spLocks noGrp="1" noRot="1" noChangeAspect="1"/>
          </p:cNvSpPr>
          <p:nvPr>
            <p:ph type="sldImg" idx="2"/>
          </p:nvPr>
        </p:nvSpPr>
        <p:spPr>
          <a:xfrm>
            <a:off x="92075" y="746125"/>
            <a:ext cx="6613525" cy="3721100"/>
          </a:xfrm>
          <a:prstGeom prst="rect">
            <a:avLst/>
          </a:prstGeom>
          <a:noFill/>
          <a:ln w="12700">
            <a:solidFill>
              <a:prstClr val="black"/>
            </a:solidFill>
          </a:ln>
        </p:spPr>
        <p:txBody>
          <a:bodyPr vert="horz" lIns="95571" tIns="47786" rIns="95571" bIns="47786" rtlCol="0" anchor="ctr"/>
          <a:lstStyle/>
          <a:p>
            <a:endParaRPr lang="en-GB"/>
          </a:p>
        </p:txBody>
      </p:sp>
      <p:sp>
        <p:nvSpPr>
          <p:cNvPr id="5" name="Notes Placeholder 4"/>
          <p:cNvSpPr>
            <a:spLocks noGrp="1"/>
          </p:cNvSpPr>
          <p:nvPr>
            <p:ph type="body" sz="quarter" idx="3"/>
          </p:nvPr>
        </p:nvSpPr>
        <p:spPr>
          <a:xfrm>
            <a:off x="679768" y="4715907"/>
            <a:ext cx="5438140" cy="4467701"/>
          </a:xfrm>
          <a:prstGeom prst="rect">
            <a:avLst/>
          </a:prstGeom>
        </p:spPr>
        <p:txBody>
          <a:bodyPr vert="horz" lIns="95571" tIns="47786" rIns="95571" bIns="47786"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9430091"/>
            <a:ext cx="2945659" cy="496412"/>
          </a:xfrm>
          <a:prstGeom prst="rect">
            <a:avLst/>
          </a:prstGeom>
        </p:spPr>
        <p:txBody>
          <a:bodyPr vert="horz" lIns="95571" tIns="47786" rIns="95571" bIns="47786" rtlCol="0" anchor="b"/>
          <a:lstStyle>
            <a:lvl1pPr algn="l">
              <a:defRPr sz="1300"/>
            </a:lvl1pPr>
          </a:lstStyle>
          <a:p>
            <a:endParaRPr lang="en-GB"/>
          </a:p>
        </p:txBody>
      </p:sp>
      <p:sp>
        <p:nvSpPr>
          <p:cNvPr id="7" name="Slide Number Placeholder 6"/>
          <p:cNvSpPr>
            <a:spLocks noGrp="1"/>
          </p:cNvSpPr>
          <p:nvPr>
            <p:ph type="sldNum" sz="quarter" idx="5"/>
          </p:nvPr>
        </p:nvSpPr>
        <p:spPr>
          <a:xfrm>
            <a:off x="3850443" y="9430091"/>
            <a:ext cx="2945659" cy="496412"/>
          </a:xfrm>
          <a:prstGeom prst="rect">
            <a:avLst/>
          </a:prstGeom>
        </p:spPr>
        <p:txBody>
          <a:bodyPr vert="horz" lIns="95571" tIns="47786" rIns="95571" bIns="47786" rtlCol="0" anchor="b"/>
          <a:lstStyle>
            <a:lvl1pPr algn="r">
              <a:defRPr sz="1300"/>
            </a:lvl1pPr>
          </a:lstStyle>
          <a:p>
            <a:fld id="{628DE85F-A49F-4D4C-8D78-799212E249B2}" type="slidenum">
              <a:rPr lang="en-GB" smtClean="0"/>
              <a:t>‹#›</a:t>
            </a:fld>
            <a:endParaRPr lang="en-GB"/>
          </a:p>
        </p:txBody>
      </p:sp>
    </p:spTree>
    <p:extLst>
      <p:ext uri="{BB962C8B-B14F-4D97-AF65-F5344CB8AC3E}">
        <p14:creationId xmlns:p14="http://schemas.microsoft.com/office/powerpoint/2010/main" val="410335867"/>
      </p:ext>
    </p:extLst>
  </p:cSld>
  <p:clrMap bg1="lt1" tx1="dk1" bg2="lt2" tx2="dk2" accent1="accent1" accent2="accent2" accent3="accent3" accent4="accent4" accent5="accent5" accent6="accent6" hlink="hlink" folHlink="folHlink"/>
  <p:notesStyle>
    <a:lvl1pPr marL="0" algn="l" defTabSz="924282" rtl="0" eaLnBrk="1" latinLnBrk="0" hangingPunct="1">
      <a:defRPr sz="1200" kern="1200">
        <a:solidFill>
          <a:schemeClr val="tx1"/>
        </a:solidFill>
        <a:latin typeface="+mn-lt"/>
        <a:ea typeface="+mn-ea"/>
        <a:cs typeface="+mn-cs"/>
      </a:defRPr>
    </a:lvl1pPr>
    <a:lvl2pPr marL="462140" algn="l" defTabSz="924282" rtl="0" eaLnBrk="1" latinLnBrk="0" hangingPunct="1">
      <a:defRPr sz="1200" kern="1200">
        <a:solidFill>
          <a:schemeClr val="tx1"/>
        </a:solidFill>
        <a:latin typeface="+mn-lt"/>
        <a:ea typeface="+mn-ea"/>
        <a:cs typeface="+mn-cs"/>
      </a:defRPr>
    </a:lvl2pPr>
    <a:lvl3pPr marL="924282" algn="l" defTabSz="924282" rtl="0" eaLnBrk="1" latinLnBrk="0" hangingPunct="1">
      <a:defRPr sz="1200" kern="1200">
        <a:solidFill>
          <a:schemeClr val="tx1"/>
        </a:solidFill>
        <a:latin typeface="+mn-lt"/>
        <a:ea typeface="+mn-ea"/>
        <a:cs typeface="+mn-cs"/>
      </a:defRPr>
    </a:lvl3pPr>
    <a:lvl4pPr marL="1386422" algn="l" defTabSz="924282" rtl="0" eaLnBrk="1" latinLnBrk="0" hangingPunct="1">
      <a:defRPr sz="1200" kern="1200">
        <a:solidFill>
          <a:schemeClr val="tx1"/>
        </a:solidFill>
        <a:latin typeface="+mn-lt"/>
        <a:ea typeface="+mn-ea"/>
        <a:cs typeface="+mn-cs"/>
      </a:defRPr>
    </a:lvl4pPr>
    <a:lvl5pPr marL="1848564" algn="l" defTabSz="924282" rtl="0" eaLnBrk="1" latinLnBrk="0" hangingPunct="1">
      <a:defRPr sz="1200" kern="1200">
        <a:solidFill>
          <a:schemeClr val="tx1"/>
        </a:solidFill>
        <a:latin typeface="+mn-lt"/>
        <a:ea typeface="+mn-ea"/>
        <a:cs typeface="+mn-cs"/>
      </a:defRPr>
    </a:lvl5pPr>
    <a:lvl6pPr marL="2310704" algn="l" defTabSz="924282" rtl="0" eaLnBrk="1" latinLnBrk="0" hangingPunct="1">
      <a:defRPr sz="1200" kern="1200">
        <a:solidFill>
          <a:schemeClr val="tx1"/>
        </a:solidFill>
        <a:latin typeface="+mn-lt"/>
        <a:ea typeface="+mn-ea"/>
        <a:cs typeface="+mn-cs"/>
      </a:defRPr>
    </a:lvl6pPr>
    <a:lvl7pPr marL="2772846" algn="l" defTabSz="924282" rtl="0" eaLnBrk="1" latinLnBrk="0" hangingPunct="1">
      <a:defRPr sz="1200" kern="1200">
        <a:solidFill>
          <a:schemeClr val="tx1"/>
        </a:solidFill>
        <a:latin typeface="+mn-lt"/>
        <a:ea typeface="+mn-ea"/>
        <a:cs typeface="+mn-cs"/>
      </a:defRPr>
    </a:lvl7pPr>
    <a:lvl8pPr marL="3234986" algn="l" defTabSz="924282" rtl="0" eaLnBrk="1" latinLnBrk="0" hangingPunct="1">
      <a:defRPr sz="1200" kern="1200">
        <a:solidFill>
          <a:schemeClr val="tx1"/>
        </a:solidFill>
        <a:latin typeface="+mn-lt"/>
        <a:ea typeface="+mn-ea"/>
        <a:cs typeface="+mn-cs"/>
      </a:defRPr>
    </a:lvl8pPr>
    <a:lvl9pPr marL="3697126" algn="l" defTabSz="9242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t>1</a:t>
            </a:fld>
            <a:endParaRPr lang="en-GB"/>
          </a:p>
        </p:txBody>
      </p:sp>
    </p:spTree>
    <p:extLst>
      <p:ext uri="{BB962C8B-B14F-4D97-AF65-F5344CB8AC3E}">
        <p14:creationId xmlns:p14="http://schemas.microsoft.com/office/powerpoint/2010/main" val="31759516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2075" y="746125"/>
            <a:ext cx="6613525" cy="3721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t>10</a:t>
            </a:fld>
            <a:endParaRPr lang="en-GB"/>
          </a:p>
        </p:txBody>
      </p:sp>
    </p:spTree>
    <p:extLst>
      <p:ext uri="{BB962C8B-B14F-4D97-AF65-F5344CB8AC3E}">
        <p14:creationId xmlns:p14="http://schemas.microsoft.com/office/powerpoint/2010/main" val="102870331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6997542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7078756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664056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2655644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593640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8463876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1552983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8268800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9796774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109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0647320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11</a:t>
            </a:fld>
            <a:endParaRPr lang="en-GB"/>
          </a:p>
        </p:txBody>
      </p:sp>
    </p:spTree>
    <p:extLst>
      <p:ext uri="{BB962C8B-B14F-4D97-AF65-F5344CB8AC3E}">
        <p14:creationId xmlns:p14="http://schemas.microsoft.com/office/powerpoint/2010/main" val="161129360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184450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0078443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526951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7808867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4323621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209163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9356293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3448742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717749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119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496436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12</a:t>
            </a:fld>
            <a:endParaRPr lang="en-GB"/>
          </a:p>
        </p:txBody>
      </p:sp>
    </p:spTree>
    <p:extLst>
      <p:ext uri="{BB962C8B-B14F-4D97-AF65-F5344CB8AC3E}">
        <p14:creationId xmlns:p14="http://schemas.microsoft.com/office/powerpoint/2010/main" val="275885960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064877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7554896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503504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0658045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8645158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0933419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187213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6118311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793109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129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447494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13</a:t>
            </a:fld>
            <a:endParaRPr lang="en-GB"/>
          </a:p>
        </p:txBody>
      </p:sp>
    </p:spTree>
    <p:extLst>
      <p:ext uri="{BB962C8B-B14F-4D97-AF65-F5344CB8AC3E}">
        <p14:creationId xmlns:p14="http://schemas.microsoft.com/office/powerpoint/2010/main" val="7691851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130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314650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2075" y="746125"/>
            <a:ext cx="6613525" cy="3721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t>131</a:t>
            </a:fld>
            <a:endParaRPr lang="en-GB"/>
          </a:p>
        </p:txBody>
      </p:sp>
    </p:spTree>
    <p:extLst>
      <p:ext uri="{BB962C8B-B14F-4D97-AF65-F5344CB8AC3E}">
        <p14:creationId xmlns:p14="http://schemas.microsoft.com/office/powerpoint/2010/main" val="26055320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132</a:t>
            </a:fld>
            <a:endParaRPr lang="en-GB"/>
          </a:p>
        </p:txBody>
      </p:sp>
    </p:spTree>
    <p:extLst>
      <p:ext uri="{BB962C8B-B14F-4D97-AF65-F5344CB8AC3E}">
        <p14:creationId xmlns:p14="http://schemas.microsoft.com/office/powerpoint/2010/main" val="336234053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133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0069593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134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806451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135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9496428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136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1122348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137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2094699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138</a:t>
            </a:fld>
            <a:endParaRPr lang="en-GB"/>
          </a:p>
        </p:txBody>
      </p:sp>
    </p:spTree>
    <p:extLst>
      <p:ext uri="{BB962C8B-B14F-4D97-AF65-F5344CB8AC3E}">
        <p14:creationId xmlns:p14="http://schemas.microsoft.com/office/powerpoint/2010/main" val="375765827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139</a:t>
            </a:fld>
            <a:endParaRPr lang="en-GB"/>
          </a:p>
        </p:txBody>
      </p:sp>
    </p:spTree>
    <p:extLst>
      <p:ext uri="{BB962C8B-B14F-4D97-AF65-F5344CB8AC3E}">
        <p14:creationId xmlns:p14="http://schemas.microsoft.com/office/powerpoint/2010/main" val="2910500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14</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15</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16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09509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17</a:t>
            </a:fld>
            <a:endParaRPr lang="en-GB"/>
          </a:p>
        </p:txBody>
      </p:sp>
    </p:spTree>
    <p:extLst>
      <p:ext uri="{BB962C8B-B14F-4D97-AF65-F5344CB8AC3E}">
        <p14:creationId xmlns:p14="http://schemas.microsoft.com/office/powerpoint/2010/main" val="769185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18</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19</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2</a:t>
            </a:fld>
            <a:endParaRPr lang="en-GB"/>
          </a:p>
        </p:txBody>
      </p:sp>
    </p:spTree>
    <p:extLst>
      <p:ext uri="{BB962C8B-B14F-4D97-AF65-F5344CB8AC3E}">
        <p14:creationId xmlns:p14="http://schemas.microsoft.com/office/powerpoint/2010/main" val="21798243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20</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21</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12862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817127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8257359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2252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7429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71896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866624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29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61578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3</a:t>
            </a:fld>
            <a:endParaRPr lang="en-GB"/>
          </a:p>
        </p:txBody>
      </p:sp>
    </p:spTree>
    <p:extLst>
      <p:ext uri="{BB962C8B-B14F-4D97-AF65-F5344CB8AC3E}">
        <p14:creationId xmlns:p14="http://schemas.microsoft.com/office/powerpoint/2010/main" val="58931166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306364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31</a:t>
            </a:fld>
            <a:endParaRPr lang="en-GB"/>
          </a:p>
        </p:txBody>
      </p:sp>
    </p:spTree>
    <p:extLst>
      <p:ext uri="{BB962C8B-B14F-4D97-AF65-F5344CB8AC3E}">
        <p14:creationId xmlns:p14="http://schemas.microsoft.com/office/powerpoint/2010/main" val="769185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32</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33</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34</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6502884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38809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587011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7600366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39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954975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4</a:t>
            </a:fld>
            <a:endParaRPr lang="en-GB"/>
          </a:p>
        </p:txBody>
      </p:sp>
    </p:spTree>
    <p:extLst>
      <p:ext uri="{BB962C8B-B14F-4D97-AF65-F5344CB8AC3E}">
        <p14:creationId xmlns:p14="http://schemas.microsoft.com/office/powerpoint/2010/main" val="5893116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8444021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41</a:t>
            </a:fld>
            <a:endParaRPr lang="en-GB"/>
          </a:p>
        </p:txBody>
      </p:sp>
    </p:spTree>
    <p:extLst>
      <p:ext uri="{BB962C8B-B14F-4D97-AF65-F5344CB8AC3E}">
        <p14:creationId xmlns:p14="http://schemas.microsoft.com/office/powerpoint/2010/main" val="7691851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42</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43</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44</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45</a:t>
            </a:fld>
            <a:endParaRPr lang="en-GB"/>
          </a:p>
        </p:txBody>
      </p:sp>
    </p:spTree>
    <p:extLst>
      <p:ext uri="{BB962C8B-B14F-4D97-AF65-F5344CB8AC3E}">
        <p14:creationId xmlns:p14="http://schemas.microsoft.com/office/powerpoint/2010/main" val="221940520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920768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825859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6382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49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83282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5</a:t>
            </a:fld>
            <a:endParaRPr lang="en-GB"/>
          </a:p>
        </p:txBody>
      </p:sp>
    </p:spTree>
    <p:extLst>
      <p:ext uri="{BB962C8B-B14F-4D97-AF65-F5344CB8AC3E}">
        <p14:creationId xmlns:p14="http://schemas.microsoft.com/office/powerpoint/2010/main" val="35290730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391789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4687953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720767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5981983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t>54</a:t>
            </a:fld>
            <a:endParaRPr lang="en-GB"/>
          </a:p>
        </p:txBody>
      </p:sp>
    </p:spTree>
    <p:extLst>
      <p:ext uri="{BB962C8B-B14F-4D97-AF65-F5344CB8AC3E}">
        <p14:creationId xmlns:p14="http://schemas.microsoft.com/office/powerpoint/2010/main" val="7691851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3165931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3421431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9042370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9008902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59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809912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7139490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630779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2014246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95676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0333619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974999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500024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256530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099204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236662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69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97213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2479404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73486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3256950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6434472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02655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6678500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92193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07751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7080141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119997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79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62614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1529024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4906012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1536004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29488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7903361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73881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357713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077591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797756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78139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89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410388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9021967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90</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3767603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91</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156659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2984976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7294035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94</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589613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95</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479443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96</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420189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97</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9217950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98</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991745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24282" rtl="0" eaLnBrk="1" fontAlgn="auto" latinLnBrk="0" hangingPunct="1">
              <a:lnSpc>
                <a:spcPct val="100000"/>
              </a:lnSpc>
              <a:spcBef>
                <a:spcPts val="0"/>
              </a:spcBef>
              <a:spcAft>
                <a:spcPts val="0"/>
              </a:spcAft>
              <a:buClrTx/>
              <a:buSzTx/>
              <a:buFontTx/>
              <a:buNone/>
              <a:tabLst/>
              <a:defRPr/>
            </a:pPr>
            <a:fld id="{628DE85F-A49F-4D4C-8D78-799212E249B2}"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24282" rtl="0" eaLnBrk="1" fontAlgn="auto" latinLnBrk="0" hangingPunct="1">
                <a:lnSpc>
                  <a:spcPct val="100000"/>
                </a:lnSpc>
                <a:spcBef>
                  <a:spcPts val="0"/>
                </a:spcBef>
                <a:spcAft>
                  <a:spcPts val="0"/>
                </a:spcAft>
                <a:buClrTx/>
                <a:buSzTx/>
                <a:buFontTx/>
                <a:buNone/>
                <a:tabLst/>
                <a:defRPr/>
              </a:pPr>
              <a:t>99</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577951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1.xml"/><Relationship Id="rId5" Type="http://schemas.openxmlformats.org/officeDocument/2006/relationships/image" Target="../media/image2.png"/><Relationship Id="rId4" Type="http://schemas.microsoft.com/office/2007/relationships/hdphoto" Target="../media/hdphoto1.wdp"/></Relationships>
</file>

<file path=ppt/slideLayouts/_rels/slideLayout10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2.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2.xml"/><Relationship Id="rId5" Type="http://schemas.openxmlformats.org/officeDocument/2006/relationships/image" Target="../media/image2.png"/><Relationship Id="rId4" Type="http://schemas.microsoft.com/office/2007/relationships/hdphoto" Target="../media/hdphoto1.wdp"/></Relationships>
</file>

<file path=ppt/slideLayouts/_rels/slideLayout10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3.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3.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3.xml"/><Relationship Id="rId5" Type="http://schemas.openxmlformats.org/officeDocument/2006/relationships/image" Target="../media/image2.png"/><Relationship Id="rId4" Type="http://schemas.microsoft.com/office/2007/relationships/hdphoto" Target="../media/hdphoto1.wdp"/></Relationships>
</file>

<file path=ppt/slideLayouts/_rels/slideLayout10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2.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2.png"/><Relationship Id="rId4" Type="http://schemas.microsoft.com/office/2007/relationships/hdphoto" Target="../media/hdphoto1.wdp"/></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8.xml"/><Relationship Id="rId4" Type="http://schemas.openxmlformats.org/officeDocument/2006/relationships/image" Target="../media/image2.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9.xml"/><Relationship Id="rId4" Type="http://schemas.openxmlformats.org/officeDocument/2006/relationships/image" Target="../media/image2.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0.xml"/><Relationship Id="rId4" Type="http://schemas.openxmlformats.org/officeDocument/2006/relationships/image" Target="../media/image2.png"/></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1.xml"/><Relationship Id="rId4" Type="http://schemas.openxmlformats.org/officeDocument/2006/relationships/image" Target="../media/image2.png"/></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2.png"/></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3.xml"/><Relationship Id="rId4" Type="http://schemas.openxmlformats.org/officeDocument/2006/relationships/image" Target="../media/image2.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2.png"/></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5.xml"/><Relationship Id="rId4" Type="http://schemas.openxmlformats.org/officeDocument/2006/relationships/image" Target="../media/image2.png"/></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6.xml"/><Relationship Id="rId4" Type="http://schemas.openxmlformats.org/officeDocument/2006/relationships/image" Target="../media/image2.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2.png"/><Relationship Id="rId4" Type="http://schemas.microsoft.com/office/2007/relationships/hdphoto" Target="../media/hdphoto1.wdp"/></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8.xml"/><Relationship Id="rId4" Type="http://schemas.openxmlformats.org/officeDocument/2006/relationships/image" Target="../media/image2.png"/></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9.xml"/><Relationship Id="rId4" Type="http://schemas.openxmlformats.org/officeDocument/2006/relationships/image" Target="../media/image2.png"/></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2.png"/></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21.xml"/><Relationship Id="rId4" Type="http://schemas.openxmlformats.org/officeDocument/2006/relationships/image" Target="../media/image2.png"/></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2.xml"/><Relationship Id="rId5" Type="http://schemas.openxmlformats.org/officeDocument/2006/relationships/image" Target="../media/image2.png"/><Relationship Id="rId4" Type="http://schemas.microsoft.com/office/2007/relationships/hdphoto" Target="../media/hdphoto1.wdp"/></Relationships>
</file>

<file path=ppt/slideLayouts/_rels/slideLayout7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2.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3.xml"/><Relationship Id="rId5" Type="http://schemas.openxmlformats.org/officeDocument/2006/relationships/image" Target="../media/image2.png"/><Relationship Id="rId4" Type="http://schemas.microsoft.com/office/2007/relationships/hdphoto" Target="../media/hdphoto1.wdp"/></Relationships>
</file>

<file path=ppt/slideLayouts/_rels/slideLayout7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4.xml"/><Relationship Id="rId5" Type="http://schemas.openxmlformats.org/officeDocument/2006/relationships/image" Target="../media/image2.png"/><Relationship Id="rId4" Type="http://schemas.microsoft.com/office/2007/relationships/hdphoto" Target="../media/hdphoto1.wdp"/></Relationships>
</file>

<file path=ppt/slideLayouts/_rels/slideLayout7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4.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5.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5.xml"/><Relationship Id="rId5" Type="http://schemas.openxmlformats.org/officeDocument/2006/relationships/image" Target="../media/image2.png"/><Relationship Id="rId4" Type="http://schemas.microsoft.com/office/2007/relationships/hdphoto" Target="../media/hdphoto1.wdp"/></Relationships>
</file>

<file path=ppt/slideLayouts/_rels/slideLayout8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8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5.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6.xml"/><Relationship Id="rId5" Type="http://schemas.openxmlformats.org/officeDocument/2006/relationships/image" Target="../media/image2.png"/><Relationship Id="rId4" Type="http://schemas.microsoft.com/office/2007/relationships/hdphoto" Target="../media/hdphoto1.wdp"/></Relationships>
</file>

<file path=ppt/slideLayouts/_rels/slideLayout8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8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6.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7.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xml"/><Relationship Id="rId5" Type="http://schemas.openxmlformats.org/officeDocument/2006/relationships/image" Target="../media/image2.png"/><Relationship Id="rId4" Type="http://schemas.microsoft.com/office/2007/relationships/hdphoto" Target="../media/hdphoto1.wdp"/></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7.xml"/><Relationship Id="rId5" Type="http://schemas.openxmlformats.org/officeDocument/2006/relationships/image" Target="../media/image2.png"/><Relationship Id="rId4" Type="http://schemas.microsoft.com/office/2007/relationships/hdphoto" Target="../media/hdphoto1.wdp"/></Relationships>
</file>

<file path=ppt/slideLayouts/_rels/slideLayout8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9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7.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8.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8.xml"/><Relationship Id="rId5" Type="http://schemas.openxmlformats.org/officeDocument/2006/relationships/image" Target="../media/image2.png"/><Relationship Id="rId4" Type="http://schemas.microsoft.com/office/2007/relationships/hdphoto" Target="../media/hdphoto1.wdp"/></Relationships>
</file>

<file path=ppt/slideLayouts/_rels/slideLayout9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8.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9.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9.xml"/></Relationships>
</file>

<file path=ppt/slideLayouts/_rels/slideLayout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9.xml"/><Relationship Id="rId5" Type="http://schemas.openxmlformats.org/officeDocument/2006/relationships/image" Target="../media/image2.png"/><Relationship Id="rId4" Type="http://schemas.microsoft.com/office/2007/relationships/hdphoto" Target="../media/hdphoto1.wdp"/></Relationships>
</file>

<file path=ppt/slideLayouts/_rels/slideLayout9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0.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0.xml"/><Relationship Id="rId5" Type="http://schemas.openxmlformats.org/officeDocument/2006/relationships/image" Target="../media/image2.png"/><Relationship Id="rId4" Type="http://schemas.microsoft.com/office/2007/relationships/hdphoto" Target="../media/hdphoto1.wdp"/></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0.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1.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09869180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601599288"/>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918324430"/>
      </p:ext>
    </p:extLst>
  </p:cSld>
  <p:clrMapOvr>
    <a:masterClrMapping/>
  </p:clrMapOvr>
  <p:timing>
    <p:tnLst>
      <p:par>
        <p:cTn id="1" dur="indefinite" restart="never" nodeType="tmRoot"/>
      </p:par>
    </p:tnLst>
  </p:timing>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527428747"/>
      </p:ext>
    </p:extLst>
  </p:cSld>
  <p:clrMapOvr>
    <a:masterClrMapping/>
  </p:clrMapOvr>
  <p:timing>
    <p:tnLst>
      <p:par>
        <p:cT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714405168"/>
      </p:ext>
    </p:extLst>
  </p:cSld>
  <p:clrMapOvr>
    <a:masterClrMapping/>
  </p:clrMapOvr>
  <p:timing>
    <p:tnLst>
      <p:par>
        <p:cTn id="1" dur="indefinite" restart="never" nodeType="tmRoot"/>
      </p:par>
    </p:tnLst>
  </p:timing>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887959806"/>
      </p:ext>
    </p:extLst>
  </p:cSld>
  <p:clrMapOvr>
    <a:masterClrMapping/>
  </p:clrMapOvr>
  <p:timing>
    <p:tnLst>
      <p:par>
        <p:cTn id="1" dur="indefinite" restart="never" nodeType="tmRoot"/>
      </p:par>
    </p:tnLst>
  </p:timing>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319000746"/>
      </p:ext>
    </p:extLst>
  </p:cSld>
  <p:clrMapOvr>
    <a:masterClrMapping/>
  </p:clrMapOvr>
  <p:timing>
    <p:tnLst>
      <p:par>
        <p:cTn id="1" dur="indefinite" restart="never" nodeType="tmRoot"/>
      </p:par>
    </p:tnLst>
  </p:timing>
  <p:hf hdr="0"/>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491773069"/>
      </p:ext>
    </p:extLst>
  </p:cSld>
  <p:clrMapOvr>
    <a:masterClrMapping/>
  </p:clrMapOvr>
  <p:timing>
    <p:tnLst>
      <p:par>
        <p:cTn id="1" dur="indefinite" restart="never" nodeType="tmRoot"/>
      </p:par>
    </p:tnLst>
  </p:timing>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269230708"/>
      </p:ext>
    </p:extLst>
  </p:cSld>
  <p:clrMapOvr>
    <a:masterClrMapping/>
  </p:clrMapOvr>
  <p:timing>
    <p:tnLst>
      <p:par>
        <p:cTn id="1" dur="indefinite" restart="never" nodeType="tmRoot"/>
      </p:par>
    </p:tnLst>
  </p:timing>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434195682"/>
      </p:ext>
    </p:extLst>
  </p:cSld>
  <p:clrMapOvr>
    <a:masterClrMapping/>
  </p:clrMapOvr>
  <p:timing>
    <p:tnLst>
      <p:par>
        <p:cTn id="1" dur="indefinite" restart="never" nodeType="tmRoot"/>
      </p:par>
    </p:tnLst>
  </p:timing>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03988153"/>
      </p:ext>
    </p:extLst>
  </p:cSld>
  <p:clrMapOvr>
    <a:masterClrMapping/>
  </p:clrMapOvr>
  <p:timing>
    <p:tnLst>
      <p:par>
        <p:cTn id="1" dur="indefinite" restart="never" nodeType="tmRoot"/>
      </p:par>
    </p:tnLst>
  </p:timing>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643722532"/>
      </p:ext>
    </p:extLst>
  </p:cSld>
  <p:clrMapOvr>
    <a:masterClrMapping/>
  </p:clrMapOvr>
  <p:timing>
    <p:tnLst>
      <p:par>
        <p:cTn id="1" dur="indefinite" restart="never" nodeType="tmRoot"/>
      </p:par>
    </p:tnLst>
  </p:timing>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511886976"/>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1601268487"/>
      </p:ext>
    </p:extLst>
  </p:cSld>
  <p:clrMapOvr>
    <a:masterClrMapping/>
  </p:clrMapOvr>
  <p:timing>
    <p:tnLst>
      <p:par>
        <p:cTn id="1" dur="indefinite" restart="never" nodeType="tmRoot"/>
      </p:par>
    </p:tnLst>
  </p:timing>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2180884405"/>
      </p:ext>
    </p:extLst>
  </p:cSld>
  <p:clrMapOvr>
    <a:masterClrMapping/>
  </p:clrMapOvr>
  <p:timing>
    <p:tnLst>
      <p:par>
        <p:cT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684965687"/>
      </p:ext>
    </p:extLst>
  </p:cSld>
  <p:clrMapOvr>
    <a:masterClrMapping/>
  </p:clrMapOvr>
  <p:timing>
    <p:tnLst>
      <p:par>
        <p:cTn id="1" dur="indefinite" restart="never" nodeType="tmRoot"/>
      </p:par>
    </p:tnLst>
  </p:timing>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54655578"/>
      </p:ext>
    </p:extLst>
  </p:cSld>
  <p:clrMapOvr>
    <a:masterClrMapping/>
  </p:clrMapOvr>
  <p:timing>
    <p:tnLst>
      <p:par>
        <p:cT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33338411"/>
      </p:ext>
    </p:extLst>
  </p:cSld>
  <p:clrMapOvr>
    <a:masterClrMapping/>
  </p:clrMapOvr>
  <p:timing>
    <p:tnLst>
      <p:par>
        <p:cTn id="1" dur="indefinite" restart="never" nodeType="tmRoot"/>
      </p:par>
    </p:tnLst>
  </p:timing>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1063722"/>
      </p:ext>
    </p:extLst>
  </p:cSld>
  <p:clrMapOvr>
    <a:masterClrMapping/>
  </p:clrMapOvr>
  <p:timing>
    <p:tnLst>
      <p:par>
        <p:cTn id="1" dur="indefinite" restart="never" nodeType="tmRoot"/>
      </p:par>
    </p:tnLst>
  </p:timing>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44806534"/>
      </p:ext>
    </p:extLst>
  </p:cSld>
  <p:clrMapOvr>
    <a:masterClrMapping/>
  </p:clrMapOvr>
  <p:timing>
    <p:tnLst>
      <p:par>
        <p:cTn id="1" dur="indefinite" restart="never" nodeType="tmRoot"/>
      </p:par>
    </p:tnLst>
  </p:timing>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32288278"/>
      </p:ext>
    </p:extLst>
  </p:cSld>
  <p:clrMapOvr>
    <a:masterClrMapping/>
  </p:clrMapOvr>
  <p:timing>
    <p:tnLst>
      <p:par>
        <p:cTn id="1" dur="indefinite" restart="never" nodeType="tmRoot"/>
      </p:par>
    </p:tnLst>
  </p:timing>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45558614"/>
      </p:ext>
    </p:extLst>
  </p:cSld>
  <p:clrMapOvr>
    <a:masterClrMapping/>
  </p:clrMapOvr>
  <p:timing>
    <p:tnLst>
      <p:par>
        <p:cTn id="1" dur="indefinite" restart="never" nodeType="tmRoot"/>
      </p:par>
    </p:tnLst>
  </p:timing>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70270904"/>
      </p:ext>
    </p:extLst>
  </p:cSld>
  <p:clrMapOvr>
    <a:masterClrMapping/>
  </p:clrMapOvr>
  <p:timing>
    <p:tnLst>
      <p:par>
        <p:cTn id="1" dur="indefinite" restart="never" nodeType="tmRoot"/>
      </p:par>
    </p:tnLst>
  </p:timing>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7909725"/>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2325357827"/>
      </p:ext>
    </p:extLst>
  </p:cSld>
  <p:clrMapOvr>
    <a:masterClrMapping/>
  </p:clrMapOvr>
  <p:timing>
    <p:tnLst>
      <p:par>
        <p:cTn id="1" dur="indefinite" restart="never" nodeType="tmRoot"/>
      </p:par>
    </p:tnLst>
  </p:timing>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95182179"/>
      </p:ext>
    </p:extLst>
  </p:cSld>
  <p:clrMapOvr>
    <a:masterClrMapping/>
  </p:clrMapOvr>
  <p:timing>
    <p:tnLst>
      <p:par>
        <p:cT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38022852"/>
      </p:ext>
    </p:extLst>
  </p:cSld>
  <p:clrMapOvr>
    <a:masterClrMapping/>
  </p:clrMapOvr>
  <p:timing>
    <p:tnLst>
      <p:par>
        <p:cT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833665185"/>
      </p:ext>
    </p:extLst>
  </p:cSld>
  <p:clrMapOvr>
    <a:masterClrMapping/>
  </p:clrMapOvr>
  <p:timing>
    <p:tnLst>
      <p:par>
        <p:cT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6104358"/>
      </p:ext>
    </p:extLst>
  </p:cSld>
  <p:clrMapOvr>
    <a:masterClrMapping/>
  </p:clrMapOvr>
  <p:timing>
    <p:tnLst>
      <p:par>
        <p:cT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688312881"/>
      </p:ext>
    </p:extLst>
  </p:cSld>
  <p:clrMapOvr>
    <a:masterClrMapping/>
  </p:clrMapOvr>
  <p:timing>
    <p:tnLst>
      <p:par>
        <p:cTn id="1" dur="indefinite" restart="never" nodeType="tmRoot"/>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950704905"/>
      </p:ext>
    </p:extLst>
  </p:cSld>
  <p:clrMapOvr>
    <a:masterClrMapping/>
  </p:clrMapOvr>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774092682"/>
      </p:ext>
    </p:extLst>
  </p:cSld>
  <p:clrMapOvr>
    <a:masterClrMapping/>
  </p:clrMapOvr>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882428202"/>
      </p:ext>
    </p:extLst>
  </p:cSld>
  <p:clrMapOvr>
    <a:masterClrMapping/>
  </p:clrMapOvr>
  <p:timing>
    <p:tnLst>
      <p:par>
        <p:cTn id="1" dur="indefinite" restart="never" nodeType="tmRoot"/>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014987647"/>
      </p:ext>
    </p:extLst>
  </p:cSld>
  <p:clrMapOvr>
    <a:masterClrMapping/>
  </p:clrMapOvr>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972494148"/>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555945690"/>
      </p:ext>
    </p:extLst>
  </p:cSld>
  <p:clrMapOvr>
    <a:masterClrMapping/>
  </p:clrMapOvr>
  <p:timing>
    <p:tnLst>
      <p:par>
        <p:cTn id="1" dur="indefinite" restart="never" nodeType="tmRoot"/>
      </p:par>
    </p:tnLst>
  </p:timing>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792011905"/>
      </p:ext>
    </p:extLst>
  </p:cSld>
  <p:clrMapOvr>
    <a:masterClrMapping/>
  </p:clrMapOvr>
  <p:timing>
    <p:tnLst>
      <p:par>
        <p:cTn id="1" dur="indefinite" restart="never" nodeType="tmRoot"/>
      </p:par>
    </p:tnLst>
  </p:timing>
  <p:hf hdr="0"/>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589796079"/>
      </p:ext>
    </p:extLst>
  </p:cSld>
  <p:clrMapOvr>
    <a:masterClrMapping/>
  </p:clrMapOvr>
  <p:timing>
    <p:tnLst>
      <p:par>
        <p:cT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932344858"/>
      </p:ext>
    </p:extLst>
  </p:cSld>
  <p:clrMapOvr>
    <a:masterClrMapping/>
  </p:clrMapOvr>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845718718"/>
      </p:ext>
    </p:extLst>
  </p:cSld>
  <p:clrMapOvr>
    <a:masterClrMapping/>
  </p:clrMapOvr>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913073869"/>
      </p:ext>
    </p:extLst>
  </p:cSld>
  <p:clrMapOvr>
    <a:masterClrMapping/>
  </p:clrMapOvr>
  <p:timing>
    <p:tnLst>
      <p:par>
        <p:cT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253658206"/>
      </p:ext>
    </p:extLst>
  </p:cSld>
  <p:clrMapOvr>
    <a:masterClrMapping/>
  </p:clrMapOvr>
  <p:timing>
    <p:tnLst>
      <p:par>
        <p:cTn id="1" dur="indefinite" restart="never" nodeType="tmRoot"/>
      </p:par>
    </p:tnLst>
  </p:timing>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1196437854"/>
      </p:ext>
    </p:extLst>
  </p:cSld>
  <p:clrMapOvr>
    <a:masterClrMapping/>
  </p:clrMapOvr>
  <p:timing>
    <p:tnLst>
      <p:par>
        <p:cTn id="1" dur="indefinite" restart="never" nodeType="tmRoot"/>
      </p:par>
    </p:tnLst>
  </p:timing>
  <p:hf hdr="0"/>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52107210"/>
      </p:ext>
    </p:extLst>
  </p:cSld>
  <p:clrMapOvr>
    <a:masterClrMapping/>
  </p:clrMapOvr>
  <p:timing>
    <p:tnLst>
      <p:par>
        <p:cTn id="1" dur="indefinite" restart="never" nodeType="tmRoot"/>
      </p:par>
    </p:tnLst>
  </p:timing>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75377398"/>
      </p:ext>
    </p:extLst>
  </p:cSld>
  <p:clrMapOvr>
    <a:masterClrMapping/>
  </p:clrMapOvr>
  <p:timing>
    <p:tnLst>
      <p:par>
        <p:cTn id="1" dur="indefinite" restart="never" nodeType="tmRoot"/>
      </p:par>
    </p:tnLst>
  </p:timing>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155847922"/>
      </p:ext>
    </p:extLst>
  </p:cSld>
  <p:clrMapOvr>
    <a:masterClrMapping/>
  </p:clrMapOvr>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305256820"/>
      </p:ext>
    </p:extLst>
  </p:cSld>
  <p:clrMapOvr>
    <a:masterClrMapping/>
  </p:clrMapOvr>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84382294"/>
      </p:ext>
    </p:extLst>
  </p:cSld>
  <p:clrMapOvr>
    <a:masterClrMapping/>
  </p:clrMapOvr>
  <p:timing>
    <p:tnLst>
      <p:par>
        <p:cTn id="1" dur="indefinite" restart="never" nodeType="tmRoot"/>
      </p:par>
    </p:tnLst>
  </p:timing>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779946145"/>
      </p:ext>
    </p:extLst>
  </p:cSld>
  <p:clrMapOvr>
    <a:masterClrMapping/>
  </p:clrMapOvr>
  <p:timing>
    <p:tnLst>
      <p:par>
        <p:cTn id="1" dur="indefinite" restart="never" nodeType="tmRoot"/>
      </p:par>
    </p:tnLst>
  </p:timing>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645294172"/>
      </p:ext>
    </p:extLst>
  </p:cSld>
  <p:clrMapOvr>
    <a:masterClrMapping/>
  </p:clrMapOvr>
  <p:timing>
    <p:tnLst>
      <p:par>
        <p:cT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851279886"/>
      </p:ext>
    </p:extLst>
  </p:cSld>
  <p:clrMapOvr>
    <a:masterClrMapping/>
  </p:clrMapOvr>
  <p:timing>
    <p:tnLst>
      <p:par>
        <p:cT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96447150"/>
      </p:ext>
    </p:extLst>
  </p:cSld>
  <p:clrMapOvr>
    <a:masterClrMapping/>
  </p:clrMapOvr>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04840354"/>
      </p:ext>
    </p:extLst>
  </p:cSld>
  <p:clrMapOvr>
    <a:masterClrMapping/>
  </p:clrMapOvr>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26451177"/>
      </p:ext>
    </p:extLst>
  </p:cSld>
  <p:clrMapOvr>
    <a:masterClrMapping/>
  </p:clrMapOvr>
  <p:timing>
    <p:tnLst>
      <p:par>
        <p:cTn id="1" dur="indefinite" restart="never" nodeType="tmRoot"/>
      </p:par>
    </p:tnLst>
  </p:timing>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66595083"/>
      </p:ext>
    </p:extLst>
  </p:cSld>
  <p:clrMapOvr>
    <a:masterClrMapping/>
  </p:clrMapOvr>
  <p:timing>
    <p:tnLst>
      <p:par>
        <p:cTn id="1" dur="indefinite" restart="never" nodeType="tmRoot"/>
      </p:par>
    </p:tnLst>
  </p:timing>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16644118"/>
      </p:ext>
    </p:extLst>
  </p:cSld>
  <p:clrMapOvr>
    <a:masterClrMapping/>
  </p:clrMapOvr>
  <p:timing>
    <p:tnLst>
      <p:par>
        <p:cTn id="1" dur="indefinite" restart="never" nodeType="tmRoot"/>
      </p:par>
    </p:tnLst>
  </p:timing>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13192729"/>
      </p:ext>
    </p:extLst>
  </p:cSld>
  <p:clrMapOvr>
    <a:masterClrMapping/>
  </p:clrMapOvr>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2816217757"/>
      </p:ext>
    </p:extLst>
  </p:cSld>
  <p:clrMapOvr>
    <a:masterClrMapping/>
  </p:clrMapOvr>
  <p:timing>
    <p:tnLst>
      <p:par>
        <p:cT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7393043"/>
      </p:ext>
    </p:extLst>
  </p:cSld>
  <p:clrMapOvr>
    <a:masterClrMapping/>
  </p:clrMapOvr>
  <p:timing>
    <p:tnLst>
      <p:par>
        <p:cTn id="1" dur="indefinite" restart="never" nodeType="tmRoot"/>
      </p:par>
    </p:tnLst>
  </p:timing>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5064731"/>
      </p:ext>
    </p:extLst>
  </p:cSld>
  <p:clrMapOvr>
    <a:masterClrMapping/>
  </p:clrMapOvr>
  <p:timing>
    <p:tnLst>
      <p:par>
        <p:cTn id="1" dur="indefinite" restart="never" nodeType="tmRoot"/>
      </p:par>
    </p:tnLst>
  </p:timing>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08681736"/>
      </p:ext>
    </p:extLst>
  </p:cSld>
  <p:clrMapOvr>
    <a:masterClrMapping/>
  </p:clrMapOvr>
  <p:timing>
    <p:tnLst>
      <p:par>
        <p:cTn id="1" dur="indefinite" restart="never" nodeType="tmRoot"/>
      </p:par>
    </p:tnLst>
  </p:timing>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44256588"/>
      </p:ext>
    </p:extLst>
  </p:cSld>
  <p:clrMapOvr>
    <a:masterClrMapping/>
  </p:clrMapOvr>
  <p:timing>
    <p:tnLst>
      <p:par>
        <p:cTn id="1" dur="indefinite" restart="never" nodeType="tmRoot"/>
      </p:par>
    </p:tnLst>
  </p:timing>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57581412"/>
      </p:ext>
    </p:extLst>
  </p:cSld>
  <p:clrMapOvr>
    <a:masterClrMapping/>
  </p:clrMapOvr>
  <p:timing>
    <p:tnLst>
      <p:par>
        <p:cTn id="1" dur="indefinite" restart="never" nodeType="tmRoot"/>
      </p:par>
    </p:tnLst>
  </p:timing>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765747752"/>
      </p:ext>
    </p:extLst>
  </p:cSld>
  <p:clrMapOvr>
    <a:masterClrMapping/>
  </p:clrMapOvr>
  <p:timing>
    <p:tnLst>
      <p:par>
        <p:cT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16531974"/>
      </p:ext>
    </p:extLst>
  </p:cSld>
  <p:clrMapOvr>
    <a:masterClrMapping/>
  </p:clrMapOvr>
  <p:timing>
    <p:tnLst>
      <p:par>
        <p:cT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594200377"/>
      </p:ext>
    </p:extLst>
  </p:cSld>
  <p:clrMapOvr>
    <a:masterClrMapping/>
  </p:clrMapOvr>
  <p:timing>
    <p:tnLst>
      <p:par>
        <p:cT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473925640"/>
      </p:ext>
    </p:extLst>
  </p:cSld>
  <p:clrMapOvr>
    <a:masterClrMapping/>
  </p:clrMapOvr>
  <p:timing>
    <p:tnLst>
      <p:par>
        <p:cT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411062351"/>
      </p:ext>
    </p:extLst>
  </p:cSld>
  <p:clrMapOvr>
    <a:masterClrMapping/>
  </p:clrMapOvr>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311263661"/>
      </p:ext>
    </p:extLst>
  </p:cSld>
  <p:clrMapOvr>
    <a:masterClrMapping/>
  </p:clrMapOvr>
  <p:timing>
    <p:tnLst>
      <p:par>
        <p:cTn id="1" dur="indefinite" restart="never" nodeType="tmRoot"/>
      </p:par>
    </p:tnLst>
  </p:timing>
  <p:hf hdr="0"/>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403633214"/>
      </p:ext>
    </p:extLst>
  </p:cSld>
  <p:clrMapOvr>
    <a:masterClrMapping/>
  </p:clrMapOvr>
  <p:timing>
    <p:tnLst>
      <p:par>
        <p:cTn id="1" dur="indefinite" restart="never" nodeType="tmRoot"/>
      </p:par>
    </p:tnLst>
  </p:timing>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32476873"/>
      </p:ext>
    </p:extLst>
  </p:cSld>
  <p:clrMapOvr>
    <a:masterClrMapping/>
  </p:clrMapOvr>
  <p:timing>
    <p:tnLst>
      <p:par>
        <p:cTn id="1" dur="indefinite" restart="never" nodeType="tmRoot"/>
      </p:par>
    </p:tnLst>
  </p:timing>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945377575"/>
      </p:ext>
    </p:extLst>
  </p:cSld>
  <p:clrMapOvr>
    <a:masterClrMapping/>
  </p:clrMapOvr>
  <p:timing>
    <p:tnLst>
      <p:par>
        <p:cTn id="1" dur="indefinite" restart="never" nodeType="tmRoot"/>
      </p:par>
    </p:tnLst>
  </p:timing>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4232339640"/>
      </p:ext>
    </p:extLst>
  </p:cSld>
  <p:clrMapOvr>
    <a:masterClrMapping/>
  </p:clrMapOvr>
  <p:timing>
    <p:tnLst>
      <p:par>
        <p:cTn id="1" dur="indefinite" restart="never" nodeType="tmRoot"/>
      </p:par>
    </p:tnLst>
  </p:timing>
  <p:hf hdr="0"/>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1351273"/>
      </p:ext>
    </p:extLst>
  </p:cSld>
  <p:clrMapOvr>
    <a:masterClrMapping/>
  </p:clrMapOvr>
  <p:timing>
    <p:tnLst>
      <p:par>
        <p:cTn id="1" dur="indefinite" restart="never" nodeType="tmRoot"/>
      </p:par>
    </p:tnLst>
  </p:timing>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261982814"/>
      </p:ext>
    </p:extLst>
  </p:cSld>
  <p:clrMapOvr>
    <a:masterClrMapping/>
  </p:clrMapOvr>
  <p:timing>
    <p:tnLst>
      <p:par>
        <p:cT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245089161"/>
      </p:ext>
    </p:extLst>
  </p:cSld>
  <p:clrMapOvr>
    <a:masterClrMapping/>
  </p:clrMapOvr>
  <p:timing>
    <p:tnLst>
      <p:par>
        <p:cT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662458958"/>
      </p:ext>
    </p:extLst>
  </p:cSld>
  <p:clrMapOvr>
    <a:masterClrMapping/>
  </p:clrMapOvr>
  <p:timing>
    <p:tnLst>
      <p:par>
        <p:cT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489924519"/>
      </p:ext>
    </p:extLst>
  </p:cSld>
  <p:clrMapOvr>
    <a:masterClrMapping/>
  </p:clrMapOvr>
  <p:timing>
    <p:tnLst>
      <p:par>
        <p:cT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781731831"/>
      </p:ext>
    </p:extLst>
  </p:cSld>
  <p:clrMapOvr>
    <a:masterClrMapping/>
  </p:clrMapOvr>
  <p:timing>
    <p:tnLst>
      <p:par>
        <p:cTn id="1" dur="indefinite" restart="never" nodeType="tmRoot"/>
      </p:par>
    </p:tnLst>
  </p:timing>
  <p:hf hdr="0"/>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025213281"/>
      </p:ext>
    </p:extLst>
  </p:cSld>
  <p:clrMapOvr>
    <a:masterClrMapping/>
  </p:clrMapOvr>
  <p:timing>
    <p:tnLst>
      <p:par>
        <p:cTn id="1" dur="indefinite" restart="never" nodeType="tmRoot"/>
      </p:par>
    </p:tnLst>
  </p:timing>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501812669"/>
      </p:ext>
    </p:extLst>
  </p:cSld>
  <p:clrMapOvr>
    <a:masterClrMapping/>
  </p:clrMapOvr>
  <p:timing>
    <p:tnLst>
      <p:par>
        <p:cTn id="1" dur="indefinite" restart="never" nodeType="tmRoot"/>
      </p:par>
    </p:tnLst>
  </p:timing>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69424484"/>
      </p:ext>
    </p:extLst>
  </p:cSld>
  <p:clrMapOvr>
    <a:masterClrMapping/>
  </p:clrMapOvr>
  <p:timing>
    <p:tnLst>
      <p:par>
        <p:cT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653499679"/>
      </p:ext>
    </p:extLst>
  </p:cSld>
  <p:clrMapOvr>
    <a:masterClrMapping/>
  </p:clrMapOvr>
  <p:timing>
    <p:tnLst>
      <p:par>
        <p:cTn id="1" dur="indefinite" restart="never" nodeType="tmRoot"/>
      </p:par>
    </p:tnLst>
  </p:timing>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693330415"/>
      </p:ext>
    </p:extLst>
  </p:cSld>
  <p:clrMapOvr>
    <a:masterClrMapping/>
  </p:clrMapOvr>
  <p:timing>
    <p:tnLst>
      <p:par>
        <p:cTn id="1" dur="indefinite" restart="never" nodeType="tmRoot"/>
      </p:par>
    </p:tnLst>
  </p:timing>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828080104"/>
      </p:ext>
    </p:extLst>
  </p:cSld>
  <p:clrMapOvr>
    <a:masterClrMapping/>
  </p:clrMapOvr>
  <p:timing>
    <p:tnLst>
      <p:par>
        <p:cTn id="1" dur="indefinite" restart="never" nodeType="tmRoot"/>
      </p:par>
    </p:tnLst>
  </p:timing>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523987422"/>
      </p:ext>
    </p:extLst>
  </p:cSld>
  <p:clrMapOvr>
    <a:masterClrMapping/>
  </p:clrMapOvr>
  <p:timing>
    <p:tnLst>
      <p:par>
        <p:cTn id="1" dur="indefinite" restart="never" nodeType="tmRoot"/>
      </p:par>
    </p:tnLst>
  </p:timing>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4254699352"/>
      </p:ext>
    </p:extLst>
  </p:cSld>
  <p:clrMapOvr>
    <a:masterClrMapping/>
  </p:clrMapOvr>
  <p:timing>
    <p:tnLst>
      <p:par>
        <p:cTn id="1" dur="indefinite" restart="never" nodeType="tmRoot"/>
      </p:par>
    </p:tnLst>
  </p:timing>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286309085"/>
      </p:ext>
    </p:extLst>
  </p:cSld>
  <p:clrMapOvr>
    <a:masterClrMapping/>
  </p:clrMapOvr>
  <p:timing>
    <p:tnLst>
      <p:par>
        <p:cT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1903428"/>
      </p:ext>
    </p:extLst>
  </p:cSld>
  <p:clrMapOvr>
    <a:masterClrMapping/>
  </p:clrMapOvr>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83557664"/>
      </p:ext>
    </p:extLst>
  </p:cSld>
  <p:clrMapOvr>
    <a:masterClrMapping/>
  </p:clrMapOvr>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998255482"/>
      </p:ext>
    </p:extLst>
  </p:cSld>
  <p:clrMapOvr>
    <a:masterClrMapping/>
  </p:clrMapOvr>
  <p:timing>
    <p:tnLst>
      <p:par>
        <p:cTn id="1" dur="indefinite" restart="never" nodeType="tmRoot"/>
      </p:par>
    </p:tnLst>
  </p:timing>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98175513"/>
      </p:ext>
    </p:extLst>
  </p:cSld>
  <p:clrMapOvr>
    <a:masterClrMapping/>
  </p:clrMapOvr>
  <p:timing>
    <p:tnLst>
      <p:par>
        <p:cTn id="1" dur="indefinite" restart="never" nodeType="tmRoot"/>
      </p:par>
    </p:tnLst>
  </p:timing>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93326877"/>
      </p:ext>
    </p:extLst>
  </p:cSld>
  <p:clrMapOvr>
    <a:masterClrMapping/>
  </p:clrMapOvr>
  <p:timing>
    <p:tnLst>
      <p:par>
        <p:cTn id="1" dur="indefinite" restart="never" nodeType="tmRoot"/>
      </p:par>
    </p:tnLst>
  </p:timing>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35866287"/>
      </p:ext>
    </p:extLst>
  </p:cSld>
  <p:clrMapOvr>
    <a:masterClrMapping/>
  </p:clrMapOvr>
  <p:timing>
    <p:tnLst>
      <p:par>
        <p:cTn id="1" dur="indefinite" restart="never" nodeType="tmRoot"/>
      </p:par>
    </p:tnLst>
  </p:timing>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09777990"/>
      </p:ext>
    </p:extLst>
  </p:cSld>
  <p:clrMapOvr>
    <a:masterClrMapping/>
  </p:clrMapOvr>
  <p:timing>
    <p:tnLst>
      <p:par>
        <p:cTn id="1" dur="indefinite" restart="never" nodeType="tmRoot"/>
      </p:par>
    </p:tnLst>
  </p:timing>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72370076"/>
      </p:ext>
    </p:extLst>
  </p:cSld>
  <p:clrMapOvr>
    <a:masterClrMapping/>
  </p:clrMapOvr>
  <p:timing>
    <p:tnLst>
      <p:par>
        <p:cTn id="1" dur="indefinite" restart="never" nodeType="tmRoot"/>
      </p:par>
    </p:tnLst>
  </p:timing>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13274616"/>
      </p:ext>
    </p:extLst>
  </p:cSld>
  <p:clrMapOvr>
    <a:masterClrMapping/>
  </p:clrMapOvr>
  <p:timing>
    <p:tnLst>
      <p:par>
        <p:cTn id="1" dur="indefinite" restart="never" nodeType="tmRoot"/>
      </p:par>
    </p:tnLst>
  </p:timing>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98452655"/>
      </p:ext>
    </p:extLst>
  </p:cSld>
  <p:clrMapOvr>
    <a:masterClrMapping/>
  </p:clrMapOvr>
  <p:timing>
    <p:tnLst>
      <p:par>
        <p:cTn id="1" dur="indefinite" restart="never" nodeType="tmRoot"/>
      </p:par>
    </p:tnLst>
  </p:timing>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04017842"/>
      </p:ext>
    </p:extLst>
  </p:cSld>
  <p:clrMapOvr>
    <a:masterClrMapping/>
  </p:clrMapOvr>
  <p:timing>
    <p:tnLst>
      <p:par>
        <p:cTn id="1" dur="indefinite" restart="never" nodeType="tmRoot"/>
      </p:par>
    </p:tnLst>
  </p:timing>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792148067"/>
      </p:ext>
    </p:extLst>
  </p:cSld>
  <p:clrMapOvr>
    <a:masterClrMapping/>
  </p:clrMapOvr>
  <p:timing>
    <p:tnLst>
      <p:par>
        <p:cT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3039187"/>
      </p:ext>
    </p:extLst>
  </p:cSld>
  <p:clrMapOvr>
    <a:masterClrMapping/>
  </p:clrMapOvr>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78814655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Tree>
    <p:extLst>
      <p:ext uri="{BB962C8B-B14F-4D97-AF65-F5344CB8AC3E}">
        <p14:creationId xmlns:p14="http://schemas.microsoft.com/office/powerpoint/2010/main" val="1789272077"/>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483101890"/>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407604290"/>
      </p:ext>
    </p:extLst>
  </p:cSld>
  <p:clrMapOvr>
    <a:masterClrMapping/>
  </p:clrMapOvr>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571197037"/>
      </p:ext>
    </p:extLst>
  </p:cSld>
  <p:clrMapOvr>
    <a:masterClrMapping/>
  </p:clrMapOvr>
  <p:timing>
    <p:tnLst>
      <p:par>
        <p:cTn id="1" dur="indefinite" restart="never" nodeType="tmRoot"/>
      </p:par>
    </p:tnLst>
  </p:timing>
  <p:hf hdr="0"/>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585106880"/>
      </p:ext>
    </p:extLst>
  </p:cSld>
  <p:clrMapOvr>
    <a:masterClrMapping/>
  </p:clrMapOvr>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276838747"/>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061934972"/>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749233801"/>
      </p:ext>
    </p:extLst>
  </p:cSld>
  <p:clrMapOvr>
    <a:masterClrMapping/>
  </p:clrMapOvr>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17038575"/>
      </p:ext>
    </p:extLst>
  </p:cSld>
  <p:clrMapOvr>
    <a:masterClrMapping/>
  </p:clrMapOvr>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77797951"/>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58509570"/>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smtClean="0">
              <a:solidFill>
                <a:schemeClr val="bg2"/>
              </a:solidFill>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108411683"/>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81836261"/>
      </p:ext>
    </p:extLst>
  </p:cSld>
  <p:clrMapOvr>
    <a:masterClrMapping/>
  </p:clrMapOvr>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24300709"/>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19518784"/>
      </p:ext>
    </p:extLst>
  </p:cSld>
  <p:clrMapOvr>
    <a:masterClrMapping/>
  </p:clrMapOvr>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77421173"/>
      </p:ext>
    </p:extLst>
  </p:cSld>
  <p:clrMapOvr>
    <a:masterClrMapping/>
  </p:clrMapOvr>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00920062"/>
      </p:ext>
    </p:extLst>
  </p:cSld>
  <p:clrMapOvr>
    <a:masterClrMapping/>
  </p:clrMapOvr>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9851186"/>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37776045"/>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21215089"/>
      </p:ext>
    </p:extLst>
  </p:cSld>
  <p:clrMapOvr>
    <a:masterClrMapping/>
  </p:clrMapOvr>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2856061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3628344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764974510"/>
      </p:ext>
    </p:extLst>
  </p:cSld>
  <p:clrMapOvr>
    <a:masterClrMapping/>
  </p:clrMapOvr>
  <p:timing>
    <p:tnLst>
      <p:par>
        <p:cTn id="1" dur="indefinite" restart="never" nodeType="tmRoot"/>
      </p:par>
    </p:tnLst>
  </p:timing>
  <p:hf hdr="0"/>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6788598"/>
      </p:ext>
    </p:extLst>
  </p:cSld>
  <p:clrMapOvr>
    <a:masterClrMapping/>
  </p:clrMapOvr>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190141243"/>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63360973"/>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16809953"/>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412516664"/>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1073488"/>
      </p:ext>
    </p:extLst>
  </p:cSld>
  <p:clrMapOvr>
    <a:masterClrMapping/>
  </p:clrMapOvr>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720047281"/>
      </p:ext>
    </p:extLst>
  </p:cSld>
  <p:clrMapOvr>
    <a:masterClrMapping/>
  </p:clrMapOvr>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4189360118"/>
      </p:ext>
    </p:extLst>
  </p:cSld>
  <p:clrMapOvr>
    <a:masterClrMapping/>
  </p:clrMapOvr>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639251362"/>
      </p:ext>
    </p:extLst>
  </p:cSld>
  <p:clrMapOvr>
    <a:masterClrMapping/>
  </p:clrMapOvr>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383939281"/>
      </p:ext>
    </p:extLst>
  </p:cSld>
  <p:clrMapOvr>
    <a:masterClrMapping/>
  </p:clrMapOvr>
  <p:timing>
    <p:tnLst>
      <p:par>
        <p:cTn id="1" dur="indefinite" restart="never" nodeType="tmRoot"/>
      </p:par>
    </p:tnLst>
  </p:timing>
  <p:hf hdr="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872077854"/>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438452647"/>
      </p:ext>
    </p:extLst>
  </p:cSld>
  <p:clrMapOvr>
    <a:masterClrMapping/>
  </p:clrMapOvr>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208754940"/>
      </p:ext>
    </p:extLst>
  </p:cSld>
  <p:clrMapOvr>
    <a:masterClrMapping/>
  </p:clrMapOvr>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528583359"/>
      </p:ext>
    </p:extLst>
  </p:cSld>
  <p:clrMapOvr>
    <a:masterClrMapping/>
  </p:clrMapOvr>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464867311"/>
      </p:ext>
    </p:extLst>
  </p:cSld>
  <p:clrMapOvr>
    <a:masterClrMapping/>
  </p:clrMapOvr>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4691704"/>
      </p:ext>
    </p:extLst>
  </p:cSld>
  <p:clrMapOvr>
    <a:masterClrMapping/>
  </p:clrMapOvr>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699524459"/>
      </p:ext>
    </p:extLst>
  </p:cSld>
  <p:clrMapOvr>
    <a:masterClrMapping/>
  </p:clrMapOvr>
  <p:timing>
    <p:tnLst>
      <p:par>
        <p:cTn id="1" dur="indefinite" restart="never" nodeType="tmRoot"/>
      </p:par>
    </p:tnLst>
  </p:timing>
  <p:hf hdr="0"/>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623133853"/>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879140257"/>
      </p:ext>
    </p:extLst>
  </p:cSld>
  <p:clrMapOvr>
    <a:masterClrMapping/>
  </p:clrMapOvr>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265906906"/>
      </p:ext>
    </p:extLst>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19876474"/>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833649731"/>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322034574"/>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717879929"/>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4254976056"/>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179617882"/>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08764188"/>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584106"/>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5944993"/>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86033962"/>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75701906"/>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363970"/>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326914483"/>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54469708"/>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07944324"/>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55882341"/>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2323784"/>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58354390"/>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0601525"/>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961961029"/>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702840966"/>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747546836"/>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47757989"/>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67825006"/>
      </p:ext>
    </p:extLst>
  </p:cSld>
  <p:clrMapOvr>
    <a:masterClrMapping/>
  </p:clrMapOvr>
  <p:timing>
    <p:tnLst>
      <p:par>
        <p:cT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87105527"/>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531030340"/>
      </p:ext>
    </p:extLst>
  </p:cSld>
  <p:clrMapOvr>
    <a:masterClrMapping/>
  </p:clrMapOvr>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520394874"/>
      </p:ext>
    </p:extLst>
  </p:cSld>
  <p:clrMapOvr>
    <a:masterClrMapping/>
  </p:clrMapOvr>
  <p:timing>
    <p:tnLst>
      <p:par>
        <p:cTn id="1" dur="indefinite" restart="never" nodeType="tmRoot"/>
      </p:par>
    </p:tnLst>
  </p:timing>
  <p:hf hdr="0"/>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927114505"/>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333218358"/>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4276311569"/>
      </p:ext>
    </p:extLst>
  </p:cSld>
  <p:clrMapOvr>
    <a:masterClrMapping/>
  </p:clrMapOvr>
  <p:timing>
    <p:tnLst>
      <p:par>
        <p:cT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367397304"/>
      </p:ext>
    </p:extLst>
  </p:cSld>
  <p:clrMapOvr>
    <a:masterClrMapping/>
  </p:clrMapOvr>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195815571"/>
      </p:ext>
    </p:extLst>
  </p:cSld>
  <p:clrMapOvr>
    <a:masterClrMapping/>
  </p:clrMapOvr>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433866361"/>
      </p:ext>
    </p:extLst>
  </p:cSld>
  <p:clrMapOvr>
    <a:masterClrMapping/>
  </p:clrMapOvr>
  <p:timing>
    <p:tnLst>
      <p:par>
        <p:cTn id="1" dur="indefinite" restart="never" nodeType="tmRoot"/>
      </p:par>
    </p:tnLst>
  </p:timing>
  <p:hf hdr="0"/>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51488886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517875306"/>
      </p:ext>
    </p:extLst>
  </p:cSld>
  <p:clrMapOvr>
    <a:masterClrMapping/>
  </p:clrMapOvr>
  <p:timing>
    <p:tnLst>
      <p:par>
        <p:cTn id="1" dur="indefinite" restart="never" nodeType="tmRoot"/>
      </p:par>
    </p:tn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734111485"/>
      </p:ext>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211859932"/>
      </p:ext>
    </p:extLst>
  </p:cSld>
  <p:clrMapOvr>
    <a:masterClrMapping/>
  </p:clrMapOvr>
  <p:timing>
    <p:tnLst>
      <p:par>
        <p:cT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976735602"/>
      </p:ext>
    </p:extLst>
  </p:cSld>
  <p:clrMapOvr>
    <a:masterClrMapping/>
  </p:clrMapOvr>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7063381"/>
      </p:ext>
    </p:extLst>
  </p:cSld>
  <p:clrMapOvr>
    <a:masterClrMapping/>
  </p:clrMapOvr>
  <p:timing>
    <p:tnLst>
      <p:par>
        <p:cT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35185539"/>
      </p:ext>
    </p:extLst>
  </p:cSld>
  <p:clrMapOvr>
    <a:masterClrMapping/>
  </p:clrMapOvr>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4008100084"/>
      </p:ext>
    </p:extLst>
  </p:cSld>
  <p:clrMapOvr>
    <a:masterClrMapping/>
  </p:clrMapOvr>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8032741"/>
      </p:ext>
    </p:extLst>
  </p:cSld>
  <p:clrMapOvr>
    <a:masterClrMapping/>
  </p:clrMapOvr>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6000805"/>
      </p:ext>
    </p:extLst>
  </p:cSld>
  <p:clrMapOvr>
    <a:masterClrMapping/>
  </p:clrMapOvr>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09952573"/>
      </p:ext>
    </p:extLst>
  </p:cSld>
  <p:clrMapOvr>
    <a:masterClrMapping/>
  </p:clrMapOvr>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40833505"/>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160013950"/>
      </p:ext>
    </p:extLst>
  </p:cSld>
  <p:clrMapOvr>
    <a:masterClrMapping/>
  </p:clrMapOvr>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13244038"/>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9562178"/>
      </p:ext>
    </p:extLst>
  </p:cSld>
  <p:clrMapOvr>
    <a:masterClrMapping/>
  </p:clrMapOvr>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2687189"/>
      </p:ext>
    </p:extLst>
  </p:cSld>
  <p:clrMapOvr>
    <a:masterClrMapping/>
  </p:clrMapOvr>
  <p:timing>
    <p:tnLst>
      <p:par>
        <p:cT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01015749"/>
      </p:ext>
    </p:extLst>
  </p:cSld>
  <p:clrMapOvr>
    <a:masterClrMapping/>
  </p:clrMapOvr>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40534507"/>
      </p:ext>
    </p:extLst>
  </p:cSld>
  <p:clrMapOvr>
    <a:masterClrMapping/>
  </p:clrMapOvr>
  <p:timing>
    <p:tnLst>
      <p:par>
        <p:cT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50382980"/>
      </p:ext>
    </p:extLst>
  </p:cSld>
  <p:clrMapOvr>
    <a:masterClrMapping/>
  </p:clrMapOvr>
  <p:timing>
    <p:tnLst>
      <p:par>
        <p:cTn id="1" dur="indefinite" restart="never" nodeType="tmRoot"/>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0972072"/>
      </p:ext>
    </p:extLst>
  </p:cSld>
  <p:clrMapOvr>
    <a:masterClrMapping/>
  </p:clrMapOvr>
  <p:timing>
    <p:tnLst>
      <p:par>
        <p:cTn id="1" dur="indefinite" restart="never" nodeType="tmRoot"/>
      </p:par>
    </p:tn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281468586"/>
      </p:ext>
    </p:extLst>
  </p:cSld>
  <p:clrMapOvr>
    <a:masterClrMapping/>
  </p:clrMapOvr>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03630776"/>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175370223"/>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235213302"/>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196187846"/>
      </p:ext>
    </p:extLst>
  </p:cSld>
  <p:clrMapOvr>
    <a:masterClrMapping/>
  </p:clrMapOvr>
  <p:timing>
    <p:tnLst>
      <p:par>
        <p:cTn id="1" dur="indefinite" restart="never" nodeType="tmRoot"/>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10696043"/>
      </p:ext>
    </p:extLst>
  </p:cSld>
  <p:clrMapOvr>
    <a:masterClrMapping/>
  </p:clrMapOvr>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376745329"/>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343397485"/>
      </p:ext>
    </p:extLst>
  </p:cSld>
  <p:clrMapOvr>
    <a:masterClrMapping/>
  </p:clrMapOvr>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4081055083"/>
      </p:ext>
    </p:extLst>
  </p:cSld>
  <p:clrMapOvr>
    <a:masterClrMapping/>
  </p:clrMapOvr>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64732260"/>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059400625"/>
      </p:ext>
    </p:extLst>
  </p:cSld>
  <p:clrMapOvr>
    <a:masterClrMapping/>
  </p:clrMapOvr>
  <p:timing>
    <p:tnLst>
      <p:par>
        <p:cTn id="1" dur="indefinite" restart="never" nodeType="tmRoot"/>
      </p:par>
    </p:tnLst>
  </p:timing>
  <p:hf hdr="0"/>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793443665"/>
      </p:ext>
    </p:extLst>
  </p:cSld>
  <p:clrMapOvr>
    <a:masterClrMapping/>
  </p:clrMapOvr>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322745844"/>
      </p:ext>
    </p:extLst>
  </p:cSld>
  <p:clrMapOvr>
    <a:masterClrMapping/>
  </p:clrMapOvr>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238139676"/>
      </p:ext>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378658155"/>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37218245"/>
      </p:ext>
    </p:extLst>
  </p:cSld>
  <p:clrMapOvr>
    <a:masterClrMapping/>
  </p:clrMapOvr>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201389042"/>
      </p:ext>
    </p:extLst>
  </p:cSld>
  <p:clrMapOvr>
    <a:masterClrMapping/>
  </p:clrMapOvr>
  <p:timing>
    <p:tnLst>
      <p:par>
        <p:cTn id="1" dur="indefinite" restart="never" nodeType="tmRoot"/>
      </p:par>
    </p:tn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1474583825"/>
      </p:ext>
    </p:extLst>
  </p:cSld>
  <p:clrMapOvr>
    <a:masterClrMapping/>
  </p:clrMapOvr>
  <p:timing>
    <p:tnLst>
      <p:par>
        <p:cTn id="1" dur="indefinite" restart="never" nodeType="tmRoot"/>
      </p:par>
    </p:tnLst>
  </p:timing>
  <p:hf hdr="0"/>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867771136"/>
      </p:ext>
    </p:extLst>
  </p:cSld>
  <p:clrMapOvr>
    <a:masterClrMapping/>
  </p:clrMapOvr>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597808636"/>
      </p:ext>
    </p:extLst>
  </p:cSld>
  <p:clrMapOvr>
    <a:masterClrMapping/>
  </p:clrMapOvr>
  <p:timing>
    <p:tnLst>
      <p:par>
        <p:cTn id="1" dur="indefinite" restart="never" nodeType="tmRoot"/>
      </p:par>
    </p:tn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975188245"/>
      </p:ext>
    </p:extLst>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58127214"/>
      </p:ext>
    </p:extLst>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880435851"/>
      </p:ext>
    </p:extLst>
  </p:cSld>
  <p:clrMapOvr>
    <a:masterClrMapping/>
  </p:clrMapOvr>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0330010"/>
      </p:ext>
    </p:extLst>
  </p:cSld>
  <p:clrMapOvr>
    <a:masterClrMapping/>
  </p:clrMapOvr>
  <p:timing>
    <p:tnLst>
      <p:par>
        <p:cT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472441378"/>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921812677"/>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r>
              <a:rPr lang="en-GB" smtClean="0"/>
              <a:t>© 2015 Ipsos. </a:t>
            </a:r>
            <a:endParaRPr lang="en-GB" dirty="0"/>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97197677"/>
      </p:ext>
    </p:extLst>
  </p:cSld>
  <p:clrMapOvr>
    <a:masterClrMapping/>
  </p:clrMapOvr>
  <p:timing>
    <p:tnLst>
      <p:par>
        <p:cT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98282043"/>
      </p:ext>
    </p:extLst>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47015331"/>
      </p:ext>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29248340"/>
      </p:ext>
    </p:extLst>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5085746"/>
      </p:ext>
    </p:extLst>
  </p:cSld>
  <p:clrMapOvr>
    <a:masterClrMapping/>
  </p:clrMapOvr>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98436992"/>
      </p:ext>
    </p:extLst>
  </p:cSld>
  <p:clrMapOvr>
    <a:masterClrMapping/>
  </p:clrMapOvr>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47856370"/>
      </p:ext>
    </p:extLst>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61532271"/>
      </p:ext>
    </p:extLst>
  </p:cSld>
  <p:clrMapOvr>
    <a:masterClrMapping/>
  </p:clrMapOvr>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54676095"/>
      </p:ext>
    </p:extLst>
  </p:cSld>
  <p:clrMapOvr>
    <a:masterClrMapping/>
  </p:clrMapOvr>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91952308"/>
      </p:ext>
    </p:extLst>
  </p:cSld>
  <p:clrMapOvr>
    <a:masterClrMapping/>
  </p:clrMapOvr>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155395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r>
              <a:rPr lang="en-GB" smtClean="0"/>
              <a:t>© 2015 Ipsos. </a:t>
            </a:r>
            <a:endParaRPr lang="en-GB" dirty="0"/>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07681796"/>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751087483"/>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58159674"/>
      </p:ext>
    </p:extLst>
  </p:cSld>
  <p:clrMapOvr>
    <a:masterClrMapping/>
  </p:clrMapOvr>
  <p:timing>
    <p:tnLst>
      <p:par>
        <p:cTn id="1" dur="indefinite" restart="never" nodeType="tmRoot"/>
      </p:par>
    </p:tn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053381385"/>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355925501"/>
      </p:ext>
    </p:extLst>
  </p:cSld>
  <p:clrMapOvr>
    <a:masterClrMapping/>
  </p:clrMapOvr>
  <p:timing>
    <p:tnLst>
      <p:par>
        <p:cTn id="1" dur="indefinite" restart="never" nodeType="tmRoot"/>
      </p:par>
    </p:tn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761805106"/>
      </p:ext>
    </p:extLst>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490656835"/>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821480857"/>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444384839"/>
      </p:ext>
    </p:extLst>
  </p:cSld>
  <p:clrMapOvr>
    <a:masterClrMapping/>
  </p:clrMapOvr>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4211231814"/>
      </p:ext>
    </p:extLst>
  </p:cSld>
  <p:clrMapOvr>
    <a:masterClrMapping/>
  </p:clrMapOvr>
  <p:timing>
    <p:tnLst>
      <p:par>
        <p:cTn id="1" dur="indefinite" restart="never" nodeType="tmRoot"/>
      </p:par>
    </p:tnLst>
  </p:timing>
  <p:hf hdr="0"/>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251139915"/>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r>
              <a:rPr lang="en-GB" smtClean="0"/>
              <a:t>© 2015 Ipsos. </a:t>
            </a:r>
            <a:endParaRPr lang="en-GB" dirty="0"/>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06379232"/>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562722407"/>
      </p:ext>
    </p:extLst>
  </p:cSld>
  <p:clrMapOvr>
    <a:masterClrMapping/>
  </p:clrMapOvr>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610697549"/>
      </p:ext>
    </p:extLst>
  </p:cSld>
  <p:clrMapOvr>
    <a:masterClrMapping/>
  </p:clrMapOvr>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4217866249"/>
      </p:ext>
    </p:extLst>
  </p:cSld>
  <p:clrMapOvr>
    <a:masterClrMapping/>
  </p:clrMapOvr>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748511264"/>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347960899"/>
      </p:ext>
    </p:extLst>
  </p:cSld>
  <p:clrMapOvr>
    <a:masterClrMapping/>
  </p:clrMapOvr>
  <p:timing>
    <p:tnLst>
      <p:par>
        <p:cTn id="1" dur="indefinite" restart="never" nodeType="tmRoot"/>
      </p:par>
    </p:tnLst>
  </p:timing>
  <p:hf hdr="0"/>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168773115"/>
      </p:ext>
    </p:extLst>
  </p:cSld>
  <p:clrMapOvr>
    <a:masterClrMapping/>
  </p:clrMapOvr>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3262375"/>
      </p:ext>
    </p:extLst>
  </p:cSld>
  <p:clrMapOvr>
    <a:masterClrMapping/>
  </p:clrMapOvr>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540130372"/>
      </p:ext>
    </p:extLst>
  </p:cSld>
  <p:clrMapOvr>
    <a:masterClrMapping/>
  </p:clrMapOvr>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603877360"/>
      </p:ext>
    </p:extLst>
  </p:cSld>
  <p:clrMapOvr>
    <a:masterClrMapping/>
  </p:clrMapOvr>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269901893"/>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r>
              <a:rPr lang="en-GB" smtClean="0"/>
              <a:t>© 2015 Ipsos. </a:t>
            </a:r>
            <a:endParaRPr lang="en-GB" dirty="0"/>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17218561"/>
      </p:ext>
    </p:extLst>
  </p:cSld>
  <p:clrMapOvr>
    <a:masterClrMapping/>
  </p:clrMapOvr>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047811832"/>
      </p:ext>
    </p:extLst>
  </p:cSld>
  <p:clrMapOvr>
    <a:masterClrMapping/>
  </p:clrMapOvr>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734320884"/>
      </p:ext>
    </p:extLst>
  </p:cSld>
  <p:clrMapOvr>
    <a:masterClrMapping/>
  </p:clrMapOvr>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29200948"/>
      </p:ext>
    </p:extLst>
  </p:cSld>
  <p:clrMapOvr>
    <a:masterClrMapping/>
  </p:clrMapOvr>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07892637"/>
      </p:ext>
    </p:extLst>
  </p:cSld>
  <p:clrMapOvr>
    <a:masterClrMapping/>
  </p:clrMapOvr>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57930665"/>
      </p:ext>
    </p:extLst>
  </p:cSld>
  <p:clrMapOvr>
    <a:masterClrMapping/>
  </p:clrMapOvr>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9161472"/>
      </p:ext>
    </p:extLst>
  </p:cSld>
  <p:clrMapOvr>
    <a:masterClrMapping/>
  </p:clrMapOvr>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51064891"/>
      </p:ext>
    </p:extLst>
  </p:cSld>
  <p:clrMapOvr>
    <a:masterClrMapping/>
  </p:clrMapOvr>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28958686"/>
      </p:ext>
    </p:extLst>
  </p:cSld>
  <p:clrMapOvr>
    <a:masterClrMapping/>
  </p:clrMapOvr>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88243321"/>
      </p:ext>
    </p:extLst>
  </p:cSld>
  <p:clrMapOvr>
    <a:masterClrMapping/>
  </p:clrMapOvr>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26169451"/>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20680279"/>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29172354"/>
      </p:ext>
    </p:extLst>
  </p:cSld>
  <p:clrMapOvr>
    <a:masterClrMapping/>
  </p:clrMapOvr>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59917649"/>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6883776"/>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800294493"/>
      </p:ext>
    </p:extLst>
  </p:cSld>
  <p:clrMapOvr>
    <a:masterClrMapping/>
  </p:clrMapOvr>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05399807"/>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154591885"/>
      </p:ext>
    </p:extLst>
  </p:cSld>
  <p:clrMapOvr>
    <a:masterClrMapping/>
  </p:clrMapOvr>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1440330546"/>
      </p:ext>
    </p:extLst>
  </p:cSld>
  <p:clrMapOvr>
    <a:masterClrMapping/>
  </p:clrMapOvr>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4057736301"/>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901622953"/>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944216186"/>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4486694"/>
      </p:ext>
    </p:extLst>
  </p:cSld>
  <p:clrMapOvr>
    <a:masterClrMapping/>
  </p:clrMapOvr>
  <p:timing>
    <p:tnLst>
      <p:par>
        <p:cTn id="1" dur="indefinite" restart="never" nodeType="tmRoot"/>
      </p:par>
    </p:tn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2635965934"/>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147635643"/>
      </p:ext>
    </p:extLst>
  </p:cSld>
  <p:clrMapOvr>
    <a:masterClrMapping/>
  </p:clrMapOvr>
  <p:timing>
    <p:tnLst>
      <p:par>
        <p:cTn id="1" dur="indefinite" restart="never" nodeType="tmRoot"/>
      </p:par>
    </p:tnLst>
  </p:timing>
  <p:hf hdr="0"/>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402398690"/>
      </p:ext>
    </p:extLst>
  </p:cSld>
  <p:clrMapOvr>
    <a:masterClrMapping/>
  </p:clrMapOvr>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426500972"/>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433897353"/>
      </p:ext>
    </p:extLst>
  </p:cSld>
  <p:clrMapOvr>
    <a:masterClrMapping/>
  </p:clrMapOvr>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08013278"/>
      </p:ext>
    </p:extLst>
  </p:cSld>
  <p:clrMapOvr>
    <a:masterClrMapping/>
  </p:clrMapOvr>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802972625"/>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191460971"/>
      </p:ext>
    </p:extLst>
  </p:cSld>
  <p:clrMapOvr>
    <a:masterClrMapping/>
  </p:clrMapOvr>
  <p:timing>
    <p:tnLst>
      <p:par>
        <p:cTn id="1" dur="indefinite" restart="never" nodeType="tmRoot"/>
      </p:par>
    </p:tnLst>
  </p:timing>
  <p:hf hdr="0"/>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916841362"/>
      </p:ext>
    </p:extLst>
  </p:cSld>
  <p:clrMapOvr>
    <a:masterClrMapping/>
  </p:clrMapOvr>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871562707"/>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99686889"/>
      </p:ext>
    </p:extLst>
  </p:cSld>
  <p:clrMapOvr>
    <a:masterClrMapping/>
  </p:clrMapOvr>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810984611"/>
      </p:ext>
    </p:extLst>
  </p:cSld>
  <p:clrMapOvr>
    <a:masterClrMapping/>
  </p:clrMapOvr>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936595491"/>
      </p:ext>
    </p:extLst>
  </p:cSld>
  <p:clrMapOvr>
    <a:masterClrMapping/>
  </p:clrMapOvr>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896696170"/>
      </p:ext>
    </p:extLst>
  </p:cSld>
  <p:clrMapOvr>
    <a:masterClrMapping/>
  </p:clrMapOvr>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3990318"/>
      </p:ext>
    </p:extLst>
  </p:cSld>
  <p:clrMapOvr>
    <a:masterClrMapping/>
  </p:clrMapOvr>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582425441"/>
      </p:ext>
    </p:extLst>
  </p:cSld>
  <p:clrMapOvr>
    <a:masterClrMapping/>
  </p:clrMapOvr>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523505980"/>
      </p:ext>
    </p:extLst>
  </p:cSld>
  <p:clrMapOvr>
    <a:masterClrMapping/>
  </p:clrMapOvr>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41525877"/>
      </p:ext>
    </p:extLst>
  </p:cSld>
  <p:clrMapOvr>
    <a:masterClrMapping/>
  </p:clrMapOvr>
  <p:timing>
    <p:tnLst>
      <p:par>
        <p:cTn id="1" dur="indefinite" restart="never" nodeType="tmRoot"/>
      </p:par>
    </p:tn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35149646"/>
      </p:ext>
    </p:extLst>
  </p:cSld>
  <p:clrMapOvr>
    <a:masterClrMapping/>
  </p:clrMapOvr>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87429375"/>
      </p:ext>
    </p:extLst>
  </p:cSld>
  <p:clrMapOvr>
    <a:masterClrMapping/>
  </p:clrMapOvr>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04466025"/>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27864435"/>
      </p:ext>
    </p:extLst>
  </p:cSld>
  <p:clrMapOvr>
    <a:masterClrMapping/>
  </p:clrMapOvr>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24149030"/>
      </p:ext>
    </p:extLst>
  </p:cSld>
  <p:clrMapOvr>
    <a:masterClrMapping/>
  </p:clrMapOvr>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53760013"/>
      </p:ext>
    </p:extLst>
  </p:cSld>
  <p:clrMapOvr>
    <a:masterClrMapping/>
  </p:clrMapOvr>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66714236"/>
      </p:ext>
    </p:extLst>
  </p:cSld>
  <p:clrMapOvr>
    <a:masterClrMapping/>
  </p:clrMapOvr>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1227320"/>
      </p:ext>
    </p:extLst>
  </p:cSld>
  <p:clrMapOvr>
    <a:masterClrMapping/>
  </p:clrMapOvr>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56638629"/>
      </p:ext>
    </p:extLst>
  </p:cSld>
  <p:clrMapOvr>
    <a:masterClrMapping/>
  </p:clrMapOvr>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43401340"/>
      </p:ext>
    </p:extLst>
  </p:cSld>
  <p:clrMapOvr>
    <a:masterClrMapping/>
  </p:clrMapOvr>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583905484"/>
      </p:ext>
    </p:extLst>
  </p:cSld>
  <p:clrMapOvr>
    <a:masterClrMapping/>
  </p:clrMapOvr>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46184757"/>
      </p:ext>
    </p:extLst>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833981239"/>
      </p:ext>
    </p:extLst>
  </p:cSld>
  <p:clrMapOvr>
    <a:masterClrMapping/>
  </p:clrMapOvr>
  <p:timing>
    <p:tnLst>
      <p:par>
        <p:cTn id="1" dur="indefinite" restart="never" nodeType="tmRoot"/>
      </p:par>
    </p:tn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68454725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195050706"/>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46949808"/>
      </p:ext>
    </p:extLst>
  </p:cSld>
  <p:clrMapOvr>
    <a:masterClrMapping/>
  </p:clrMapOvr>
  <p:timing>
    <p:tnLst>
      <p:par>
        <p:cTn id="1" dur="indefinite" restart="never" nodeType="tmRoot"/>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4268931497"/>
      </p:ext>
    </p:extLst>
  </p:cSld>
  <p:clrMapOvr>
    <a:masterClrMapping/>
  </p:clrMapOvr>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707763046"/>
      </p:ext>
    </p:extLst>
  </p:cSld>
  <p:clrMapOvr>
    <a:masterClrMapping/>
  </p:clrMapOvr>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737995257"/>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853591169"/>
      </p:ext>
    </p:extLst>
  </p:cSld>
  <p:clrMapOvr>
    <a:masterClrMapping/>
  </p:clrMapOvr>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034606314"/>
      </p:ext>
    </p:extLst>
  </p:cSld>
  <p:clrMapOvr>
    <a:masterClrMapping/>
  </p:clrMapOvr>
  <p:timing>
    <p:tnLst>
      <p:par>
        <p:cTn id="1" dur="indefinite" restart="never" nodeType="tmRoot"/>
      </p:par>
    </p:tnLst>
  </p:timing>
  <p:hf hdr="0"/>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514999109"/>
      </p:ext>
    </p:extLst>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48359344"/>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96681861"/>
      </p:ext>
    </p:extLst>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544061107"/>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74062494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5267132"/>
      </p:ext>
    </p:extLst>
  </p:cSld>
  <p:clrMapOvr>
    <a:masterClrMapping/>
  </p:clrMapOvr>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1125570941"/>
      </p:ext>
    </p:extLst>
  </p:cSld>
  <p:clrMapOvr>
    <a:masterClrMapping/>
  </p:clrMapOvr>
  <p:timing>
    <p:tnLst>
      <p:par>
        <p:cTn id="1" dur="indefinite" restart="never" nodeType="tmRoot"/>
      </p:par>
    </p:tnLst>
  </p:timing>
  <p:hf hdr="0"/>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692740258"/>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30266607"/>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542374695"/>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059635880"/>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518051828"/>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37626244"/>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92300942"/>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503910366"/>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72657263"/>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dirty="0" smtClean="0"/>
              <a:t>Kliknite ikonu da biste dodali  sliku</a:t>
            </a:r>
            <a:endParaRPr lang="en-GB" dirty="0"/>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fld id="{7F034911-0302-4AAB-AEF0-815419E29289}" type="slidenum">
              <a:rPr lang="en-US" smtClean="0"/>
              <a:pPr/>
              <a:t>‹#›</a:t>
            </a:fld>
            <a:endParaRPr lang="en-US"/>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r>
              <a:rPr lang="en-GB" dirty="0" smtClean="0"/>
              <a:t>© 201</a:t>
            </a:r>
            <a:r>
              <a:rPr lang="hr-HR" dirty="0" smtClean="0"/>
              <a:t>6</a:t>
            </a:r>
            <a:r>
              <a:rPr lang="en-GB" dirty="0" smtClean="0"/>
              <a:t> Ipsos.  All rights reserved. Contains Ipsos' Confidential and Proprietary information and may not be disclosed or reproduced without the prior written consent of Ipsos.</a:t>
            </a:r>
            <a:endParaRPr lang="en-GB" dirty="0"/>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a:lnSpc>
                <a:spcPct val="85000"/>
              </a:lnSpc>
              <a:spcBef>
                <a:spcPts val="204"/>
              </a:spcBef>
            </a:pPr>
            <a:fld id="{01990C03-C3A3-48FE-AF6D-3AE397C89625}" type="slidenum">
              <a:rPr lang="en-GB" sz="1000">
                <a:solidFill>
                  <a:schemeClr val="bg1"/>
                </a:solidFill>
              </a:rPr>
              <a:pPr>
                <a:lnSpc>
                  <a:spcPct val="85000"/>
                </a:lnSpc>
                <a:spcBef>
                  <a:spcPts val="204"/>
                </a:spcBef>
              </a:pPr>
              <a:t>‹#›</a:t>
            </a:fld>
            <a:endParaRPr lang="en-GB" sz="1000" dirty="0">
              <a:solidFill>
                <a:schemeClr val="bg1"/>
              </a:solidFill>
            </a:endParaRPr>
          </a:p>
        </p:txBody>
      </p:sp>
    </p:spTree>
    <p:extLst>
      <p:ext uri="{BB962C8B-B14F-4D97-AF65-F5344CB8AC3E}">
        <p14:creationId xmlns:p14="http://schemas.microsoft.com/office/powerpoint/2010/main" val="3775106807"/>
      </p:ext>
    </p:extLst>
  </p:cSld>
  <p:clrMapOvr>
    <a:masterClrMapping/>
  </p:clrMapOvr>
  <p:timing>
    <p:tnLst>
      <p:par>
        <p:cTn id="1" dur="indefinite" restart="never" nodeType="tmRoot"/>
      </p:par>
    </p:tn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18024968"/>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28389207"/>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06496943"/>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21765776"/>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66424590"/>
      </p:ext>
    </p:extLst>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6528150"/>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6574218"/>
      </p:ext>
    </p:extLst>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59722279"/>
      </p:ext>
    </p:extLst>
  </p:cSld>
  <p:clrMapOvr>
    <a:masterClrMapping/>
  </p:clrMapOvr>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49897339"/>
      </p:ext>
    </p:extLst>
  </p:cSld>
  <p:clrMapOvr>
    <a:masterClrMapping/>
  </p:clrMapOvr>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104182401"/>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1"/>
              </a:solidFill>
              <a:latin typeface="+mn-lt"/>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a:t>
            </a:r>
            <a:r>
              <a:rPr lang="hr-HR" sz="800" kern="1200" dirty="0" smtClean="0">
                <a:solidFill>
                  <a:schemeClr val="bg1"/>
                </a:solidFill>
                <a:latin typeface="+mn-lt"/>
                <a:ea typeface="+mn-ea"/>
                <a:cs typeface="+mn-cs"/>
              </a:rPr>
              <a:t>6</a:t>
            </a:r>
            <a:r>
              <a:rPr lang="en-GB" sz="800" kern="1200" dirty="0" smtClean="0">
                <a:solidFill>
                  <a:schemeClr val="bg1"/>
                </a:solidFill>
                <a:latin typeface="+mn-lt"/>
                <a:ea typeface="+mn-ea"/>
                <a:cs typeface="+mn-cs"/>
              </a:rPr>
              <a:t> Ipsos.</a:t>
            </a:r>
            <a:endParaRPr lang="en-GB" sz="1200" dirty="0" smtClean="0">
              <a:solidFill>
                <a:schemeClr val="bg1"/>
              </a:solidFill>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80404750"/>
      </p:ext>
    </p:extLst>
  </p:cSld>
  <p:clrMapOvr>
    <a:masterClrMapping/>
  </p:clrMapOvr>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72460783"/>
      </p:ext>
    </p:extLst>
  </p:cSld>
  <p:clrMapOvr>
    <a:masterClrMapping/>
  </p:clrMapOvr>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732008751"/>
      </p:ext>
    </p:extLst>
  </p:cSld>
  <p:clrMapOvr>
    <a:masterClrMapping/>
  </p:clrMapOvr>
  <p:timing>
    <p:tnLst>
      <p:par>
        <p:cTn id="1" dur="indefinite" restart="never" nodeType="tmRoot"/>
      </p:par>
    </p:tn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1724756421"/>
      </p:ext>
    </p:extLst>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128374881"/>
      </p:ext>
    </p:extLst>
  </p:cSld>
  <p:clrMapOvr>
    <a:masterClrMapping/>
  </p:clrMapOvr>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591361616"/>
      </p:ext>
    </p:extLst>
  </p:cSld>
  <p:clrMapOvr>
    <a:masterClrMapping/>
  </p:clrMapOvr>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890470260"/>
      </p:ext>
    </p:extLst>
  </p:cSld>
  <p:clrMapOvr>
    <a:masterClrMapping/>
  </p:clrMapOvr>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565561128"/>
      </p:ext>
    </p:extLst>
  </p:cSld>
  <p:clrMapOvr>
    <a:masterClrMapping/>
  </p:clrMapOvr>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345469727"/>
      </p:ext>
    </p:extLst>
  </p:cSld>
  <p:clrMapOvr>
    <a:masterClrMapping/>
  </p:clrMapOvr>
  <p:timing>
    <p:tnLst>
      <p:par>
        <p:cTn id="1" dur="indefinite" restart="never" nodeType="tmRoot"/>
      </p:par>
    </p:tnLst>
  </p:timing>
  <p:hf hdr="0"/>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021226588"/>
      </p:ext>
    </p:extLst>
  </p:cSld>
  <p:clrMapOvr>
    <a:masterClrMapping/>
  </p:clrMapOvr>
  <p:timing>
    <p:tnLst>
      <p:par>
        <p:cT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31264094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102042334"/>
      </p:ext>
    </p:extLst>
  </p:cSld>
  <p:clrMapOvr>
    <a:masterClrMapping/>
  </p:clrMapOvr>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951482021"/>
      </p:ext>
    </p:extLst>
  </p:cSld>
  <p:clrMapOvr>
    <a:masterClrMapping/>
  </p:clrMapOvr>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173757691"/>
      </p:ext>
    </p:extLst>
  </p:cSld>
  <p:clrMapOvr>
    <a:masterClrMapping/>
  </p:clrMapOvr>
  <p:timing>
    <p:tnLst>
      <p:par>
        <p:cTn id="1" dur="indefinite" restart="never" nodeType="tmRoot"/>
      </p:par>
    </p:tn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655847428"/>
      </p:ext>
    </p:extLst>
  </p:cSld>
  <p:clrMapOvr>
    <a:masterClrMapping/>
  </p:clrMapOvr>
  <p:timing>
    <p:tnLst>
      <p:par>
        <p:cT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508470330"/>
      </p:ext>
    </p:extLst>
  </p:cSld>
  <p:clrMapOvr>
    <a:masterClrMapping/>
  </p:clrMapOvr>
  <p:timing>
    <p:tnLst>
      <p:par>
        <p:cTn id="1" dur="indefinite" restart="never" nodeType="tmRoot"/>
      </p:par>
    </p:tnLst>
  </p:timing>
  <p:hf hdr="0"/>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167573020"/>
      </p:ext>
    </p:extLst>
  </p:cSld>
  <p:clrMapOvr>
    <a:masterClrMapping/>
  </p:clrMapOvr>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765258912"/>
      </p:ext>
    </p:extLst>
  </p:cSld>
  <p:clrMapOvr>
    <a:masterClrMapping/>
  </p:clrMapOvr>
  <p:timing>
    <p:tnLst>
      <p:par>
        <p:cT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160718812"/>
      </p:ext>
    </p:extLst>
  </p:cSld>
  <p:clrMapOvr>
    <a:masterClrMapping/>
  </p:clrMapOvr>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730842222"/>
      </p:ext>
    </p:extLst>
  </p:cSld>
  <p:clrMapOvr>
    <a:masterClrMapping/>
  </p:clrMapOvr>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236515026"/>
      </p:ext>
    </p:extLst>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2880045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1001953988"/>
      </p:ext>
    </p:extLst>
  </p:cSld>
  <p:clrMapOvr>
    <a:masterClrMapping/>
  </p:clrMapOvr>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843072543"/>
      </p:ext>
    </p:extLst>
  </p:cSld>
  <p:clrMapOvr>
    <a:masterClrMapping/>
  </p:clrMapOvr>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228864713"/>
      </p:ext>
    </p:extLst>
  </p:cSld>
  <p:clrMapOvr>
    <a:masterClrMapping/>
  </p:clrMapOvr>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15880706"/>
      </p:ext>
    </p:extLst>
  </p:cSld>
  <p:clrMapOvr>
    <a:masterClrMapping/>
  </p:clrMapOvr>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26639496"/>
      </p:ext>
    </p:extLst>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6820149"/>
      </p:ext>
    </p:extLst>
  </p:cSld>
  <p:clrMapOvr>
    <a:masterClrMapping/>
  </p:clrMapOvr>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9485518"/>
      </p:ext>
    </p:extLst>
  </p:cSld>
  <p:clrMapOvr>
    <a:masterClrMapping/>
  </p:clrMapOvr>
  <p:timing>
    <p:tnLst>
      <p:par>
        <p:cTn id="1" dur="indefinite" restart="never" nodeType="tmRoot"/>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17242129"/>
      </p:ext>
    </p:extLst>
  </p:cSld>
  <p:clrMapOvr>
    <a:masterClrMapping/>
  </p:clrMapOvr>
  <p:timing>
    <p:tnLst>
      <p:par>
        <p:cTn id="1" dur="indefinite" restart="never" nodeType="tmRoot"/>
      </p:par>
    </p:tn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994126"/>
      </p:ext>
    </p:extLst>
  </p:cSld>
  <p:clrMapOvr>
    <a:masterClrMapping/>
  </p:clrMapOvr>
  <p:timing>
    <p:tnLst>
      <p:par>
        <p:cTn id="1" dur="indefinite" restart="never" nodeType="tmRoot"/>
      </p:par>
    </p:tn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59845493"/>
      </p:ext>
    </p:extLst>
  </p:cSld>
  <p:clrMapOvr>
    <a:masterClrMapping/>
  </p:clrMapOvr>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357423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838363430"/>
      </p:ext>
    </p:extLst>
  </p:cSld>
  <p:clrMapOvr>
    <a:masterClrMapping/>
  </p:clrMapOvr>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79078108"/>
      </p:ext>
    </p:extLst>
  </p:cSld>
  <p:clrMapOvr>
    <a:masterClrMapping/>
  </p:clrMapOvr>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89857057"/>
      </p:ext>
    </p:extLst>
  </p:cSld>
  <p:clrMapOvr>
    <a:masterClrMapping/>
  </p:clrMapOvr>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252254547"/>
      </p:ext>
    </p:extLst>
  </p:cSld>
  <p:clrMapOvr>
    <a:masterClrMapping/>
  </p:clrMapOvr>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69390557"/>
      </p:ext>
    </p:extLst>
  </p:cSld>
  <p:clrMapOvr>
    <a:masterClrMapping/>
  </p:clrMapOvr>
  <p:timing>
    <p:tnLst>
      <p:par>
        <p:cTn id="1" dur="indefinite" restart="never" nodeType="tmRoot"/>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34425640"/>
      </p:ext>
    </p:extLst>
  </p:cSld>
  <p:clrMapOvr>
    <a:masterClrMapping/>
  </p:clrMapOvr>
  <p:timing>
    <p:tnLst>
      <p:par>
        <p:cTn id="1" dur="indefinite" restart="never" nodeType="tmRoot"/>
      </p:par>
    </p:tn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800970164"/>
      </p:ext>
    </p:extLst>
  </p:cSld>
  <p:clrMapOvr>
    <a:masterClrMapping/>
  </p:clrMapOvr>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275207265"/>
      </p:ext>
    </p:extLst>
  </p:cSld>
  <p:clrMapOvr>
    <a:masterClrMapping/>
  </p:clrMapOvr>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705548453"/>
      </p:ext>
    </p:extLst>
  </p:cSld>
  <p:clrMapOvr>
    <a:masterClrMapping/>
  </p:clrMapOvr>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710762313"/>
      </p:ext>
    </p:extLst>
  </p:cSld>
  <p:clrMapOvr>
    <a:masterClrMapping/>
  </p:clrMapOvr>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380169213"/>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487417530"/>
      </p:ext>
    </p:extLst>
  </p:cSld>
  <p:clrMapOvr>
    <a:masterClrMapping/>
  </p:clrMapOvr>
  <p:timing>
    <p:tnLst>
      <p:par>
        <p:cT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4052742659"/>
      </p:ext>
    </p:extLst>
  </p:cSld>
  <p:clrMapOvr>
    <a:masterClrMapping/>
  </p:clrMapOvr>
  <p:timing>
    <p:tnLst>
      <p:par>
        <p:cTn id="1" dur="indefinite" restart="never" nodeType="tmRoot"/>
      </p:par>
    </p:tnLst>
  </p:timing>
  <p:hf hdr="0"/>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956819666"/>
      </p:ext>
    </p:extLst>
  </p:cSld>
  <p:clrMapOvr>
    <a:masterClrMapping/>
  </p:clrMapOvr>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954971193"/>
      </p:ext>
    </p:extLst>
  </p:cSld>
  <p:clrMapOvr>
    <a:masterClrMapping/>
  </p:clrMapOvr>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600020998"/>
      </p:ext>
    </p:extLst>
  </p:cSld>
  <p:clrMapOvr>
    <a:masterClrMapping/>
  </p:clrMapOvr>
  <p:timing>
    <p:tnLst>
      <p:par>
        <p:cT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659998379"/>
      </p:ext>
    </p:extLst>
  </p:cSld>
  <p:clrMapOvr>
    <a:masterClrMapping/>
  </p:clrMapOvr>
  <p:timing>
    <p:tnLst>
      <p:par>
        <p:cT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107315602"/>
      </p:ext>
    </p:extLst>
  </p:cSld>
  <p:clrMapOvr>
    <a:masterClrMapping/>
  </p:clrMapOvr>
  <p:timing>
    <p:tnLst>
      <p:par>
        <p:cT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4142824839"/>
      </p:ext>
    </p:extLst>
  </p:cSld>
  <p:clrMapOvr>
    <a:masterClrMapping/>
  </p:clrMapOvr>
  <p:timing>
    <p:tnLst>
      <p:par>
        <p:cTn id="1" dur="indefinite" restart="never" nodeType="tmRoot"/>
      </p:par>
    </p:tnLst>
  </p:timing>
  <p:hf hdr="0"/>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256182912"/>
      </p:ext>
    </p:extLst>
  </p:cSld>
  <p:clrMapOvr>
    <a:masterClrMapping/>
  </p:clrMapOvr>
  <p:timing>
    <p:tnLst>
      <p:par>
        <p:cTn id="1" dur="indefinite" restart="never" nodeType="tmRoot"/>
      </p:par>
    </p:tn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684313694"/>
      </p:ext>
    </p:extLst>
  </p:cSld>
  <p:clrMapOvr>
    <a:masterClrMapping/>
  </p:clrMapOvr>
  <p:timing>
    <p:tnLst>
      <p:par>
        <p:cTn id="1" dur="indefinite" restart="never" nodeType="tmRoot"/>
      </p:par>
    </p:tn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8976704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885332565"/>
      </p:ext>
    </p:extLst>
  </p:cSld>
  <p:clrMapOvr>
    <a:masterClrMapping/>
  </p:clrMapOvr>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61335796"/>
      </p:ext>
    </p:extLst>
  </p:cSld>
  <p:clrMapOvr>
    <a:masterClrMapping/>
  </p:clrMapOvr>
  <p:timing>
    <p:tnLst>
      <p:par>
        <p:cT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417910604"/>
      </p:ext>
    </p:extLst>
  </p:cSld>
  <p:clrMapOvr>
    <a:masterClrMapping/>
  </p:clrMapOvr>
  <p:timing>
    <p:tnLst>
      <p:par>
        <p:cT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593988510"/>
      </p:ext>
    </p:extLst>
  </p:cSld>
  <p:clrMapOvr>
    <a:masterClrMapping/>
  </p:clrMapOvr>
  <p:timing>
    <p:tnLst>
      <p:par>
        <p:cT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750314029"/>
      </p:ext>
    </p:extLst>
  </p:cSld>
  <p:clrMapOvr>
    <a:masterClrMapping/>
  </p:clrMapOvr>
  <p:timing>
    <p:tnLst>
      <p:par>
        <p:cT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443514030"/>
      </p:ext>
    </p:extLst>
  </p:cSld>
  <p:clrMapOvr>
    <a:masterClrMapping/>
  </p:clrMapOvr>
  <p:timing>
    <p:tnLst>
      <p:par>
        <p:cT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66633445"/>
      </p:ext>
    </p:extLst>
  </p:cSld>
  <p:clrMapOvr>
    <a:masterClrMapping/>
  </p:clrMapOvr>
  <p:timing>
    <p:tnLst>
      <p:par>
        <p:cT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73364128"/>
      </p:ext>
    </p:extLst>
  </p:cSld>
  <p:clrMapOvr>
    <a:masterClrMapping/>
  </p:clrMapOvr>
  <p:timing>
    <p:tnLst>
      <p:par>
        <p:cT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58359495"/>
      </p:ext>
    </p:extLst>
  </p:cSld>
  <p:clrMapOvr>
    <a:masterClrMapping/>
  </p:clrMapOvr>
  <p:timing>
    <p:tnLst>
      <p:par>
        <p:cTn id="1" dur="indefinite" restart="never" nodeType="tmRoot"/>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58437628"/>
      </p:ext>
    </p:extLst>
  </p:cSld>
  <p:clrMapOvr>
    <a:masterClrMapping/>
  </p:clrMapOvr>
  <p:timing>
    <p:tnLst>
      <p:par>
        <p:cTn id="1" dur="indefinite" restart="never" nodeType="tmRoot"/>
      </p:par>
    </p:tn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569534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781745860"/>
      </p:ext>
    </p:extLst>
  </p:cSld>
  <p:clrMapOvr>
    <a:masterClrMapping/>
  </p:clrMapOvr>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70240157"/>
      </p:ext>
    </p:extLst>
  </p:cSld>
  <p:clrMapOvr>
    <a:masterClrMapping/>
  </p:clrMapOvr>
  <p:timing>
    <p:tnLst>
      <p:par>
        <p:cTn id="1" dur="indefinite" restart="never" nodeType="tmRoot"/>
      </p:par>
    </p:tn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86269883"/>
      </p:ext>
    </p:extLst>
  </p:cSld>
  <p:clrMapOvr>
    <a:masterClrMapping/>
  </p:clrMapOvr>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93360239"/>
      </p:ext>
    </p:extLst>
  </p:cSld>
  <p:clrMapOvr>
    <a:masterClrMapping/>
  </p:clrMapOvr>
  <p:timing>
    <p:tnLst>
      <p:par>
        <p:cTn id="1" dur="indefinite" restart="never" nodeType="tmRoot"/>
      </p:par>
    </p:tn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10766825"/>
      </p:ext>
    </p:extLst>
  </p:cSld>
  <p:clrMapOvr>
    <a:masterClrMapping/>
  </p:clrMapOvr>
  <p:timing>
    <p:tnLst>
      <p:par>
        <p:cT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2155420"/>
      </p:ext>
    </p:extLst>
  </p:cSld>
  <p:clrMapOvr>
    <a:masterClrMapping/>
  </p:clrMapOvr>
  <p:timing>
    <p:tnLst>
      <p:par>
        <p:cT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69626144"/>
      </p:ext>
    </p:extLst>
  </p:cSld>
  <p:clrMapOvr>
    <a:masterClrMapping/>
  </p:clrMapOvr>
  <p:timing>
    <p:tnLst>
      <p:par>
        <p:cTn id="1" dur="indefinite" restart="never" nodeType="tmRoot"/>
      </p:par>
    </p:tn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22436944"/>
      </p:ext>
    </p:extLst>
  </p:cSld>
  <p:clrMapOvr>
    <a:masterClrMapping/>
  </p:clrMapOvr>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605696431"/>
      </p:ext>
    </p:extLst>
  </p:cSld>
  <p:clrMapOvr>
    <a:masterClrMapping/>
  </p:clrMapOvr>
  <p:timing>
    <p:tnLst>
      <p:par>
        <p:cTn id="1" dur="indefinite" restart="never" nodeType="tmRoot"/>
      </p:par>
    </p:tn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914323931"/>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615411300"/>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spTree>
    <p:extLst>
      <p:ext uri="{BB962C8B-B14F-4D97-AF65-F5344CB8AC3E}">
        <p14:creationId xmlns:p14="http://schemas.microsoft.com/office/powerpoint/2010/main" val="2202370440"/>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73336953"/>
      </p:ext>
    </p:extLst>
  </p:cSld>
  <p:clrMapOvr>
    <a:masterClrMapping/>
  </p:clrMapOvr>
  <p:timing>
    <p:tnLst>
      <p:par>
        <p:cTn id="1" dur="indefinite" restart="never" nodeType="tmRoot"/>
      </p:par>
    </p:tnLst>
  </p:timing>
  <p:hf hdr="0"/>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757739944"/>
      </p:ext>
    </p:extLst>
  </p:cSld>
  <p:clrMapOvr>
    <a:masterClrMapping/>
  </p:clrMapOvr>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28088950"/>
      </p:ext>
    </p:extLst>
  </p:cSld>
  <p:clrMapOvr>
    <a:masterClrMapping/>
  </p:clrMapOvr>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970952047"/>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013656923"/>
      </p:ext>
    </p:extLst>
  </p:cSld>
  <p:clrMapOvr>
    <a:masterClrMapping/>
  </p:clrMapOvr>
  <p:timing>
    <p:tnLst>
      <p:par>
        <p:cTn id="1" dur="indefinite" restart="never" nodeType="tmRoot"/>
      </p:par>
    </p:tnLst>
  </p:timing>
  <p:hf hdr="0"/>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4212931388"/>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907308533"/>
      </p:ext>
    </p:extLst>
  </p:cSld>
  <p:clrMapOvr>
    <a:masterClrMapping/>
  </p:clrMapOvr>
  <p:timing>
    <p:tnLst>
      <p:par>
        <p:cT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932773955"/>
      </p:ext>
    </p:extLst>
  </p:cSld>
  <p:clrMapOvr>
    <a:masterClrMapping/>
  </p:clrMapOvr>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576316937"/>
      </p:ext>
    </p:extLst>
  </p:cSld>
  <p:clrMapOvr>
    <a:masterClrMapping/>
  </p:clrMapOvr>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846545582"/>
      </p:ext>
    </p:extLst>
  </p:cSld>
  <p:clrMapOvr>
    <a:masterClrMapping/>
  </p:clrMapOvr>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733489640"/>
      </p:ext>
    </p:extLst>
  </p:cSld>
  <p:clrMapOvr>
    <a:masterClrMapping/>
  </p:clrMapOvr>
  <p:timing>
    <p:tnLst>
      <p:par>
        <p:cTn id="1" dur="indefinite" restart="never" nodeType="tmRoot"/>
      </p:par>
    </p:tnLst>
  </p:timing>
  <p:hf hdr="0"/>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982630149"/>
      </p:ext>
    </p:extLst>
  </p:cSld>
  <p:clrMapOvr>
    <a:masterClrMapping/>
  </p:clrMapOvr>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947740881"/>
      </p:ext>
    </p:extLst>
  </p:cSld>
  <p:clrMapOvr>
    <a:masterClrMapping/>
  </p:clrMapOvr>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035594559"/>
      </p:ext>
    </p:extLst>
  </p:cSld>
  <p:clrMapOvr>
    <a:masterClrMapping/>
  </p:clrMapOvr>
  <p:timing>
    <p:tnLst>
      <p:par>
        <p:cTn id="1" dur="indefinite" restart="never" nodeType="tmRoot"/>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568379835"/>
      </p:ext>
    </p:extLst>
  </p:cSld>
  <p:clrMapOvr>
    <a:masterClrMapping/>
  </p:clrMapOvr>
  <p:timing>
    <p:tnLst>
      <p:par>
        <p:cTn id="1" dur="indefinite" restart="never" nodeType="tmRoot"/>
      </p:par>
    </p:tn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000508259"/>
      </p:ext>
    </p:extLst>
  </p:cSld>
  <p:clrMapOvr>
    <a:masterClrMapping/>
  </p:clrMapOvr>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57578711"/>
      </p:ext>
    </p:extLst>
  </p:cSld>
  <p:clrMapOvr>
    <a:masterClrMapping/>
  </p:clrMapOvr>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808997671"/>
      </p:ext>
    </p:extLst>
  </p:cSld>
  <p:clrMapOvr>
    <a:masterClrMapping/>
  </p:clrMapOvr>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68479988"/>
      </p:ext>
    </p:extLst>
  </p:cSld>
  <p:clrMapOvr>
    <a:masterClrMapping/>
  </p:clrMapOvr>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99111118"/>
      </p:ext>
    </p:extLst>
  </p:cSld>
  <p:clrMapOvr>
    <a:masterClrMapping/>
  </p:clrMapOvr>
  <p:timing>
    <p:tnLst>
      <p:par>
        <p:cT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89320578"/>
      </p:ext>
    </p:extLst>
  </p:cSld>
  <p:clrMapOvr>
    <a:masterClrMapping/>
  </p:clrMapOvr>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77333953"/>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948066371"/>
      </p:ext>
    </p:extLst>
  </p:cSld>
  <p:clrMapOvr>
    <a:masterClrMapping/>
  </p:clrMapOvr>
  <p:timing>
    <p:tnLst>
      <p:par>
        <p:cTn id="1" dur="indefinite" restart="never" nodeType="tmRoot"/>
      </p:par>
    </p:tn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49193397"/>
      </p:ext>
    </p:extLst>
  </p:cSld>
  <p:clrMapOvr>
    <a:masterClrMapping/>
  </p:clrMapOvr>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49682282"/>
      </p:ext>
    </p:extLst>
  </p:cSld>
  <p:clrMapOvr>
    <a:masterClrMapping/>
  </p:clrMapOvr>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68365741"/>
      </p:ext>
    </p:extLst>
  </p:cSld>
  <p:clrMapOvr>
    <a:masterClrMapping/>
  </p:clrMapOvr>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76409336"/>
      </p:ext>
    </p:extLst>
  </p:cSld>
  <p:clrMapOvr>
    <a:masterClrMapping/>
  </p:clrMapOvr>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44819785"/>
      </p:ext>
    </p:extLst>
  </p:cSld>
  <p:clrMapOvr>
    <a:masterClrMapping/>
  </p:clrMapOvr>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3642994"/>
      </p:ext>
    </p:extLst>
  </p:cSld>
  <p:clrMapOvr>
    <a:masterClrMapping/>
  </p:clrMapOvr>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12832453"/>
      </p:ext>
    </p:extLst>
  </p:cSld>
  <p:clrMapOvr>
    <a:masterClrMapping/>
  </p:clrMapOvr>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0229368"/>
      </p:ext>
    </p:extLst>
  </p:cSld>
  <p:clrMapOvr>
    <a:masterClrMapping/>
  </p:clrMapOvr>
  <p:timing>
    <p:tnLst>
      <p:par>
        <p:cTn id="1" dur="indefinite" restart="never" nodeType="tmRoot"/>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798626773"/>
      </p:ext>
    </p:extLst>
  </p:cSld>
  <p:clrMapOvr>
    <a:masterClrMapping/>
  </p:clrMapOvr>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7852934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493253098"/>
      </p:ext>
    </p:extLst>
  </p:cSld>
  <p:clrMapOvr>
    <a:masterClrMapping/>
  </p:clrMapOvr>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75965874"/>
      </p:ext>
    </p:extLst>
  </p:cSld>
  <p:clrMapOvr>
    <a:masterClrMapping/>
  </p:clrMapOvr>
  <p:timing>
    <p:tnLst>
      <p:par>
        <p:cT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931741602"/>
      </p:ext>
    </p:extLst>
  </p:cSld>
  <p:clrMapOvr>
    <a:masterClrMapping/>
  </p:clrMapOvr>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556788824"/>
      </p:ext>
    </p:extLst>
  </p:cSld>
  <p:clrMapOvr>
    <a:masterClrMapping/>
  </p:clrMapOvr>
  <p:timing>
    <p:tnLst>
      <p:par>
        <p:cTn id="1" dur="indefinite" restart="never" nodeType="tmRoot"/>
      </p:par>
    </p:tn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156059162"/>
      </p:ext>
    </p:extLst>
  </p:cSld>
  <p:clrMapOvr>
    <a:masterClrMapping/>
  </p:clrMapOvr>
  <p:timing>
    <p:tnLst>
      <p:par>
        <p:cTn id="1" dur="indefinite" restart="never" nodeType="tmRoot"/>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604920842"/>
      </p:ext>
    </p:extLst>
  </p:cSld>
  <p:clrMapOvr>
    <a:masterClrMapping/>
  </p:clrMapOvr>
  <p:timing>
    <p:tnLst>
      <p:par>
        <p:cTn id="1" dur="indefinite" restart="never" nodeType="tmRoot"/>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478895918"/>
      </p:ext>
    </p:extLst>
  </p:cSld>
  <p:clrMapOvr>
    <a:masterClrMapping/>
  </p:clrMapOvr>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768747509"/>
      </p:ext>
    </p:extLst>
  </p:cSld>
  <p:clrMapOvr>
    <a:masterClrMapping/>
  </p:clrMapOvr>
  <p:timing>
    <p:tnLst>
      <p:par>
        <p:cTn id="1" dur="indefinite" restart="never" nodeType="tmRoot"/>
      </p:par>
    </p:tnLst>
  </p:timing>
  <p:hf hdr="0"/>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493426091"/>
      </p:ext>
    </p:extLst>
  </p:cSld>
  <p:clrMapOvr>
    <a:masterClrMapping/>
  </p:clrMapOvr>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630040141"/>
      </p:ext>
    </p:extLst>
  </p:cSld>
  <p:clrMapOvr>
    <a:masterClrMapping/>
  </p:clrMapOvr>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398729129"/>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275491493"/>
      </p:ext>
    </p:extLst>
  </p:cSld>
  <p:clrMapOvr>
    <a:masterClrMapping/>
  </p:clrMapOvr>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760550544"/>
      </p:ext>
    </p:extLst>
  </p:cSld>
  <p:clrMapOvr>
    <a:masterClrMapping/>
  </p:clrMapOvr>
  <p:timing>
    <p:tnLst>
      <p:par>
        <p:cT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890691457"/>
      </p:ext>
    </p:extLst>
  </p:cSld>
  <p:clrMapOvr>
    <a:masterClrMapping/>
  </p:clrMapOvr>
  <p:timing>
    <p:tnLst>
      <p:par>
        <p:cT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000794846"/>
      </p:ext>
    </p:extLst>
  </p:cSld>
  <p:clrMapOvr>
    <a:masterClrMapping/>
  </p:clrMapOvr>
  <p:timing>
    <p:tnLst>
      <p:par>
        <p:cTn id="1" dur="indefinite" restart="never" nodeType="tmRoot"/>
      </p:par>
    </p:tnLst>
  </p:timing>
  <p:hf hdr="0"/>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44764345"/>
      </p:ext>
    </p:extLst>
  </p:cSld>
  <p:clrMapOvr>
    <a:masterClrMapping/>
  </p:clrMapOvr>
  <p:timing>
    <p:tnLst>
      <p:par>
        <p:cTn id="1" dur="indefinite" restart="never" nodeType="tmRoot"/>
      </p:par>
    </p:tn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665474220"/>
      </p:ext>
    </p:extLst>
  </p:cSld>
  <p:clrMapOvr>
    <a:masterClrMapping/>
  </p:clrMapOvr>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76785130"/>
      </p:ext>
    </p:extLst>
  </p:cSld>
  <p:clrMapOvr>
    <a:masterClrMapping/>
  </p:clrMapOvr>
  <p:timing>
    <p:tnLst>
      <p:par>
        <p:cTn id="1" dur="indefinite" restart="never" nodeType="tmRoot"/>
      </p:par>
    </p:tn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328625532"/>
      </p:ext>
    </p:extLst>
  </p:cSld>
  <p:clrMapOvr>
    <a:masterClrMapping/>
  </p:clrMapOvr>
  <p:timing>
    <p:tnLst>
      <p:par>
        <p:cTn id="1" dur="indefinite" restart="never" nodeType="tmRoot"/>
      </p:par>
    </p:tn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64548897"/>
      </p:ext>
    </p:extLst>
  </p:cSld>
  <p:clrMapOvr>
    <a:masterClrMapping/>
  </p:clrMapOvr>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878269524"/>
      </p:ext>
    </p:extLst>
  </p:cSld>
  <p:clrMapOvr>
    <a:masterClrMapping/>
  </p:clrMapOvr>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737068791"/>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50370149"/>
      </p:ext>
    </p:extLst>
  </p:cSld>
  <p:clrMapOvr>
    <a:masterClrMapping/>
  </p:clrMapOvr>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901208828"/>
      </p:ext>
    </p:extLst>
  </p:cSld>
  <p:clrMapOvr>
    <a:masterClrMapping/>
  </p:clrMapOvr>
  <p:timing>
    <p:tnLst>
      <p:par>
        <p:cTn id="1" dur="indefinite" restart="never" nodeType="tmRoot"/>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67515314"/>
      </p:ext>
    </p:extLst>
  </p:cSld>
  <p:clrMapOvr>
    <a:masterClrMapping/>
  </p:clrMapOvr>
  <p:timing>
    <p:tnLst>
      <p:par>
        <p:cT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48775338"/>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37737026"/>
      </p:ext>
    </p:extLst>
  </p:cSld>
  <p:clrMapOvr>
    <a:masterClrMapping/>
  </p:clrMapOvr>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09861823"/>
      </p:ext>
    </p:extLst>
  </p:cSld>
  <p:clrMapOvr>
    <a:masterClrMapping/>
  </p:clrMapOvr>
  <p:timing>
    <p:tnLst>
      <p:par>
        <p:cTn id="1" dur="indefinite" restart="never" nodeType="tmRoot"/>
      </p:par>
    </p:tn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84321327"/>
      </p:ext>
    </p:extLst>
  </p:cSld>
  <p:clrMapOvr>
    <a:masterClrMapping/>
  </p:clrMapOvr>
  <p:timing>
    <p:tnLst>
      <p:par>
        <p:cTn id="1" dur="indefinite" restart="never" nodeType="tmRoot"/>
      </p:par>
    </p:tn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6199849"/>
      </p:ext>
    </p:extLst>
  </p:cSld>
  <p:clrMapOvr>
    <a:masterClrMapping/>
  </p:clrMapOvr>
  <p:timing>
    <p:tnLst>
      <p:par>
        <p:cTn id="1" dur="indefinite" restart="never" nodeType="tmRoot"/>
      </p:par>
    </p:tn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6788586"/>
      </p:ext>
    </p:extLst>
  </p:cSld>
  <p:clrMapOvr>
    <a:masterClrMapping/>
  </p:clrMapOvr>
  <p:timing>
    <p:tnLst>
      <p:par>
        <p:cTn id="1" dur="indefinite" restart="never" nodeType="tmRoot"/>
      </p:par>
    </p:tn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56602631"/>
      </p:ext>
    </p:extLst>
  </p:cSld>
  <p:clrMapOvr>
    <a:masterClrMapping/>
  </p:clrMapOvr>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55193464"/>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834735695"/>
      </p:ext>
    </p:extLst>
  </p:cSld>
  <p:clrMapOvr>
    <a:masterClrMapping/>
  </p:clrMapOvr>
  <p:timing>
    <p:tnLst>
      <p:par>
        <p:cTn id="1" dur="indefinite" restart="never" nodeType="tmRoot"/>
      </p:par>
    </p:tnLst>
  </p:timing>
  <p:hf hdr="0"/>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72832843"/>
      </p:ext>
    </p:extLst>
  </p:cSld>
  <p:clrMapOvr>
    <a:masterClrMapping/>
  </p:clrMapOvr>
  <p:timing>
    <p:tnLst>
      <p:par>
        <p:cTn id="1" dur="indefinite" restart="never" nodeType="tmRoot"/>
      </p:par>
    </p:tn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594344581"/>
      </p:ext>
    </p:extLst>
  </p:cSld>
  <p:clrMapOvr>
    <a:masterClrMapping/>
  </p:clrMapOvr>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43971810"/>
      </p:ext>
    </p:extLst>
  </p:cSld>
  <p:clrMapOvr>
    <a:masterClrMapping/>
  </p:clrMapOvr>
  <p:timing>
    <p:tnLst>
      <p:par>
        <p:cTn id="1" dur="indefinite" restart="never" nodeType="tmRoot"/>
      </p:par>
    </p:tn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04960681"/>
      </p:ext>
    </p:extLst>
  </p:cSld>
  <p:clrMapOvr>
    <a:masterClrMapping/>
  </p:clrMapOvr>
  <p:timing>
    <p:tnLst>
      <p:par>
        <p:cTn id="1" dur="indefinite" restart="never" nodeType="tmRoot"/>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1377165491"/>
      </p:ext>
    </p:extLst>
  </p:cSld>
  <p:clrMapOvr>
    <a:masterClrMapping/>
  </p:clrMapOvr>
  <p:timing>
    <p:tnLst>
      <p:par>
        <p:cTn id="1" dur="indefinite" restart="never" nodeType="tmRoot"/>
      </p:par>
    </p:tn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745495801"/>
      </p:ext>
    </p:extLst>
  </p:cSld>
  <p:clrMapOvr>
    <a:masterClrMapping/>
  </p:clrMapOvr>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780876073"/>
      </p:ext>
    </p:extLst>
  </p:cSld>
  <p:clrMapOvr>
    <a:masterClrMapping/>
  </p:clrMapOvr>
  <p:timing>
    <p:tnLst>
      <p:par>
        <p:cTn id="1" dur="indefinite" restart="never" nodeType="tmRoot"/>
      </p:par>
    </p:tnLst>
  </p:timing>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460920169"/>
      </p:ext>
    </p:extLst>
  </p:cSld>
  <p:clrMapOvr>
    <a:masterClrMapping/>
  </p:clrMapOvr>
  <p:timing>
    <p:tnLst>
      <p:par>
        <p:cTn id="1" dur="indefinite" restart="never" nodeType="tmRoot"/>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2059570250"/>
      </p:ext>
    </p:extLst>
  </p:cSld>
  <p:clrMapOvr>
    <a:masterClrMapping/>
  </p:clrMapOvr>
  <p:timing>
    <p:tnLst>
      <p:par>
        <p:cTn id="1" dur="indefinite" restart="never" nodeType="tmRoot"/>
      </p:par>
    </p:tn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391017969"/>
      </p:ext>
    </p:extLst>
  </p:cSld>
  <p:clrMapOvr>
    <a:masterClrMapping/>
  </p:clrMapOvr>
  <p:timing>
    <p:tnLst>
      <p:par>
        <p:cTn id="1" dur="indefinite" restart="never" nodeType="tmRoot"/>
      </p:par>
    </p:tnLst>
  </p:timing>
  <p:hf hdr="0"/>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66584596"/>
      </p:ext>
    </p:extLst>
  </p:cSld>
  <p:clrMapOvr>
    <a:masterClrMapping/>
  </p:clrMapOvr>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233119933"/>
      </p:ext>
    </p:extLst>
  </p:cSld>
  <p:clrMapOvr>
    <a:masterClrMapping/>
  </p:clrMapOvr>
  <p:timing>
    <p:tnLst>
      <p:par>
        <p:cT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628330400"/>
      </p:ext>
    </p:extLst>
  </p:cSld>
  <p:clrMapOvr>
    <a:masterClrMapping/>
  </p:clrMapOvr>
  <p:timing>
    <p:tnLst>
      <p:par>
        <p:cT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227663237"/>
      </p:ext>
    </p:extLst>
  </p:cSld>
  <p:clrMapOvr>
    <a:masterClrMapping/>
  </p:clrMapOvr>
  <p:timing>
    <p:tnLst>
      <p:par>
        <p:cTn id="1" dur="indefinite" restart="never" nodeType="tmRoot"/>
      </p:par>
    </p:tn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2111355267"/>
      </p:ext>
    </p:extLst>
  </p:cSld>
  <p:clrMapOvr>
    <a:masterClrMapping/>
  </p:clrMapOvr>
  <p:timing>
    <p:tnLst>
      <p:par>
        <p:cTn id="1" dur="indefinite" restart="never" nodeType="tmRoot"/>
      </p:par>
    </p:tnLst>
  </p:timing>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888617239"/>
      </p:ext>
    </p:extLst>
  </p:cSld>
  <p:clrMapOvr>
    <a:masterClrMapping/>
  </p:clrMapOvr>
  <p:timing>
    <p:tnLst>
      <p:par>
        <p:cT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4089359724"/>
      </p:ext>
    </p:extLst>
  </p:cSld>
  <p:clrMapOvr>
    <a:masterClrMapping/>
  </p:clrMapOvr>
  <p:timing>
    <p:tnLst>
      <p:par>
        <p:cTn id="1" dur="indefinite" restart="never" nodeType="tmRoot"/>
      </p:par>
    </p:tnLst>
  </p:timing>
  <p:hf hdr="0"/>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260908325"/>
      </p:ext>
    </p:extLst>
  </p:cSld>
  <p:clrMapOvr>
    <a:masterClrMapping/>
  </p:clrMapOvr>
  <p:timing>
    <p:tnLst>
      <p:par>
        <p:cTn id="1" dur="indefinite" restart="never" nodeType="tmRoot"/>
      </p:par>
    </p:tn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72057670"/>
      </p:ext>
    </p:extLst>
  </p:cSld>
  <p:clrMapOvr>
    <a:masterClrMapping/>
  </p:clrMapOvr>
  <p:timing>
    <p:tnLst>
      <p:par>
        <p:cTn id="1" dur="indefinite" restart="never" nodeType="tmRoot"/>
      </p:par>
    </p:tn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931633529"/>
      </p:ext>
    </p:extLst>
  </p:cSld>
  <p:clrMapOvr>
    <a:masterClrMapping/>
  </p:clrMapOvr>
  <p:timing>
    <p:tnLst>
      <p:par>
        <p:cTn id="1" dur="indefinite" restart="never" nodeType="tmRoot"/>
      </p:par>
    </p:tn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49720145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926542589"/>
      </p:ext>
    </p:extLst>
  </p:cSld>
  <p:clrMapOvr>
    <a:masterClrMapping/>
  </p:clrMapOvr>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33641737"/>
      </p:ext>
    </p:extLst>
  </p:cSld>
  <p:clrMapOvr>
    <a:masterClrMapping/>
  </p:clrMapOvr>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836428059"/>
      </p:ext>
    </p:extLst>
  </p:cSld>
  <p:clrMapOvr>
    <a:masterClrMapping/>
  </p:clrMapOvr>
  <p:timing>
    <p:tnLst>
      <p:par>
        <p:cT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291889207"/>
      </p:ext>
    </p:extLst>
  </p:cSld>
  <p:clrMapOvr>
    <a:masterClrMapping/>
  </p:clrMapOvr>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90666017"/>
      </p:ext>
    </p:extLst>
  </p:cSld>
  <p:clrMapOvr>
    <a:masterClrMapping/>
  </p:clrMapOvr>
  <p:timing>
    <p:tnLst>
      <p:par>
        <p:cTn id="1" dur="indefinite" restart="never" nodeType="tmRoot"/>
      </p:par>
    </p:tn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53593816"/>
      </p:ext>
    </p:extLst>
  </p:cSld>
  <p:clrMapOvr>
    <a:masterClrMapping/>
  </p:clrMapOvr>
  <p:timing>
    <p:tnLst>
      <p:par>
        <p:cTn id="1" dur="indefinite" restart="never" nodeType="tmRoot"/>
      </p:par>
    </p:tn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69664593"/>
      </p:ext>
    </p:extLst>
  </p:cSld>
  <p:clrMapOvr>
    <a:masterClrMapping/>
  </p:clrMapOvr>
  <p:timing>
    <p:tnLst>
      <p:par>
        <p:cTn id="1" dur="indefinite" restart="never" nodeType="tmRoot"/>
      </p:par>
    </p:tn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74962632"/>
      </p:ext>
    </p:extLst>
  </p:cSld>
  <p:clrMapOvr>
    <a:masterClrMapping/>
  </p:clrMapOvr>
  <p:timing>
    <p:tnLst>
      <p:par>
        <p:cTn id="1" dur="indefinite" restart="never" nodeType="tmRoot"/>
      </p:par>
    </p:tn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30529179"/>
      </p:ext>
    </p:extLst>
  </p:cSld>
  <p:clrMapOvr>
    <a:masterClrMapping/>
  </p:clrMapOvr>
  <p:timing>
    <p:tnLst>
      <p:par>
        <p:cTn id="1" dur="indefinite" restart="never" nodeType="tmRoot"/>
      </p:par>
    </p:tn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50245482"/>
      </p:ext>
    </p:extLst>
  </p:cSld>
  <p:clrMapOvr>
    <a:masterClrMapping/>
  </p:clrMapOvr>
  <p:timing>
    <p:tnLst>
      <p:par>
        <p:cTn id="1" dur="indefinite" restart="never" nodeType="tmRoot"/>
      </p:par>
    </p:tn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14378950"/>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54800112"/>
      </p:ext>
    </p:extLst>
  </p:cSld>
  <p:clrMapOvr>
    <a:masterClrMapping/>
  </p:clrMapOvr>
  <p:timing>
    <p:tnLst>
      <p:par>
        <p:cTn id="1" dur="indefinite" restart="never" nodeType="tmRoot"/>
      </p:par>
    </p:tn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28559058"/>
      </p:ext>
    </p:extLst>
  </p:cSld>
  <p:clrMapOvr>
    <a:masterClrMapping/>
  </p:clrMapOvr>
  <p:timing>
    <p:tnLst>
      <p:par>
        <p:cT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48371720"/>
      </p:ext>
    </p:extLst>
  </p:cSld>
  <p:clrMapOvr>
    <a:masterClrMapping/>
  </p:clrMapOvr>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9380804"/>
      </p:ext>
    </p:extLst>
  </p:cSld>
  <p:clrMapOvr>
    <a:masterClrMapping/>
  </p:clrMapOvr>
  <p:timing>
    <p:tnLst>
      <p:par>
        <p:cT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96751764"/>
      </p:ext>
    </p:extLst>
  </p:cSld>
  <p:clrMapOvr>
    <a:masterClrMapping/>
  </p:clrMapOvr>
  <p:timing>
    <p:tnLst>
      <p:par>
        <p:cT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321193121"/>
      </p:ext>
    </p:extLst>
  </p:cSld>
  <p:clrMapOvr>
    <a:masterClrMapping/>
  </p:clrMapOvr>
  <p:timing>
    <p:tnLst>
      <p:par>
        <p:cTn id="1" dur="indefinite" restart="never" nodeType="tmRoot"/>
      </p:par>
    </p:tn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02183438"/>
      </p:ext>
    </p:extLst>
  </p:cSld>
  <p:clrMapOvr>
    <a:masterClrMapping/>
  </p:clrMapOvr>
  <p:timing>
    <p:tnLst>
      <p:par>
        <p:cTn id="1" dur="indefinite" restart="never" nodeType="tmRoot"/>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29307706"/>
      </p:ext>
    </p:extLst>
  </p:cSld>
  <p:clrMapOvr>
    <a:masterClrMapping/>
  </p:clrMapOvr>
  <p:timing>
    <p:tnLst>
      <p:par>
        <p:cTn id="1" dur="indefinite" restart="never" nodeType="tmRoot"/>
      </p:par>
    </p:tn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871056657"/>
      </p:ext>
    </p:extLst>
  </p:cSld>
  <p:clrMapOvr>
    <a:masterClrMapping/>
  </p:clrMapOvr>
  <p:timing>
    <p:tnLst>
      <p:par>
        <p:cTn id="1" dur="indefinite" restart="never" nodeType="tmRoot"/>
      </p:par>
    </p:tn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211424573"/>
      </p:ext>
    </p:extLst>
  </p:cSld>
  <p:clrMapOvr>
    <a:masterClrMapping/>
  </p:clrMapOvr>
  <p:timing>
    <p:tnLst>
      <p:par>
        <p:cTn id="1" dur="indefinite" restart="never" nodeType="tmRoot"/>
      </p:par>
    </p:tnLst>
  </p:timing>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38139878"/>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spTree>
    <p:extLst>
      <p:ext uri="{BB962C8B-B14F-4D97-AF65-F5344CB8AC3E}">
        <p14:creationId xmlns:p14="http://schemas.microsoft.com/office/powerpoint/2010/main" val="3713217635"/>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56263504"/>
      </p:ext>
    </p:extLst>
  </p:cSld>
  <p:clrMapOvr>
    <a:masterClrMapping/>
  </p:clrMapOvr>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083415718"/>
      </p:ext>
    </p:extLst>
  </p:cSld>
  <p:clrMapOvr>
    <a:masterClrMapping/>
  </p:clrMapOvr>
  <p:timing>
    <p:tnLst>
      <p:par>
        <p:cTn id="1" dur="indefinite" restart="never" nodeType="tmRoot"/>
      </p:par>
    </p:tnLst>
  </p:timing>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2725362085"/>
      </p:ext>
    </p:extLst>
  </p:cSld>
  <p:clrMapOvr>
    <a:masterClrMapping/>
  </p:clrMapOvr>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4086496480"/>
      </p:ext>
    </p:extLst>
  </p:cSld>
  <p:clrMapOvr>
    <a:masterClrMapping/>
  </p:clrMapOvr>
  <p:timing>
    <p:tnLst>
      <p:par>
        <p:cTn id="1" dur="indefinite" restart="never" nodeType="tmRoot"/>
      </p:par>
    </p:tnLst>
  </p:timing>
  <p:hf hdr="0"/>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594467204"/>
      </p:ext>
    </p:extLst>
  </p:cSld>
  <p:clrMapOvr>
    <a:masterClrMapping/>
  </p:clrMapOvr>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610860371"/>
      </p:ext>
    </p:extLst>
  </p:cSld>
  <p:clrMapOvr>
    <a:masterClrMapping/>
  </p:clrMapOvr>
  <p:timing>
    <p:tnLst>
      <p:par>
        <p:cT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993637278"/>
      </p:ext>
    </p:extLst>
  </p:cSld>
  <p:clrMapOvr>
    <a:masterClrMapping/>
  </p:clrMapOvr>
  <p:timing>
    <p:tnLst>
      <p:par>
        <p:cT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989974533"/>
      </p:ext>
    </p:extLst>
  </p:cSld>
  <p:clrMapOvr>
    <a:masterClrMapping/>
  </p:clrMapOvr>
  <p:timing>
    <p:tnLst>
      <p:par>
        <p:cTn id="1" dur="indefinite" restart="never" nodeType="tmRoot"/>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333363274"/>
      </p:ext>
    </p:extLst>
  </p:cSld>
  <p:clrMapOvr>
    <a:masterClrMapping/>
  </p:clrMapOvr>
  <p:timing>
    <p:tnLst>
      <p:par>
        <p:cT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679024186"/>
      </p:ext>
    </p:extLst>
  </p:cSld>
  <p:clrMapOvr>
    <a:masterClrMapping/>
  </p:clrMapOvr>
  <p:timing>
    <p:tnLst>
      <p:par>
        <p:cTn id="1" dur="indefinite" restart="never" nodeType="tmRoot"/>
      </p:par>
    </p:tnLst>
  </p:timing>
  <p:hf hdr="0"/>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905234717"/>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449964448"/>
      </p:ext>
    </p:extLst>
  </p:cSld>
  <p:clrMapOvr>
    <a:masterClrMapping/>
  </p:clrMapOvr>
  <p:timing>
    <p:tnLst>
      <p:par>
        <p:cTn id="1" dur="indefinite" restart="never" nodeType="tmRoot"/>
      </p:par>
    </p:tn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967048155"/>
      </p:ext>
    </p:extLst>
  </p:cSld>
  <p:clrMapOvr>
    <a:masterClrMapping/>
  </p:clrMapOvr>
  <p:timing>
    <p:tnLst>
      <p:par>
        <p:cTn id="1" dur="indefinite" restart="never" nodeType="tmRoot"/>
      </p:par>
    </p:tn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094109014"/>
      </p:ext>
    </p:extLst>
  </p:cSld>
  <p:clrMapOvr>
    <a:masterClrMapping/>
  </p:clrMapOvr>
  <p:timing>
    <p:tnLst>
      <p:par>
        <p:cTn id="1" dur="indefinite" restart="never" nodeType="tmRoot"/>
      </p:par>
    </p:tn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05099897"/>
      </p:ext>
    </p:extLst>
  </p:cSld>
  <p:clrMapOvr>
    <a:masterClrMapping/>
  </p:clrMapOvr>
  <p:timing>
    <p:tnLst>
      <p:par>
        <p:cT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07066315"/>
      </p:ext>
    </p:extLst>
  </p:cSld>
  <p:clrMapOvr>
    <a:masterClrMapping/>
  </p:clrMapOvr>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06287311"/>
      </p:ext>
    </p:extLst>
  </p:cSld>
  <p:clrMapOvr>
    <a:masterClrMapping/>
  </p:clrMapOvr>
  <p:timing>
    <p:tnLst>
      <p:par>
        <p:cT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665346795"/>
      </p:ext>
    </p:extLst>
  </p:cSld>
  <p:clrMapOvr>
    <a:masterClrMapping/>
  </p:clrMapOvr>
  <p:timing>
    <p:tnLst>
      <p:par>
        <p:cTn id="1" dur="indefinite" restart="never" nodeType="tmRoot"/>
      </p:par>
    </p:tn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835206627"/>
      </p:ext>
    </p:extLst>
  </p:cSld>
  <p:clrMapOvr>
    <a:masterClrMapping/>
  </p:clrMapOvr>
  <p:timing>
    <p:tnLst>
      <p:par>
        <p:cTn id="1" dur="indefinite" restart="never" nodeType="tmRoot"/>
      </p:par>
    </p:tn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79130754"/>
      </p:ext>
    </p:extLst>
  </p:cSld>
  <p:clrMapOvr>
    <a:masterClrMapping/>
  </p:clrMapOvr>
  <p:timing>
    <p:tnLst>
      <p:par>
        <p:cTn id="1" dur="indefinite" restart="never" nodeType="tmRoot"/>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96869990"/>
      </p:ext>
    </p:extLst>
  </p:cSld>
  <p:clrMapOvr>
    <a:masterClrMapping/>
  </p:clrMapOvr>
  <p:timing>
    <p:tnLst>
      <p:par>
        <p:cTn id="1" dur="indefinite" restart="never" nodeType="tmRoot"/>
      </p:par>
    </p:tn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728417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261005290"/>
      </p:ext>
    </p:extLst>
  </p:cSld>
  <p:clrMapOvr>
    <a:masterClrMapping/>
  </p:clrMapOvr>
  <p:timing>
    <p:tnLst>
      <p:par>
        <p:cTn id="1" dur="indefinite" restart="never" nodeType="tmRoot"/>
      </p:par>
    </p:tn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90924753"/>
      </p:ext>
    </p:extLst>
  </p:cSld>
  <p:clrMapOvr>
    <a:masterClrMapping/>
  </p:clrMapOvr>
  <p:timing>
    <p:tnLst>
      <p:par>
        <p:cTn id="1" dur="indefinite" restart="never" nodeType="tmRoot"/>
      </p:par>
    </p:tn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7990681"/>
      </p:ext>
    </p:extLst>
  </p:cSld>
  <p:clrMapOvr>
    <a:masterClrMapping/>
  </p:clrMapOvr>
  <p:timing>
    <p:tnLst>
      <p:par>
        <p:cTn id="1" dur="indefinite" restart="never" nodeType="tmRoot"/>
      </p:par>
    </p:tnLst>
  </p:timing>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4865430"/>
      </p:ext>
    </p:extLst>
  </p:cSld>
  <p:clrMapOvr>
    <a:masterClrMapping/>
  </p:clrMapOvr>
  <p:timing>
    <p:tnLst>
      <p:par>
        <p:cTn id="1" dur="indefinite" restart="never" nodeType="tmRoot"/>
      </p:par>
    </p:tn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60162176"/>
      </p:ext>
    </p:extLst>
  </p:cSld>
  <p:clrMapOvr>
    <a:masterClrMapping/>
  </p:clrMapOvr>
  <p:timing>
    <p:tnLst>
      <p:par>
        <p:cTn id="1" dur="indefinite" restart="never" nodeType="tmRoot"/>
      </p:par>
    </p:tnLst>
  </p:timing>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44433313"/>
      </p:ext>
    </p:extLst>
  </p:cSld>
  <p:clrMapOvr>
    <a:masterClrMapping/>
  </p:clrMapOvr>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3073160"/>
      </p:ext>
    </p:extLst>
  </p:cSld>
  <p:clrMapOvr>
    <a:masterClrMapping/>
  </p:clrMapOvr>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36826967"/>
      </p:ext>
    </p:extLst>
  </p:cSld>
  <p:clrMapOvr>
    <a:masterClrMapping/>
  </p:clrMapOvr>
  <p:timing>
    <p:tnLst>
      <p:par>
        <p:cTn id="1" dur="indefinite" restart="never" nodeType="tmRoot"/>
      </p:par>
    </p:tn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59207013"/>
      </p:ext>
    </p:extLst>
  </p:cSld>
  <p:clrMapOvr>
    <a:masterClrMapping/>
  </p:clrMapOvr>
  <p:timing>
    <p:tnLst>
      <p:par>
        <p:cTn id="1" dur="indefinite" restart="never" nodeType="tmRoot"/>
      </p:par>
    </p:tnLst>
  </p:timing>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17202214"/>
      </p:ext>
    </p:extLst>
  </p:cSld>
  <p:clrMapOvr>
    <a:masterClrMapping/>
  </p:clrMapOvr>
  <p:timing>
    <p:tnLst>
      <p:par>
        <p:cTn id="1" dur="indefinite" restart="never" nodeType="tmRoot"/>
      </p:par>
    </p:tnLst>
  </p:timing>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151983891"/>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690153329"/>
      </p:ext>
    </p:extLst>
  </p:cSld>
  <p:clrMapOvr>
    <a:masterClrMapping/>
  </p:clrMapOvr>
  <p:timing>
    <p:tnLst>
      <p:par>
        <p:cTn id="1" dur="indefinite" restart="never" nodeType="tmRoot"/>
      </p:par>
    </p:tn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810127047"/>
      </p:ext>
    </p:extLst>
  </p:cSld>
  <p:clrMapOvr>
    <a:masterClrMapping/>
  </p:clrMapOvr>
  <p:timing>
    <p:tnLst>
      <p:par>
        <p:cTn id="1" dur="indefinite" restart="never" nodeType="tmRoot"/>
      </p:par>
    </p:tnLst>
  </p:timing>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288544719"/>
      </p:ext>
    </p:extLst>
  </p:cSld>
  <p:clrMapOvr>
    <a:masterClrMapping/>
  </p:clrMapOvr>
  <p:timing>
    <p:tnLst>
      <p:par>
        <p:cTn id="1" dur="indefinite" restart="never" nodeType="tmRoot"/>
      </p:par>
    </p:tnLst>
  </p:timing>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492317296"/>
      </p:ext>
    </p:extLst>
  </p:cSld>
  <p:clrMapOvr>
    <a:masterClrMapping/>
  </p:clrMapOvr>
  <p:timing>
    <p:tnLst>
      <p:par>
        <p:cTn id="1" dur="indefinite" restart="never" nodeType="tmRoot"/>
      </p:par>
    </p:tnLst>
  </p:timing>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286354023"/>
      </p:ext>
    </p:extLst>
  </p:cSld>
  <p:clrMapOvr>
    <a:masterClrMapping/>
  </p:clrMapOvr>
  <p:timing>
    <p:tnLst>
      <p:par>
        <p:cTn id="1" dur="indefinite" restart="never" nodeType="tmRoot"/>
      </p:par>
    </p:tnLst>
  </p:timing>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4030863457"/>
      </p:ext>
    </p:extLst>
  </p:cSld>
  <p:clrMapOvr>
    <a:masterClrMapping/>
  </p:clrMapOvr>
  <p:timing>
    <p:tnLst>
      <p:par>
        <p:cTn id="1" dur="indefinite" restart="never" nodeType="tmRoot"/>
      </p:par>
    </p:tnLst>
  </p:timing>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618200764"/>
      </p:ext>
    </p:extLst>
  </p:cSld>
  <p:clrMapOvr>
    <a:masterClrMapping/>
  </p:clrMapOvr>
  <p:timing>
    <p:tnLst>
      <p:par>
        <p:cTn id="1" dur="indefinite" restart="never" nodeType="tmRoot"/>
      </p:par>
    </p:tnLst>
  </p:timing>
  <p:hf hdr="0"/>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267272617"/>
      </p:ext>
    </p:extLst>
  </p:cSld>
  <p:clrMapOvr>
    <a:masterClrMapping/>
  </p:clrMapOvr>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983664933"/>
      </p:ext>
    </p:extLst>
  </p:cSld>
  <p:clrMapOvr>
    <a:masterClrMapping/>
  </p:clrMapOvr>
  <p:timing>
    <p:tnLst>
      <p:par>
        <p:cTn id="1" dur="indefinite" restart="never" nodeType="tmRoot"/>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030287054"/>
      </p:ext>
    </p:extLst>
  </p:cSld>
  <p:clrMapOvr>
    <a:masterClrMapping/>
  </p:clrMapOvr>
  <p:timing>
    <p:tnLst>
      <p:par>
        <p:cTn id="1" dur="indefinite" restart="never" nodeType="tmRoot"/>
      </p:par>
    </p:tnLst>
  </p:timing>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583353837"/>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177783968"/>
      </p:ext>
    </p:extLst>
  </p:cSld>
  <p:clrMapOvr>
    <a:masterClrMapping/>
  </p:clrMapOvr>
  <p:timing>
    <p:tnLst>
      <p:par>
        <p:cTn id="1" dur="indefinite" restart="never" nodeType="tmRoot"/>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956134404"/>
      </p:ext>
    </p:extLst>
  </p:cSld>
  <p:clrMapOvr>
    <a:masterClrMapping/>
  </p:clrMapOvr>
  <p:timing>
    <p:tnLst>
      <p:par>
        <p:cTn id="1" dur="indefinite" restart="never" nodeType="tmRoot"/>
      </p:par>
    </p:tnLst>
  </p:timing>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171042506"/>
      </p:ext>
    </p:extLst>
  </p:cSld>
  <p:clrMapOvr>
    <a:masterClrMapping/>
  </p:clrMapOvr>
  <p:timing>
    <p:tnLst>
      <p:par>
        <p:cTn id="1" dur="indefinite" restart="never" nodeType="tmRoot"/>
      </p:par>
    </p:tnLst>
  </p:timing>
  <p:hf hdr="0"/>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776778813"/>
      </p:ext>
    </p:extLst>
  </p:cSld>
  <p:clrMapOvr>
    <a:masterClrMapping/>
  </p:clrMapOvr>
  <p:timing>
    <p:tnLst>
      <p:par>
        <p:cTn id="1" dur="indefinite" restart="never" nodeType="tmRoot"/>
      </p:par>
    </p:tnLst>
  </p:timing>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583379319"/>
      </p:ext>
    </p:extLst>
  </p:cSld>
  <p:clrMapOvr>
    <a:masterClrMapping/>
  </p:clrMapOvr>
  <p:timing>
    <p:tnLst>
      <p:par>
        <p:cTn id="1" dur="indefinite" restart="never" nodeType="tmRoot"/>
      </p:par>
    </p:tnLst>
  </p:timing>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405325647"/>
      </p:ext>
    </p:extLst>
  </p:cSld>
  <p:clrMapOvr>
    <a:masterClrMapping/>
  </p:clrMapOvr>
  <p:timing>
    <p:tnLst>
      <p:par>
        <p:cTn id="1" dur="indefinite" restart="never" nodeType="tmRoot"/>
      </p:par>
    </p:tnLst>
  </p:timing>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809176109"/>
      </p:ext>
    </p:extLst>
  </p:cSld>
  <p:clrMapOvr>
    <a:masterClrMapping/>
  </p:clrMapOvr>
  <p:timing>
    <p:tnLst>
      <p:par>
        <p:cTn id="1" dur="indefinite" restart="never" nodeType="tmRoot"/>
      </p:par>
    </p:tnLst>
  </p:timing>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331216294"/>
      </p:ext>
    </p:extLst>
  </p:cSld>
  <p:clrMapOvr>
    <a:masterClrMapping/>
  </p:clrMapOvr>
  <p:timing>
    <p:tnLst>
      <p:par>
        <p:cT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396148219"/>
      </p:ext>
    </p:extLst>
  </p:cSld>
  <p:clrMapOvr>
    <a:masterClrMapping/>
  </p:clrMapOvr>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684103029"/>
      </p:ext>
    </p:extLst>
  </p:cSld>
  <p:clrMapOvr>
    <a:masterClrMapping/>
  </p:clrMapOvr>
  <p:timing>
    <p:tnLst>
      <p:par>
        <p:cTn id="1" dur="indefinite" restart="never" nodeType="tmRoot"/>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71722948"/>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Title Slide - Box Image [Green]">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08553587"/>
      </p:ext>
    </p:extLst>
  </p:cSld>
  <p:clrMapOvr>
    <a:masterClrMapping/>
  </p:clrMapOvr>
  <p:timing>
    <p:tnLst>
      <p:par>
        <p:cTn id="1" dur="indefinite" restart="never" nodeType="tmRoot"/>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62377654"/>
      </p:ext>
    </p:extLst>
  </p:cSld>
  <p:clrMapOvr>
    <a:masterClrMapping/>
  </p:clrMapOvr>
  <p:timing>
    <p:tnLst>
      <p:par>
        <p:cTn id="1" dur="indefinite" restart="never" nodeType="tmRoot"/>
      </p:par>
    </p:tnLst>
  </p:timing>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0879533"/>
      </p:ext>
    </p:extLst>
  </p:cSld>
  <p:clrMapOvr>
    <a:masterClrMapping/>
  </p:clrMapOvr>
  <p:timing>
    <p:tnLst>
      <p:par>
        <p:cTn id="1" dur="indefinite" restart="never" nodeType="tmRoot"/>
      </p:par>
    </p:tnLst>
  </p:timing>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35993005"/>
      </p:ext>
    </p:extLst>
  </p:cSld>
  <p:clrMapOvr>
    <a:masterClrMapping/>
  </p:clrMapOvr>
  <p:timing>
    <p:tnLst>
      <p:par>
        <p:cTn id="1" dur="indefinite" restart="never" nodeType="tmRoot"/>
      </p:par>
    </p:tnLst>
  </p:timing>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56456089"/>
      </p:ext>
    </p:extLst>
  </p:cSld>
  <p:clrMapOvr>
    <a:masterClrMapping/>
  </p:clrMapOvr>
  <p:timing>
    <p:tnLst>
      <p:par>
        <p:cTn id="1" dur="indefinite" restart="never" nodeType="tmRoot"/>
      </p:par>
    </p:tnLst>
  </p:timing>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12717852"/>
      </p:ext>
    </p:extLst>
  </p:cSld>
  <p:clrMapOvr>
    <a:masterClrMapping/>
  </p:clrMapOvr>
  <p:timing>
    <p:tnLst>
      <p:par>
        <p:cTn id="1" dur="indefinite" restart="never" nodeType="tmRoot"/>
      </p:par>
    </p:tnLst>
  </p:timing>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95876106"/>
      </p:ext>
    </p:extLst>
  </p:cSld>
  <p:clrMapOvr>
    <a:masterClrMapping/>
  </p:clrMapOvr>
  <p:timing>
    <p:tnLst>
      <p:par>
        <p:cTn id="1" dur="indefinite" restart="never" nodeType="tmRoot"/>
      </p:par>
    </p:tnLst>
  </p:timing>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58967565"/>
      </p:ext>
    </p:extLst>
  </p:cSld>
  <p:clrMapOvr>
    <a:masterClrMapping/>
  </p:clrMapOvr>
  <p:timing>
    <p:tnLst>
      <p:par>
        <p:cTn id="1" dur="indefinite" restart="never" nodeType="tmRoot"/>
      </p:par>
    </p:tn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51566868"/>
      </p:ext>
    </p:extLst>
  </p:cSld>
  <p:clrMapOvr>
    <a:masterClrMapping/>
  </p:clrMapOvr>
  <p:timing>
    <p:tnLst>
      <p:par>
        <p:cT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83245662"/>
      </p:ext>
    </p:extLst>
  </p:cSld>
  <p:clrMapOvr>
    <a:masterClrMapping/>
  </p:clrMapOvr>
  <p:timing>
    <p:tnLst>
      <p:par>
        <p:cT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564808"/>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itle Slide - wide image [Green]">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20222189"/>
      </p:ext>
    </p:extLst>
  </p:cSld>
  <p:clrMapOvr>
    <a:masterClrMapping/>
  </p:clrMapOvr>
  <p:timing>
    <p:tnLst>
      <p:par>
        <p:cTn id="1" dur="indefinite" restart="never" nodeType="tmRoot"/>
      </p:par>
    </p:tn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45025421"/>
      </p:ext>
    </p:extLst>
  </p:cSld>
  <p:clrMapOvr>
    <a:masterClrMapping/>
  </p:clrMapOvr>
  <p:timing>
    <p:tnLst>
      <p:par>
        <p:cTn id="1" dur="indefinite" restart="never" nodeType="tmRoot"/>
      </p:par>
    </p:tnLst>
  </p:timing>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94172316"/>
      </p:ext>
    </p:extLst>
  </p:cSld>
  <p:clrMapOvr>
    <a:masterClrMapping/>
  </p:clrMapOvr>
  <p:timing>
    <p:tnLst>
      <p:par>
        <p:cTn id="1" dur="indefinite" restart="never" nodeType="tmRoot"/>
      </p:par>
    </p:tnLst>
  </p:timing>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958216873"/>
      </p:ext>
    </p:extLst>
  </p:cSld>
  <p:clrMapOvr>
    <a:masterClrMapping/>
  </p:clrMapOvr>
  <p:timing>
    <p:tnLst>
      <p:par>
        <p:cTn id="1" dur="indefinite" restart="never" nodeType="tmRoot"/>
      </p:par>
    </p:tnLst>
  </p:timing>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477226899"/>
      </p:ext>
    </p:extLst>
  </p:cSld>
  <p:clrMapOvr>
    <a:masterClrMapping/>
  </p:clrMapOvr>
  <p:timing>
    <p:tnLst>
      <p:par>
        <p:cTn id="1" dur="indefinite" restart="never" nodeType="tmRoot"/>
      </p:par>
    </p:tnLst>
  </p:timing>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763596682"/>
      </p:ext>
    </p:extLst>
  </p:cSld>
  <p:clrMapOvr>
    <a:masterClrMapping/>
  </p:clrMapOvr>
  <p:timing>
    <p:tnLst>
      <p:par>
        <p:cTn id="1" dur="indefinite" restart="never" nodeType="tmRoot"/>
      </p:par>
    </p:tnLst>
  </p:timing>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625707620"/>
      </p:ext>
    </p:extLst>
  </p:cSld>
  <p:clrMapOvr>
    <a:masterClrMapping/>
  </p:clrMapOvr>
  <p:timing>
    <p:tnLst>
      <p:par>
        <p:cTn id="1" dur="indefinite" restart="never" nodeType="tmRoot"/>
      </p:par>
    </p:tnLst>
  </p:timing>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207005919"/>
      </p:ext>
    </p:extLst>
  </p:cSld>
  <p:clrMapOvr>
    <a:masterClrMapping/>
  </p:clrMapOvr>
  <p:timing>
    <p:tnLst>
      <p:par>
        <p:cTn id="1" dur="indefinite" restart="never" nodeType="tmRoot"/>
      </p:par>
    </p:tnLst>
  </p:timing>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964705564"/>
      </p:ext>
    </p:extLst>
  </p:cSld>
  <p:clrMapOvr>
    <a:masterClrMapping/>
  </p:clrMapOvr>
  <p:timing>
    <p:tnLst>
      <p:par>
        <p:cTn id="1" dur="indefinite" restart="never" nodeType="tmRoot"/>
      </p:par>
    </p:tnLst>
  </p:timing>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717037903"/>
      </p:ext>
    </p:extLst>
  </p:cSld>
  <p:clrMapOvr>
    <a:masterClrMapping/>
  </p:clrMapOvr>
  <p:timing>
    <p:tnLst>
      <p:par>
        <p:cTn id="1" dur="indefinite" restart="never" nodeType="tmRoot"/>
      </p:par>
    </p:tnLst>
  </p:timing>
  <p:hf hdr="0"/>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446701850"/>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Title Slide - Box Image [Red]">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08813860"/>
      </p:ext>
    </p:extLst>
  </p:cSld>
  <p:clrMapOvr>
    <a:masterClrMapping/>
  </p:clrMapOvr>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740081455"/>
      </p:ext>
    </p:extLst>
  </p:cSld>
  <p:clrMapOvr>
    <a:masterClrMapping/>
  </p:clrMapOvr>
  <p:timing>
    <p:tnLst>
      <p:par>
        <p:cTn id="1" dur="indefinite" restart="never" nodeType="tmRoot"/>
      </p:par>
    </p:tnLst>
  </p:timing>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077007089"/>
      </p:ext>
    </p:extLst>
  </p:cSld>
  <p:clrMapOvr>
    <a:masterClrMapping/>
  </p:clrMapOvr>
  <p:timing>
    <p:tnLst>
      <p:par>
        <p:cTn id="1" dur="indefinite" restart="never" nodeType="tmRoot"/>
      </p:par>
    </p:tnLst>
  </p:timing>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995939680"/>
      </p:ext>
    </p:extLst>
  </p:cSld>
  <p:clrMapOvr>
    <a:masterClrMapping/>
  </p:clrMapOvr>
  <p:timing>
    <p:tnLst>
      <p:par>
        <p:cTn id="1" dur="indefinite" restart="never" nodeType="tmRoot"/>
      </p:par>
    </p:tnLst>
  </p:timing>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883958055"/>
      </p:ext>
    </p:extLst>
  </p:cSld>
  <p:clrMapOvr>
    <a:masterClrMapping/>
  </p:clrMapOvr>
  <p:timing>
    <p:tnLst>
      <p:par>
        <p:cTn id="1" dur="indefinite" restart="never" nodeType="tmRoot"/>
      </p:par>
    </p:tnLst>
  </p:timing>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021546674"/>
      </p:ext>
    </p:extLst>
  </p:cSld>
  <p:clrMapOvr>
    <a:masterClrMapping/>
  </p:clrMapOvr>
  <p:timing>
    <p:tnLst>
      <p:par>
        <p:cTn id="1" dur="indefinite" restart="never" nodeType="tmRoot"/>
      </p:par>
    </p:tnLst>
  </p:timing>
  <p:hf hdr="0"/>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447286380"/>
      </p:ext>
    </p:extLst>
  </p:cSld>
  <p:clrMapOvr>
    <a:masterClrMapping/>
  </p:clrMapOvr>
  <p:timing>
    <p:tnLst>
      <p:par>
        <p:cTn id="1" dur="indefinite" restart="never" nodeType="tmRoot"/>
      </p:par>
    </p:tnLst>
  </p:timing>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266904977"/>
      </p:ext>
    </p:extLst>
  </p:cSld>
  <p:clrMapOvr>
    <a:masterClrMapping/>
  </p:clrMapOvr>
  <p:timing>
    <p:tnLst>
      <p:par>
        <p:cTn id="1" dur="indefinite" restart="never" nodeType="tmRoot"/>
      </p:par>
    </p:tn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564498781"/>
      </p:ext>
    </p:extLst>
  </p:cSld>
  <p:clrMapOvr>
    <a:masterClrMapping/>
  </p:clrMapOvr>
  <p:timing>
    <p:tnLst>
      <p:par>
        <p:cTn id="1" dur="indefinite" restart="never" nodeType="tmRoot"/>
      </p:par>
    </p:tnLst>
  </p:timing>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708180973"/>
      </p:ext>
    </p:extLst>
  </p:cSld>
  <p:clrMapOvr>
    <a:masterClrMapping/>
  </p:clrMapOvr>
  <p:timing>
    <p:tnLst>
      <p:par>
        <p:cTn id="1" dur="indefinite" restart="never" nodeType="tmRoot"/>
      </p:par>
    </p:tnLst>
  </p:timing>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229947620"/>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Slide - wide image [Red]">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50148817"/>
      </p:ext>
    </p:extLst>
  </p:cSld>
  <p:clrMapOvr>
    <a:masterClrMapping/>
  </p:clrMapOvr>
  <p:timing>
    <p:tnLst>
      <p:par>
        <p:cT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68047317"/>
      </p:ext>
    </p:extLst>
  </p:cSld>
  <p:clrMapOvr>
    <a:masterClrMapping/>
  </p:clrMapOvr>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386477413"/>
      </p:ext>
    </p:extLst>
  </p:cSld>
  <p:clrMapOvr>
    <a:masterClrMapping/>
  </p:clrMapOvr>
  <p:timing>
    <p:tnLst>
      <p:par>
        <p:cTn id="1" dur="indefinite" restart="never" nodeType="tmRoot"/>
      </p:par>
    </p:tnLst>
  </p:timing>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28704490"/>
      </p:ext>
    </p:extLst>
  </p:cSld>
  <p:clrMapOvr>
    <a:masterClrMapping/>
  </p:clrMapOvr>
  <p:timing>
    <p:tnLst>
      <p:par>
        <p:cTn id="1" dur="indefinite" restart="never" nodeType="tmRoot"/>
      </p:par>
    </p:tnLst>
  </p:timing>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14533378"/>
      </p:ext>
    </p:extLst>
  </p:cSld>
  <p:clrMapOvr>
    <a:masterClrMapping/>
  </p:clrMapOvr>
  <p:timing>
    <p:tnLst>
      <p:par>
        <p:cTn id="1" dur="indefinite" restart="never" nodeType="tmRoot"/>
      </p:par>
    </p:tnLst>
  </p:timing>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2491080"/>
      </p:ext>
    </p:extLst>
  </p:cSld>
  <p:clrMapOvr>
    <a:masterClrMapping/>
  </p:clrMapOvr>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40723435"/>
      </p:ext>
    </p:extLst>
  </p:cSld>
  <p:clrMapOvr>
    <a:masterClrMapping/>
  </p:clrMapOvr>
  <p:timing>
    <p:tnLst>
      <p:par>
        <p:cTn id="1" dur="indefinite" restart="never" nodeType="tmRoot"/>
      </p:par>
    </p:tn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82045813"/>
      </p:ext>
    </p:extLst>
  </p:cSld>
  <p:clrMapOvr>
    <a:masterClrMapping/>
  </p:clrMapOvr>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10835676"/>
      </p:ext>
    </p:extLst>
  </p:cSld>
  <p:clrMapOvr>
    <a:masterClrMapping/>
  </p:clrMapOvr>
  <p:timing>
    <p:tnLst>
      <p:par>
        <p:cTn id="1" dur="indefinite" restart="never" nodeType="tmRoot"/>
      </p:par>
    </p:tnLst>
  </p:timing>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32831304"/>
      </p:ext>
    </p:extLst>
  </p:cSld>
  <p:clrMapOvr>
    <a:masterClrMapping/>
  </p:clrMapOvr>
  <p:timing>
    <p:tnLst>
      <p:par>
        <p:cTn id="1" dur="indefinite" restart="never" nodeType="tmRoot"/>
      </p:par>
    </p:tnLst>
  </p:timing>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24943541"/>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cSld name="Fill1_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00621845"/>
      </p:ext>
    </p:extLst>
  </p:cSld>
  <p:clrMapOvr>
    <a:masterClrMapping/>
  </p:clrMapOvr>
  <p:timing>
    <p:tnLst>
      <p:par>
        <p:cTn id="1" dur="indefinite" restart="never" nodeType="tmRoot"/>
      </p:par>
    </p:tnLst>
  </p:timing>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27409649"/>
      </p:ext>
    </p:extLst>
  </p:cSld>
  <p:clrMapOvr>
    <a:masterClrMapping/>
  </p:clrMapOvr>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98531121"/>
      </p:ext>
    </p:extLst>
  </p:cSld>
  <p:clrMapOvr>
    <a:masterClrMapping/>
  </p:clrMapOvr>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3498448"/>
      </p:ext>
    </p:extLst>
  </p:cSld>
  <p:clrMapOvr>
    <a:masterClrMapping/>
  </p:clrMapOvr>
  <p:timing>
    <p:tnLst>
      <p:par>
        <p:cTn id="1" dur="indefinite" restart="never" nodeType="tmRoot"/>
      </p:par>
    </p:tnLst>
  </p:timing>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330969243"/>
      </p:ext>
    </p:extLst>
  </p:cSld>
  <p:clrMapOvr>
    <a:masterClrMapping/>
  </p:clrMapOvr>
  <p:timing>
    <p:tnLst>
      <p:par>
        <p:cTn id="1" dur="indefinite" restart="never" nodeType="tmRoot"/>
      </p:par>
    </p:tnLst>
  </p:timing>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34021135"/>
      </p:ext>
    </p:extLst>
  </p:cSld>
  <p:clrMapOvr>
    <a:masterClrMapping/>
  </p:clrMapOvr>
  <p:timing>
    <p:tnLst>
      <p:par>
        <p:cTn id="1" dur="indefinite" restart="never" nodeType="tmRoot"/>
      </p:par>
    </p:tnLst>
  </p:timing>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731083587"/>
      </p:ext>
    </p:extLst>
  </p:cSld>
  <p:clrMapOvr>
    <a:masterClrMapping/>
  </p:clrMapOvr>
  <p:timing>
    <p:tnLst>
      <p:par>
        <p:cTn id="1" dur="indefinite" restart="never" nodeType="tmRoot"/>
      </p:par>
    </p:tnLst>
  </p:timing>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888234342"/>
      </p:ext>
    </p:extLst>
  </p:cSld>
  <p:clrMapOvr>
    <a:masterClrMapping/>
  </p:clrMapOvr>
  <p:timing>
    <p:tnLst>
      <p:par>
        <p:cTn id="1" dur="indefinite" restart="never" nodeType="tmRoot"/>
      </p:par>
    </p:tnLst>
  </p:timing>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2885169797"/>
      </p:ext>
    </p:extLst>
  </p:cSld>
  <p:clrMapOvr>
    <a:masterClrMapping/>
  </p:clrMapOvr>
  <p:timing>
    <p:tnLst>
      <p:par>
        <p:cTn id="1" dur="indefinite" restart="never" nodeType="tmRoot"/>
      </p:par>
    </p:tnLst>
  </p:timing>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178458791"/>
      </p:ext>
    </p:extLst>
  </p:cSld>
  <p:clrMapOvr>
    <a:masterClrMapping/>
  </p:clrMapOvr>
  <p:timing>
    <p:tnLst>
      <p:par>
        <p:cTn id="1" dur="indefinite" restart="never" nodeType="tmRoot"/>
      </p:par>
    </p:tnLst>
  </p:timing>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570049411"/>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102467645"/>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Fill1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2189960"/>
      </p:ext>
    </p:extLst>
  </p:cSld>
  <p:clrMapOvr>
    <a:masterClrMapping/>
  </p:clrMapOvr>
  <p:timing>
    <p:tnLst>
      <p:par>
        <p:cTn id="1" dur="indefinite" restart="never" nodeType="tmRoot"/>
      </p:par>
    </p:tnLst>
  </p:timing>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4091416216"/>
      </p:ext>
    </p:extLst>
  </p:cSld>
  <p:clrMapOvr>
    <a:masterClrMapping/>
  </p:clrMapOvr>
  <p:timing>
    <p:tnLst>
      <p:par>
        <p:cTn id="1" dur="indefinite" restart="never" nodeType="tmRoot"/>
      </p:par>
    </p:tnLst>
  </p:timing>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024374583"/>
      </p:ext>
    </p:extLst>
  </p:cSld>
  <p:clrMapOvr>
    <a:masterClrMapping/>
  </p:clrMapOvr>
  <p:timing>
    <p:tnLst>
      <p:par>
        <p:cTn id="1" dur="indefinite" restart="never" nodeType="tmRoot"/>
      </p:par>
    </p:tnLst>
  </p:timing>
  <p:hf hdr="0"/>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634298924"/>
      </p:ext>
    </p:extLst>
  </p:cSld>
  <p:clrMapOvr>
    <a:masterClrMapping/>
  </p:clrMapOvr>
  <p:timing>
    <p:tnLst>
      <p:par>
        <p:cT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990382105"/>
      </p:ext>
    </p:extLst>
  </p:cSld>
  <p:clrMapOvr>
    <a:masterClrMapping/>
  </p:clrMapOvr>
  <p:timing>
    <p:tnLst>
      <p:par>
        <p:cTn id="1" dur="indefinite" restart="never" nodeType="tmRoot"/>
      </p:par>
    </p:tnLst>
  </p:timing>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844586688"/>
      </p:ext>
    </p:extLst>
  </p:cSld>
  <p:clrMapOvr>
    <a:masterClrMapping/>
  </p:clrMapOvr>
  <p:timing>
    <p:tnLst>
      <p:par>
        <p:cTn id="1" dur="indefinite" restart="never" nodeType="tmRoot"/>
      </p:par>
    </p:tnLst>
  </p:timing>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4022112884"/>
      </p:ext>
    </p:extLst>
  </p:cSld>
  <p:clrMapOvr>
    <a:masterClrMapping/>
  </p:clrMapOvr>
  <p:timing>
    <p:tnLst>
      <p:par>
        <p:cTn id="1" dur="indefinite" restart="never" nodeType="tmRoot"/>
      </p:par>
    </p:tnLst>
  </p:timing>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14302994"/>
      </p:ext>
    </p:extLst>
  </p:cSld>
  <p:clrMapOvr>
    <a:masterClrMapping/>
  </p:clrMapOvr>
  <p:timing>
    <p:tnLst>
      <p:par>
        <p:cTn id="1" dur="indefinite" restart="never" nodeType="tmRoot"/>
      </p:par>
    </p:tnLst>
  </p:timing>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33059160"/>
      </p:ext>
    </p:extLst>
  </p:cSld>
  <p:clrMapOvr>
    <a:masterClrMapping/>
  </p:clrMapOvr>
  <p:timing>
    <p:tnLst>
      <p:par>
        <p:cTn id="1" dur="indefinite" restart="never" nodeType="tmRoot"/>
      </p:par>
    </p:tnLst>
  </p:timing>
  <p:hf hdr="0"/>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536778552"/>
      </p:ext>
    </p:extLst>
  </p:cSld>
  <p:clrMapOvr>
    <a:masterClrMapping/>
  </p:clrMapOvr>
  <p:timing>
    <p:tnLst>
      <p:par>
        <p:cTn id="1" dur="indefinite" restart="never" nodeType="tmRoot"/>
      </p:par>
    </p:tnLst>
  </p:timing>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717739572"/>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Fill2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15312874"/>
      </p:ext>
    </p:extLst>
  </p:cSld>
  <p:clrMapOvr>
    <a:masterClrMapping/>
  </p:clrMapOvr>
  <p:timing>
    <p:tnLst>
      <p:par>
        <p:cTn id="1" dur="indefinite" restart="never" nodeType="tmRoot"/>
      </p:par>
    </p:tnLst>
  </p:timing>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867580484"/>
      </p:ext>
    </p:extLst>
  </p:cSld>
  <p:clrMapOvr>
    <a:masterClrMapping/>
  </p:clrMapOvr>
  <p:timing>
    <p:tnLst>
      <p:par>
        <p:cTn id="1" dur="indefinite" restart="never" nodeType="tmRoot"/>
      </p:par>
    </p:tnLst>
  </p:timing>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789547070"/>
      </p:ext>
    </p:extLst>
  </p:cSld>
  <p:clrMapOvr>
    <a:masterClrMapping/>
  </p:clrMapOvr>
  <p:timing>
    <p:tnLst>
      <p:par>
        <p:cTn id="1" dur="indefinite" restart="never" nodeType="tmRoot"/>
      </p:par>
    </p:tnLst>
  </p:timing>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57929036"/>
      </p:ext>
    </p:extLst>
  </p:cSld>
  <p:clrMapOvr>
    <a:masterClrMapping/>
  </p:clrMapOvr>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38381324"/>
      </p:ext>
    </p:extLst>
  </p:cSld>
  <p:clrMapOvr>
    <a:masterClrMapping/>
  </p:clrMapOvr>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521135077"/>
      </p:ext>
    </p:extLst>
  </p:cSld>
  <p:clrMapOvr>
    <a:masterClrMapping/>
  </p:clrMapOvr>
  <p:timing>
    <p:tnLst>
      <p:par>
        <p:cTn id="1" dur="indefinite" restart="never" nodeType="tmRoot"/>
      </p:par>
    </p:tnLst>
  </p:timing>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16993792"/>
      </p:ext>
    </p:extLst>
  </p:cSld>
  <p:clrMapOvr>
    <a:masterClrMapping/>
  </p:clrMapOvr>
  <p:timing>
    <p:tnLst>
      <p:par>
        <p:cTn id="1" dur="indefinite" restart="never" nodeType="tmRoot"/>
      </p:par>
    </p:tnLst>
  </p:timing>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20945271"/>
      </p:ext>
    </p:extLst>
  </p:cSld>
  <p:clrMapOvr>
    <a:masterClrMapping/>
  </p:clrMapOvr>
  <p:timing>
    <p:tnLst>
      <p:par>
        <p:cTn id="1" dur="indefinite" restart="never" nodeType="tmRoot"/>
      </p:par>
    </p:tnLst>
  </p:timing>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10036050"/>
      </p:ext>
    </p:extLst>
  </p:cSld>
  <p:clrMapOvr>
    <a:masterClrMapping/>
  </p:clrMapOvr>
  <p:timing>
    <p:tnLst>
      <p:par>
        <p:cTn id="1" dur="indefinite" restart="never" nodeType="tmRoot"/>
      </p:par>
    </p:tnLst>
  </p:timing>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63806730"/>
      </p:ext>
    </p:extLst>
  </p:cSld>
  <p:clrMapOvr>
    <a:masterClrMapping/>
  </p:clrMapOvr>
  <p:timing>
    <p:tnLst>
      <p:par>
        <p:cTn id="1" dur="indefinite" restart="never" nodeType="tmRoot"/>
      </p:par>
    </p:tnLst>
  </p:timing>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66679416"/>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Fill3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86863387"/>
      </p:ext>
    </p:extLst>
  </p:cSld>
  <p:clrMapOvr>
    <a:masterClrMapping/>
  </p:clrMapOvr>
  <p:timing>
    <p:tnLst>
      <p:par>
        <p:cTn id="1" dur="indefinite" restart="never" nodeType="tmRoot"/>
      </p:par>
    </p:tnLst>
  </p:timing>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09749969"/>
      </p:ext>
    </p:extLst>
  </p:cSld>
  <p:clrMapOvr>
    <a:masterClrMapping/>
  </p:clrMapOvr>
  <p:timing>
    <p:tnLst>
      <p:par>
        <p:cTn id="1" dur="indefinite" restart="never" nodeType="tmRoot"/>
      </p:par>
    </p:tnLst>
  </p:timing>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5380679"/>
      </p:ext>
    </p:extLst>
  </p:cSld>
  <p:clrMapOvr>
    <a:masterClrMapping/>
  </p:clrMapOvr>
  <p:timing>
    <p:tnLst>
      <p:par>
        <p:cTn id="1" dur="indefinite" restart="never" nodeType="tmRoot"/>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91348051"/>
      </p:ext>
    </p:extLst>
  </p:cSld>
  <p:clrMapOvr>
    <a:masterClrMapping/>
  </p:clrMapOvr>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0655365"/>
      </p:ext>
    </p:extLst>
  </p:cSld>
  <p:clrMapOvr>
    <a:masterClrMapping/>
  </p:clrMapOvr>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02756462"/>
      </p:ext>
    </p:extLst>
  </p:cSld>
  <p:clrMapOvr>
    <a:masterClrMapping/>
  </p:clrMapOvr>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1565144"/>
      </p:ext>
    </p:extLst>
  </p:cSld>
  <p:clrMapOvr>
    <a:masterClrMapping/>
  </p:clrMapOvr>
  <p:timing>
    <p:tnLst>
      <p:par>
        <p:cTn id="1" dur="indefinite" restart="never" nodeType="tmRoot"/>
      </p:par>
    </p:tnLst>
  </p:timing>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913352765"/>
      </p:ext>
    </p:extLst>
  </p:cSld>
  <p:clrMapOvr>
    <a:masterClrMapping/>
  </p:clrMapOvr>
  <p:timing>
    <p:tnLst>
      <p:par>
        <p:cTn id="1" dur="indefinite" restart="never" nodeType="tmRoot"/>
      </p:par>
    </p:tnLst>
  </p:timing>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0931851"/>
      </p:ext>
    </p:extLst>
  </p:cSld>
  <p:clrMapOvr>
    <a:masterClrMapping/>
  </p:clrMapOvr>
  <p:timing>
    <p:tnLst>
      <p:par>
        <p:cTn id="1" dur="indefinite" restart="never" nodeType="tmRoot"/>
      </p:par>
    </p:tnLst>
  </p:timing>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621457220"/>
      </p:ext>
    </p:extLst>
  </p:cSld>
  <p:clrMapOvr>
    <a:masterClrMapping/>
  </p:clrMapOvr>
  <p:timing>
    <p:tnLst>
      <p:par>
        <p:cTn id="1" dur="indefinite" restart="never" nodeType="tmRoot"/>
      </p:par>
    </p:tnLst>
  </p:timing>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60156409"/>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Fill3_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61939745"/>
      </p:ext>
    </p:extLst>
  </p:cSld>
  <p:clrMapOvr>
    <a:masterClrMapping/>
  </p:clrMapOvr>
  <p:timing>
    <p:tnLst>
      <p:par>
        <p:cTn id="1" dur="indefinite" restart="never" nodeType="tmRoot"/>
      </p:par>
    </p:tnLst>
  </p:timing>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106338968"/>
      </p:ext>
    </p:extLst>
  </p:cSld>
  <p:clrMapOvr>
    <a:masterClrMapping/>
  </p:clrMapOvr>
  <p:timing>
    <p:tnLst>
      <p:par>
        <p:cTn id="1" dur="indefinite" restart="never" nodeType="tmRoot"/>
      </p:par>
    </p:tnLst>
  </p:timing>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370143648"/>
      </p:ext>
    </p:extLst>
  </p:cSld>
  <p:clrMapOvr>
    <a:masterClrMapping/>
  </p:clrMapOvr>
  <p:timing>
    <p:tnLst>
      <p:par>
        <p:cTn id="1" dur="indefinite" restart="never" nodeType="tmRoot"/>
      </p:par>
    </p:tnLst>
  </p:timing>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585884265"/>
      </p:ext>
    </p:extLst>
  </p:cSld>
  <p:clrMapOvr>
    <a:masterClrMapping/>
  </p:clrMapOvr>
  <p:timing>
    <p:tnLst>
      <p:par>
        <p:cTn id="1" dur="indefinite" restart="never" nodeType="tmRoot"/>
      </p:par>
    </p:tnLst>
  </p:timing>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5881974"/>
      </p:ext>
    </p:extLst>
  </p:cSld>
  <p:clrMapOvr>
    <a:masterClrMapping/>
  </p:clrMapOvr>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203019281"/>
      </p:ext>
    </p:extLst>
  </p:cSld>
  <p:clrMapOvr>
    <a:masterClrMapping/>
  </p:clrMapOvr>
  <p:timing>
    <p:tnLst>
      <p:par>
        <p:cTn id="1" dur="indefinite" restart="never" nodeType="tmRoot"/>
      </p:par>
    </p:tnLst>
  </p:timing>
  <p:hf hdr="0"/>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672275653"/>
      </p:ext>
    </p:extLst>
  </p:cSld>
  <p:clrMapOvr>
    <a:masterClrMapping/>
  </p:clrMapOvr>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4282147253"/>
      </p:ext>
    </p:extLst>
  </p:cSld>
  <p:clrMapOvr>
    <a:masterClrMapping/>
  </p:clrMapOvr>
  <p:timing>
    <p:tnLst>
      <p:par>
        <p:cT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723815396"/>
      </p:ext>
    </p:extLst>
  </p:cSld>
  <p:clrMapOvr>
    <a:masterClrMapping/>
  </p:clrMapOvr>
  <p:timing>
    <p:tnLst>
      <p:par>
        <p:cTn id="1" dur="indefinite" restart="never" nodeType="tmRoot"/>
      </p:par>
    </p:tnLst>
  </p:timing>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770207071"/>
      </p:ext>
    </p:extLst>
  </p:cSld>
  <p:clrMapOvr>
    <a:masterClrMapping/>
  </p:clrMapOvr>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380074888"/>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Fill3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72588115"/>
      </p:ext>
    </p:extLst>
  </p:cSld>
  <p:clrMapOvr>
    <a:masterClrMapping/>
  </p:clrMapOvr>
  <p:timing>
    <p:tnLst>
      <p:par>
        <p:cTn id="1" dur="indefinite" restart="never" nodeType="tmRoot"/>
      </p:par>
    </p:tnLst>
  </p:timing>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516008652"/>
      </p:ext>
    </p:extLst>
  </p:cSld>
  <p:clrMapOvr>
    <a:masterClrMapping/>
  </p:clrMapOvr>
  <p:timing>
    <p:tnLst>
      <p:par>
        <p:cTn id="1" dur="indefinite" restart="never" nodeType="tmRoot"/>
      </p:par>
    </p:tnLst>
  </p:timing>
  <p:hf hdr="0"/>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672970308"/>
      </p:ext>
    </p:extLst>
  </p:cSld>
  <p:clrMapOvr>
    <a:masterClrMapping/>
  </p:clrMapOvr>
  <p:timing>
    <p:tnLst>
      <p:par>
        <p:cTn id="1" dur="indefinite" restart="never" nodeType="tmRoot"/>
      </p:par>
    </p:tnLst>
  </p:timing>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048252882"/>
      </p:ext>
    </p:extLst>
  </p:cSld>
  <p:clrMapOvr>
    <a:masterClrMapping/>
  </p:clrMapOvr>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317823793"/>
      </p:ext>
    </p:extLst>
  </p:cSld>
  <p:clrMapOvr>
    <a:masterClrMapping/>
  </p:clrMapOvr>
  <p:timing>
    <p:tnLst>
      <p:par>
        <p:cTn id="1" dur="indefinite" restart="never" nodeType="tmRoot"/>
      </p:par>
    </p:tnLst>
  </p:timing>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15511402"/>
      </p:ext>
    </p:extLst>
  </p:cSld>
  <p:clrMapOvr>
    <a:masterClrMapping/>
  </p:clrMapOvr>
  <p:timing>
    <p:tnLst>
      <p:par>
        <p:cTn id="1" dur="indefinite" restart="never" nodeType="tmRoot"/>
      </p:par>
    </p:tn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497218002"/>
      </p:ext>
    </p:extLst>
  </p:cSld>
  <p:clrMapOvr>
    <a:masterClrMapping/>
  </p:clrMapOvr>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399393407"/>
      </p:ext>
    </p:extLst>
  </p:cSld>
  <p:clrMapOvr>
    <a:masterClrMapping/>
  </p:clrMapOvr>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2336806"/>
      </p:ext>
    </p:extLst>
  </p:cSld>
  <p:clrMapOvr>
    <a:masterClrMapping/>
  </p:clrMapOvr>
  <p:timing>
    <p:tnLst>
      <p:par>
        <p:cT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37064575"/>
      </p:ext>
    </p:extLst>
  </p:cSld>
  <p:clrMapOvr>
    <a:masterClrMapping/>
  </p:clrMapOvr>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84820547"/>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417587823"/>
      </p:ext>
    </p:extLst>
  </p:cSld>
  <p:clrMapOvr>
    <a:masterClrMapping/>
  </p:clrMapOvr>
  <p:timing>
    <p:tnLst>
      <p:par>
        <p:cTn id="1" dur="indefinite" restart="never" nodeType="tmRoot"/>
      </p:par>
    </p:tnLst>
  </p:timing>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60367002"/>
      </p:ext>
    </p:extLst>
  </p:cSld>
  <p:clrMapOvr>
    <a:masterClrMapping/>
  </p:clrMapOvr>
  <p:timing>
    <p:tnLst>
      <p:par>
        <p:cTn id="1" dur="indefinite" restart="never" nodeType="tmRoot"/>
      </p:par>
    </p:tnLst>
  </p:timing>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31330825"/>
      </p:ext>
    </p:extLst>
  </p:cSld>
  <p:clrMapOvr>
    <a:masterClrMapping/>
  </p:clrMapOvr>
  <p:timing>
    <p:tnLst>
      <p:par>
        <p:cTn id="1" dur="indefinite" restart="never" nodeType="tmRoot"/>
      </p:par>
    </p:tn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39881993"/>
      </p:ext>
    </p:extLst>
  </p:cSld>
  <p:clrMapOvr>
    <a:masterClrMapping/>
  </p:clrMapOvr>
  <p:timing>
    <p:tnLst>
      <p:par>
        <p:cTn id="1" dur="indefinite" restart="never" nodeType="tmRoot"/>
      </p:par>
    </p:tnLst>
  </p:timing>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81558133"/>
      </p:ext>
    </p:extLst>
  </p:cSld>
  <p:clrMapOvr>
    <a:masterClrMapping/>
  </p:clrMapOvr>
  <p:timing>
    <p:tnLst>
      <p:par>
        <p:cTn id="1" dur="indefinite" restart="never" nodeType="tmRoot"/>
      </p:par>
    </p:tnLst>
  </p:timing>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3739894"/>
      </p:ext>
    </p:extLst>
  </p:cSld>
  <p:clrMapOvr>
    <a:masterClrMapping/>
  </p:clrMapOvr>
  <p:timing>
    <p:tnLst>
      <p:par>
        <p:cTn id="1" dur="indefinite" restart="never" nodeType="tmRoot"/>
      </p:par>
    </p:tnLst>
  </p:timing>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49244640"/>
      </p:ext>
    </p:extLst>
  </p:cSld>
  <p:clrMapOvr>
    <a:masterClrMapping/>
  </p:clrMapOvr>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29056170"/>
      </p:ext>
    </p:extLst>
  </p:cSld>
  <p:clrMapOvr>
    <a:masterClrMapping/>
  </p:clrMapOvr>
  <p:timing>
    <p:tnLst>
      <p:par>
        <p:cT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81471183"/>
      </p:ext>
    </p:extLst>
  </p:cSld>
  <p:clrMapOvr>
    <a:masterClrMapping/>
  </p:clrMapOvr>
  <p:timing>
    <p:tnLst>
      <p:par>
        <p:cT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16445904"/>
      </p:ext>
    </p:extLst>
  </p:cSld>
  <p:clrMapOvr>
    <a:masterClrMapping/>
  </p:clrMapOvr>
  <p:timing>
    <p:tnLst>
      <p:par>
        <p:cTn id="1" dur="indefinite" restart="never" nodeType="tmRoot"/>
      </p:par>
    </p:tnLst>
  </p:timing>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981482802"/>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14924840"/>
      </p:ext>
    </p:extLst>
  </p:cSld>
  <p:clrMapOvr>
    <a:masterClrMapping/>
  </p:clrMapOvr>
  <p:timing>
    <p:tnLst>
      <p:par>
        <p:cTn id="1" dur="indefinite" restart="never" nodeType="tmRoot"/>
      </p:par>
    </p:tnLst>
  </p:timing>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93505208"/>
      </p:ext>
    </p:extLst>
  </p:cSld>
  <p:clrMapOvr>
    <a:masterClrMapping/>
  </p:clrMapOvr>
  <p:timing>
    <p:tnLst>
      <p:par>
        <p:cTn id="1" dur="indefinite" restart="never" nodeType="tmRoot"/>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95359770"/>
      </p:ext>
    </p:extLst>
  </p:cSld>
  <p:clrMapOvr>
    <a:masterClrMapping/>
  </p:clrMapOvr>
  <p:timing>
    <p:tnLst>
      <p:par>
        <p:cTn id="1" dur="indefinite" restart="never" nodeType="tmRoot"/>
      </p:par>
    </p:tn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97826528"/>
      </p:ext>
    </p:extLst>
  </p:cSld>
  <p:clrMapOvr>
    <a:masterClrMapping/>
  </p:clrMapOvr>
  <p:timing>
    <p:tnLst>
      <p:par>
        <p:cTn id="1" dur="indefinite" restart="never" nodeType="tmRoot"/>
      </p:par>
    </p:tnLst>
  </p:timing>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887362657"/>
      </p:ext>
    </p:extLst>
  </p:cSld>
  <p:clrMapOvr>
    <a:masterClrMapping/>
  </p:clrMapOvr>
  <p:timing>
    <p:tnLst>
      <p:par>
        <p:cTn id="1" dur="indefinite" restart="never" nodeType="tmRoot"/>
      </p:par>
    </p:tnLst>
  </p:timing>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74242339"/>
      </p:ext>
    </p:extLst>
  </p:cSld>
  <p:clrMapOvr>
    <a:masterClrMapping/>
  </p:clrMapOvr>
  <p:timing>
    <p:tnLst>
      <p:par>
        <p:cTn id="1" dur="indefinite" restart="never" nodeType="tmRoot"/>
      </p:par>
    </p:tnLst>
  </p:timing>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499274460"/>
      </p:ext>
    </p:extLst>
  </p:cSld>
  <p:clrMapOvr>
    <a:masterClrMapping/>
  </p:clrMapOvr>
  <p:timing>
    <p:tnLst>
      <p:par>
        <p:cTn id="1" dur="indefinite" restart="never" nodeType="tmRoot"/>
      </p:par>
    </p:tnLst>
  </p:timing>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747479117"/>
      </p:ext>
    </p:extLst>
  </p:cSld>
  <p:clrMapOvr>
    <a:masterClrMapping/>
  </p:clrMapOvr>
  <p:timing>
    <p:tnLst>
      <p:par>
        <p:cTn id="1" dur="indefinite" restart="never" nodeType="tmRoot"/>
      </p:par>
    </p:tn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045072935"/>
      </p:ext>
    </p:extLst>
  </p:cSld>
  <p:clrMapOvr>
    <a:masterClrMapping/>
  </p:clrMapOvr>
  <p:timing>
    <p:tnLst>
      <p:par>
        <p:cTn id="1" dur="indefinite" restart="never" nodeType="tmRoot"/>
      </p:par>
    </p:tnLst>
  </p:timing>
  <p:hf hdr="0"/>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078195387"/>
      </p:ext>
    </p:extLst>
  </p:cSld>
  <p:clrMapOvr>
    <a:masterClrMapping/>
  </p:clrMapOvr>
  <p:timing>
    <p:tnLst>
      <p:par>
        <p:cT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683617136"/>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735544236"/>
      </p:ext>
    </p:extLst>
  </p:cSld>
  <p:clrMapOvr>
    <a:masterClrMapping/>
  </p:clrMapOvr>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725304979"/>
      </p:ext>
    </p:extLst>
  </p:cSld>
  <p:clrMapOvr>
    <a:masterClrMapping/>
  </p:clrMapOvr>
  <p:timing>
    <p:tnLst>
      <p:par>
        <p:cTn id="1" dur="indefinite" restart="never" nodeType="tmRoot"/>
      </p:par>
    </p:tnLst>
  </p:timing>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284080673"/>
      </p:ext>
    </p:extLst>
  </p:cSld>
  <p:clrMapOvr>
    <a:masterClrMapping/>
  </p:clrMapOvr>
  <p:timing>
    <p:tnLst>
      <p:par>
        <p:cTn id="1" dur="indefinite" restart="never" nodeType="tmRoot"/>
      </p:par>
    </p:tnLst>
  </p:timing>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816945600"/>
      </p:ext>
    </p:extLst>
  </p:cSld>
  <p:clrMapOvr>
    <a:masterClrMapping/>
  </p:clrMapOvr>
  <p:timing>
    <p:tnLst>
      <p:par>
        <p:cTn id="1" dur="indefinite" restart="never" nodeType="tmRoot"/>
      </p:par>
    </p:tnLst>
  </p:timing>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958337145"/>
      </p:ext>
    </p:extLst>
  </p:cSld>
  <p:clrMapOvr>
    <a:masterClrMapping/>
  </p:clrMapOvr>
  <p:timing>
    <p:tnLst>
      <p:par>
        <p:cTn id="1" dur="indefinite" restart="never" nodeType="tmRoot"/>
      </p:par>
    </p:tnLst>
  </p:timing>
  <p:hf hdr="0"/>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456721227"/>
      </p:ext>
    </p:extLst>
  </p:cSld>
  <p:clrMapOvr>
    <a:masterClrMapping/>
  </p:clrMapOvr>
  <p:timing>
    <p:tnLst>
      <p:par>
        <p:cTn id="1" dur="indefinite" restart="never" nodeType="tmRoot"/>
      </p:par>
    </p:tnLst>
  </p:timing>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772869688"/>
      </p:ext>
    </p:extLst>
  </p:cSld>
  <p:clrMapOvr>
    <a:masterClrMapping/>
  </p:clrMapOvr>
  <p:timing>
    <p:tnLst>
      <p:par>
        <p:cTn id="1" dur="indefinite" restart="never" nodeType="tmRoot"/>
      </p:par>
    </p:tnLst>
  </p:timing>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176498597"/>
      </p:ext>
    </p:extLst>
  </p:cSld>
  <p:clrMapOvr>
    <a:masterClrMapping/>
  </p:clrMapOvr>
  <p:timing>
    <p:tnLst>
      <p:par>
        <p:cTn id="1" dur="indefinite" restart="never" nodeType="tmRoot"/>
      </p:par>
    </p:tnLst>
  </p:timing>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857380612"/>
      </p:ext>
    </p:extLst>
  </p:cSld>
  <p:clrMapOvr>
    <a:masterClrMapping/>
  </p:clrMapOvr>
  <p:timing>
    <p:tnLst>
      <p:par>
        <p:cTn id="1" dur="indefinite" restart="never" nodeType="tmRoot"/>
      </p:par>
    </p:tnLst>
  </p:timing>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99760930"/>
      </p:ext>
    </p:extLst>
  </p:cSld>
  <p:clrMapOvr>
    <a:masterClrMapping/>
  </p:clrMapOvr>
  <p:timing>
    <p:tnLst>
      <p:par>
        <p:cT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53303635"/>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816576180"/>
      </p:ext>
    </p:extLst>
  </p:cSld>
  <p:clrMapOvr>
    <a:masterClrMapping/>
  </p:clrMapOvr>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4083629903"/>
      </p:ext>
    </p:extLst>
  </p:cSld>
  <p:clrMapOvr>
    <a:masterClrMapping/>
  </p:clrMapOvr>
  <p:timing>
    <p:tnLst>
      <p:par>
        <p:cT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261929976"/>
      </p:ext>
    </p:extLst>
  </p:cSld>
  <p:clrMapOvr>
    <a:masterClrMapping/>
  </p:clrMapOvr>
  <p:timing>
    <p:tnLst>
      <p:par>
        <p:cTn id="1" dur="indefinite" restart="never" nodeType="tmRoot"/>
      </p:par>
    </p:tn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1_Title Slide - Box Image [Green]">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4036806"/>
      </p:ext>
    </p:extLst>
  </p:cSld>
  <p:clrMapOvr>
    <a:masterClrMapping/>
  </p:clrMapOvr>
  <p:timing>
    <p:tnLst>
      <p:par>
        <p:cTn id="1" dur="indefinite" restart="never" nodeType="tmRoot"/>
      </p:par>
    </p:tn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1_Title Slide - wide image [Green]">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82019625"/>
      </p:ext>
    </p:extLst>
  </p:cSld>
  <p:clrMapOvr>
    <a:masterClrMapping/>
  </p:clrMapOvr>
  <p:timing>
    <p:tnLst>
      <p:par>
        <p:cTn id="1" dur="indefinite" restart="never" nodeType="tmRoot"/>
      </p:par>
    </p:tnLst>
  </p:timing>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1_Title Slide - Box Image [Red]">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4715382"/>
      </p:ext>
    </p:extLst>
  </p:cSld>
  <p:clrMapOvr>
    <a:masterClrMapping/>
  </p:clrMapOvr>
  <p:timing>
    <p:tnLst>
      <p:par>
        <p:cTn id="1" dur="indefinite" restart="never" nodeType="tmRoot"/>
      </p:par>
    </p:tnLst>
  </p:timing>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1_Title Slide - wide image [Red]">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43583517"/>
      </p:ext>
    </p:extLst>
  </p:cSld>
  <p:clrMapOvr>
    <a:masterClrMapping/>
  </p:clrMapOvr>
  <p:timing>
    <p:tnLst>
      <p:par>
        <p:cTn id="1" dur="indefinite" restart="never" nodeType="tmRoot"/>
      </p:par>
    </p:tnLst>
  </p:timing>
</p:sldLayout>
</file>

<file path=ppt/slideLayouts/slideLayout686.xml><?xml version="1.0" encoding="utf-8"?>
<p:sldLayout xmlns:a="http://schemas.openxmlformats.org/drawingml/2006/main" xmlns:r="http://schemas.openxmlformats.org/officeDocument/2006/relationships" xmlns:p="http://schemas.openxmlformats.org/presentationml/2006/main">
  <p:cSld name="Fill1_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95181533"/>
      </p:ext>
    </p:extLst>
  </p:cSld>
  <p:clrMapOvr>
    <a:masterClrMapping/>
  </p:clrMapOvr>
  <p:timing>
    <p:tnLst>
      <p:par>
        <p:cTn id="1" dur="indefinite" restart="never" nodeType="tmRoot"/>
      </p:par>
    </p:tn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p:cSld name="Fill1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57584957"/>
      </p:ext>
    </p:extLst>
  </p:cSld>
  <p:clrMapOvr>
    <a:masterClrMapping/>
  </p:clrMapOvr>
  <p:timing>
    <p:tnLst>
      <p:par>
        <p:cTn id="1" dur="indefinite" restart="never" nodeType="tmRoot"/>
      </p:par>
    </p:tnLst>
  </p:timing>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Fill2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08137905"/>
      </p:ext>
    </p:extLst>
  </p:cSld>
  <p:clrMapOvr>
    <a:masterClrMapping/>
  </p:clrMapOvr>
  <p:timing>
    <p:tnLst>
      <p:par>
        <p:cTn id="1" dur="indefinite" restart="never" nodeType="tmRoot"/>
      </p:par>
    </p:tnLst>
  </p:timing>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p:cSld name="Fill3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5863461"/>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2434307099"/>
      </p:ext>
    </p:extLst>
  </p:cSld>
  <p:clrMapOvr>
    <a:masterClrMapping/>
  </p:clrMapOvr>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p:cSld name="Fill3_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53120028"/>
      </p:ext>
    </p:extLst>
  </p:cSld>
  <p:clrMapOvr>
    <a:masterClrMapping/>
  </p:clrMapOvr>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Fill3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28820457"/>
      </p:ext>
    </p:extLst>
  </p:cSld>
  <p:clrMapOvr>
    <a:masterClrMapping/>
  </p:clrMapOvr>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840356451"/>
      </p:ext>
    </p:extLst>
  </p:cSld>
  <p:clrMapOvr>
    <a:masterClrMapping/>
  </p:clrMapOvr>
  <p:timing>
    <p:tnLst>
      <p:par>
        <p:cTn id="1" dur="indefinite" restart="never" nodeType="tmRoot"/>
      </p:par>
    </p:tnLst>
  </p:timing>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3"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24167514"/>
      </p:ext>
    </p:extLst>
  </p:cSld>
  <p:clrMapOvr>
    <a:masterClrMapping/>
  </p:clrMapOvr>
  <p:timing>
    <p:tnLst>
      <p:par>
        <p:cTn id="1" dur="indefinite" restart="never" nodeType="tmRoot"/>
      </p:par>
    </p:tnLst>
  </p:timing>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89284161"/>
      </p:ext>
    </p:extLst>
  </p:cSld>
  <p:clrMapOvr>
    <a:masterClrMapping/>
  </p:clrMapOvr>
  <p:timing>
    <p:tnLst>
      <p:par>
        <p:cTn id="1" dur="indefinite" restart="never" nodeType="tmRoot"/>
      </p:par>
    </p:tnLst>
  </p:timing>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61574516"/>
      </p:ext>
    </p:extLst>
  </p:cSld>
  <p:clrMapOvr>
    <a:masterClrMapping/>
  </p:clrMapOvr>
  <p:timing>
    <p:tnLst>
      <p:par>
        <p:cTn id="1" dur="indefinite" restart="never" nodeType="tmRoot"/>
      </p:par>
    </p:tnLst>
  </p:timing>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473739268"/>
      </p:ext>
    </p:extLst>
  </p:cSld>
  <p:clrMapOvr>
    <a:masterClrMapping/>
  </p:clrMapOvr>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820052792"/>
      </p:ext>
    </p:extLst>
  </p:cSld>
  <p:clrMapOvr>
    <a:masterClrMapping/>
  </p:clrMapOvr>
  <p:timing>
    <p:tnLst>
      <p:par>
        <p:cTn id="1" dur="indefinite" restart="never" nodeType="tmRoot"/>
      </p:par>
    </p:tnLst>
  </p:timing>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619862063"/>
      </p:ext>
    </p:extLst>
  </p:cSld>
  <p:clrMapOvr>
    <a:masterClrMapping/>
  </p:clrMapOvr>
  <p:timing>
    <p:tnLst>
      <p:par>
        <p:cTn id="1" dur="indefinite" restart="never" nodeType="tmRoot"/>
      </p:par>
    </p:tnLst>
  </p:timing>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10762163"/>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r>
              <a:rPr lang="en-GB" smtClean="0"/>
              <a:t>© 2015 Ipsos.  All rights reserved. Contains Ipsos' Confidential and Proprietary information  and may not be disclosed or reproduced without the prior written consent of Ipsos.</a:t>
            </a:r>
            <a:endParaRPr lang="en-US" dirty="0"/>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874652243"/>
      </p:ext>
    </p:extLst>
  </p:cSld>
  <p:clrMapOvr>
    <a:masterClrMapping/>
  </p:clrMapOvr>
  <p:timing>
    <p:tnLst>
      <p:par>
        <p:cTn id="1" dur="indefinite" restart="never" nodeType="tmRoot"/>
      </p:par>
    </p:tnLst>
  </p:timing>
  <p:hf hdr="0"/>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148610999"/>
      </p:ext>
    </p:extLst>
  </p:cSld>
  <p:clrMapOvr>
    <a:masterClrMapping/>
  </p:clrMapOvr>
  <p:timing>
    <p:tnLst>
      <p:par>
        <p:cT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413770183"/>
      </p:ext>
    </p:extLst>
  </p:cSld>
  <p:clrMapOvr>
    <a:masterClrMapping/>
  </p:clrMapOvr>
  <p:timing>
    <p:tnLst>
      <p:par>
        <p:cTn id="1" dur="indefinite" restart="never" nodeType="tmRoot"/>
      </p:par>
    </p:tnLst>
  </p:timing>
  <p:hf hdr="0"/>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547677337"/>
      </p:ext>
    </p:extLst>
  </p:cSld>
  <p:clrMapOvr>
    <a:masterClrMapping/>
  </p:clrMapOvr>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916353805"/>
      </p:ext>
    </p:extLst>
  </p:cSld>
  <p:clrMapOvr>
    <a:masterClrMapping/>
  </p:clrMapOvr>
  <p:timing>
    <p:tnLst>
      <p:par>
        <p:cT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186417193"/>
      </p:ext>
    </p:extLst>
  </p:cSld>
  <p:clrMapOvr>
    <a:masterClrMapping/>
  </p:clrMapOvr>
  <p:timing>
    <p:tnLst>
      <p:par>
        <p:cTn id="1" dur="indefinite" restart="never" nodeType="tmRoot"/>
      </p:par>
    </p:tnLst>
  </p:timing>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098663656"/>
      </p:ext>
    </p:extLst>
  </p:cSld>
  <p:clrMapOvr>
    <a:masterClrMapping/>
  </p:clrMapOvr>
  <p:timing>
    <p:tnLst>
      <p:par>
        <p:cTn id="1" dur="indefinite" restart="never" nodeType="tmRoot"/>
      </p:par>
    </p:tnLst>
  </p:timing>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207935083"/>
      </p:ext>
    </p:extLst>
  </p:cSld>
  <p:clrMapOvr>
    <a:masterClrMapping/>
  </p:clrMapOvr>
  <p:timing>
    <p:tnLst>
      <p:par>
        <p:cTn id="1" dur="indefinite" restart="never" nodeType="tmRoot"/>
      </p:par>
    </p:tnLst>
  </p:timing>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650025615"/>
      </p:ext>
    </p:extLst>
  </p:cSld>
  <p:clrMapOvr>
    <a:masterClrMapping/>
  </p:clrMapOvr>
  <p:timing>
    <p:tnLst>
      <p:par>
        <p:cTn id="1" dur="indefinite" restart="never" nodeType="tmRoot"/>
      </p:par>
    </p:tnLst>
  </p:timing>
  <p:hf hdr="0"/>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099480274"/>
      </p:ext>
    </p:extLst>
  </p:cSld>
  <p:clrMapOvr>
    <a:masterClrMapping/>
  </p:clrMapOvr>
  <p:timing>
    <p:tnLst>
      <p:par>
        <p:cTn id="1" dur="indefinite" restart="never" nodeType="tmRoot"/>
      </p:par>
    </p:tnLst>
  </p:timing>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96306477"/>
      </p:ext>
    </p:extLst>
  </p:cSld>
  <p:clrMapOvr>
    <a:masterClrMapping/>
  </p:clrMapOvr>
  <p:timing>
    <p:tnLst>
      <p:par>
        <p:cTn id="1" dur="indefinite" restart="never" nodeType="tmRoot"/>
      </p:par>
    </p:tnLst>
  </p:timing>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746770762"/>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256558151"/>
      </p:ext>
    </p:extLst>
  </p:cSld>
  <p:clrMapOvr>
    <a:masterClrMapping/>
  </p:clrMapOvr>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900226842"/>
      </p:ext>
    </p:extLst>
  </p:cSld>
  <p:clrMapOvr>
    <a:masterClrMapping/>
  </p:clrMapOvr>
  <p:timing>
    <p:tnLst>
      <p:par>
        <p:cTn id="1" dur="indefinite" restart="never" nodeType="tmRoot"/>
      </p:par>
    </p:tnLst>
  </p:timing>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82510946"/>
      </p:ext>
    </p:extLst>
  </p:cSld>
  <p:clrMapOvr>
    <a:masterClrMapping/>
  </p:clrMapOvr>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82252638"/>
      </p:ext>
    </p:extLst>
  </p:cSld>
  <p:clrMapOvr>
    <a:masterClrMapping/>
  </p:clrMapOvr>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243605925"/>
      </p:ext>
    </p:extLst>
  </p:cSld>
  <p:clrMapOvr>
    <a:masterClrMapping/>
  </p:clrMapOvr>
  <p:timing>
    <p:tnLst>
      <p:par>
        <p:cT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98489946"/>
      </p:ext>
    </p:extLst>
  </p:cSld>
  <p:clrMapOvr>
    <a:masterClrMapping/>
  </p:clrMapOvr>
  <p:timing>
    <p:tnLst>
      <p:par>
        <p:cTn id="1" dur="indefinite" restart="never" nodeType="tmRoot"/>
      </p:par>
    </p:tnLst>
  </p:timing>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16160381"/>
      </p:ext>
    </p:extLst>
  </p:cSld>
  <p:clrMapOvr>
    <a:masterClrMapping/>
  </p:clrMapOvr>
  <p:timing>
    <p:tnLst>
      <p:par>
        <p:cTn id="1" dur="indefinite" restart="never" nodeType="tmRoot"/>
      </p:par>
    </p:tnLst>
  </p:timing>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21177370"/>
      </p:ext>
    </p:extLst>
  </p:cSld>
  <p:clrMapOvr>
    <a:masterClrMapping/>
  </p:clrMapOvr>
  <p:timing>
    <p:tnLst>
      <p:par>
        <p:cTn id="1" dur="indefinite" restart="never" nodeType="tmRoot"/>
      </p:par>
    </p:tnLst>
  </p:timing>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65449881"/>
      </p:ext>
    </p:extLst>
  </p:cSld>
  <p:clrMapOvr>
    <a:masterClrMapping/>
  </p:clrMapOvr>
  <p:timing>
    <p:tnLst>
      <p:par>
        <p:cTn id="1" dur="indefinite" restart="never" nodeType="tmRoot"/>
      </p:par>
    </p:tnLst>
  </p:timing>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91700880"/>
      </p:ext>
    </p:extLst>
  </p:cSld>
  <p:clrMapOvr>
    <a:masterClrMapping/>
  </p:clrMapOvr>
  <p:timing>
    <p:tnLst>
      <p:par>
        <p:cTn id="1" dur="indefinite" restart="never" nodeType="tmRoot"/>
      </p:par>
    </p:tnLst>
  </p:timing>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6400435"/>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885305650"/>
      </p:ext>
    </p:extLst>
  </p:cSld>
  <p:clrMapOvr>
    <a:masterClrMapping/>
  </p:clrMapOvr>
  <p:timing>
    <p:tnLst>
      <p:par>
        <p:cTn id="1" dur="indefinite" restart="never" nodeType="tmRoot"/>
      </p:par>
    </p:tnLst>
  </p:timing>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94462729"/>
      </p:ext>
    </p:extLst>
  </p:cSld>
  <p:clrMapOvr>
    <a:masterClrMapping/>
  </p:clrMapOvr>
  <p:timing>
    <p:tnLst>
      <p:par>
        <p:cTn id="1" dur="indefinite" restart="never" nodeType="tmRoot"/>
      </p:par>
    </p:tnLst>
  </p:timing>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5059040"/>
      </p:ext>
    </p:extLst>
  </p:cSld>
  <p:clrMapOvr>
    <a:masterClrMapping/>
  </p:clrMapOvr>
  <p:timing>
    <p:tnLst>
      <p:par>
        <p:cTn id="1" dur="indefinite" restart="never" nodeType="tmRoot"/>
      </p:par>
    </p:tnLst>
  </p:timing>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05484888"/>
      </p:ext>
    </p:extLst>
  </p:cSld>
  <p:clrMapOvr>
    <a:masterClrMapping/>
  </p:clrMapOvr>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52454952"/>
      </p:ext>
    </p:extLst>
  </p:cSld>
  <p:clrMapOvr>
    <a:masterClrMapping/>
  </p:clrMapOvr>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18506208"/>
      </p:ext>
    </p:extLst>
  </p:cSld>
  <p:clrMapOvr>
    <a:masterClrMapping/>
  </p:clrMapOvr>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291933583"/>
      </p:ext>
    </p:extLst>
  </p:cSld>
  <p:clrMapOvr>
    <a:masterClrMapping/>
  </p:clrMapOvr>
  <p:timing>
    <p:tnLst>
      <p:par>
        <p:cTn id="1" dur="indefinite" restart="never" nodeType="tmRoot"/>
      </p:par>
    </p:tnLst>
  </p:timing>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34491401"/>
      </p:ext>
    </p:extLst>
  </p:cSld>
  <p:clrMapOvr>
    <a:masterClrMapping/>
  </p:clrMapOvr>
  <p:timing>
    <p:tnLst>
      <p:par>
        <p:cTn id="1" dur="indefinite" restart="never" nodeType="tmRoot"/>
      </p:par>
    </p:tnLst>
  </p:timing>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722807054"/>
      </p:ext>
    </p:extLst>
  </p:cSld>
  <p:clrMapOvr>
    <a:masterClrMapping/>
  </p:clrMapOvr>
  <p:timing>
    <p:tnLst>
      <p:par>
        <p:cTn id="1" dur="indefinite" restart="never" nodeType="tmRoot"/>
      </p:par>
    </p:tnLst>
  </p:timing>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368036738"/>
      </p:ext>
    </p:extLst>
  </p:cSld>
  <p:clrMapOvr>
    <a:masterClrMapping/>
  </p:clrMapOvr>
  <p:timing>
    <p:tnLst>
      <p:par>
        <p:cTn id="1" dur="indefinite" restart="never" nodeType="tmRoot"/>
      </p:par>
    </p:tnLst>
  </p:timing>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3937575757"/>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1227526902"/>
      </p:ext>
    </p:extLst>
  </p:cSld>
  <p:clrMapOvr>
    <a:masterClrMapping/>
  </p:clrMapOvr>
  <p:timing>
    <p:tnLst>
      <p:par>
        <p:cTn id="1" dur="indefinite" restart="never" nodeType="tmRoot"/>
      </p:par>
    </p:tnLst>
  </p:timing>
  <p:hf hdr="0"/>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595976242"/>
      </p:ext>
    </p:extLst>
  </p:cSld>
  <p:clrMapOvr>
    <a:masterClrMapping/>
  </p:clrMapOvr>
  <p:timing>
    <p:tnLst>
      <p:par>
        <p:cTn id="1" dur="indefinite" restart="never" nodeType="tmRoot"/>
      </p:par>
    </p:tnLst>
  </p:timing>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995019397"/>
      </p:ext>
    </p:extLst>
  </p:cSld>
  <p:clrMapOvr>
    <a:masterClrMapping/>
  </p:clrMapOvr>
  <p:timing>
    <p:tnLst>
      <p:par>
        <p:cTn id="1" dur="indefinite" restart="never" nodeType="tmRoot"/>
      </p:par>
    </p:tnLst>
  </p:timing>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507056980"/>
      </p:ext>
    </p:extLst>
  </p:cSld>
  <p:clrMapOvr>
    <a:masterClrMapping/>
  </p:clrMapOvr>
  <p:timing>
    <p:tnLst>
      <p:par>
        <p:cTn id="1" dur="indefinite" restart="never" nodeType="tmRoot"/>
      </p:par>
    </p:tnLst>
  </p:timing>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1687521537"/>
      </p:ext>
    </p:extLst>
  </p:cSld>
  <p:clrMapOvr>
    <a:masterClrMapping/>
  </p:clrMapOvr>
  <p:timing>
    <p:tnLst>
      <p:par>
        <p:cTn id="1" dur="indefinite" restart="never" nodeType="tmRoot"/>
      </p:par>
    </p:tnLst>
  </p:timing>
  <p:hf hdr="0"/>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776895677"/>
      </p:ext>
    </p:extLst>
  </p:cSld>
  <p:clrMapOvr>
    <a:masterClrMapping/>
  </p:clrMapOvr>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511789548"/>
      </p:ext>
    </p:extLst>
  </p:cSld>
  <p:clrMapOvr>
    <a:masterClrMapping/>
  </p:clrMapOvr>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767258184"/>
      </p:ext>
    </p:extLst>
  </p:cSld>
  <p:clrMapOvr>
    <a:masterClrMapping/>
  </p:clrMapOvr>
  <p:timing>
    <p:tnLst>
      <p:par>
        <p:cTn id="1" dur="indefinite" restart="never" nodeType="tmRoot"/>
      </p:par>
    </p:tnLst>
  </p:timing>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2887550085"/>
      </p:ext>
    </p:extLst>
  </p:cSld>
  <p:clrMapOvr>
    <a:masterClrMapping/>
  </p:clrMapOvr>
  <p:timing>
    <p:tnLst>
      <p:par>
        <p:cTn id="1" dur="indefinite" restart="never" nodeType="tmRoot"/>
      </p:par>
    </p:tnLst>
  </p:timing>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728668039"/>
      </p:ext>
    </p:extLst>
  </p:cSld>
  <p:clrMapOvr>
    <a:masterClrMapping/>
  </p:clrMapOvr>
  <p:timing>
    <p:tnLst>
      <p:par>
        <p:cTn id="1" dur="indefinite" restart="never" nodeType="tmRoot"/>
      </p:par>
    </p:tnLst>
  </p:timing>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627136797"/>
      </p:ext>
    </p:extLst>
  </p:cSld>
  <p:clrMapOvr>
    <a:masterClrMapping/>
  </p:clrMapOvr>
  <p:timing>
    <p:tnLst>
      <p:par>
        <p:cTn id="1" dur="indefinite" restart="never" nodeType="tmRoot"/>
      </p:par>
    </p:tnLst>
  </p:timing>
  <p:hf hdr="0"/>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341831684"/>
      </p:ext>
    </p:extLst>
  </p:cSld>
  <p:clrMapOvr>
    <a:masterClrMapping/>
  </p:clrMapOvr>
  <p:timing>
    <p:tnLst>
      <p:par>
        <p:cTn id="1" dur="indefinite" restart="never" nodeType="tmRoot"/>
      </p:par>
    </p:tnLst>
  </p:timing>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628987566"/>
      </p:ext>
    </p:extLst>
  </p:cSld>
  <p:clrMapOvr>
    <a:masterClrMapping/>
  </p:clrMapOvr>
  <p:timing>
    <p:tnLst>
      <p:par>
        <p:cTn id="1" dur="indefinite" restart="never" nodeType="tmRoot"/>
      </p:par>
    </p:tnLst>
  </p:timing>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4138714565"/>
      </p:ext>
    </p:extLst>
  </p:cSld>
  <p:clrMapOvr>
    <a:masterClrMapping/>
  </p:clrMapOvr>
  <p:timing>
    <p:tnLst>
      <p:par>
        <p:cTn id="1" dur="indefinite" restart="never" nodeType="tmRoot"/>
      </p:par>
    </p:tnLst>
  </p:timing>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563254680"/>
      </p:ext>
    </p:extLst>
  </p:cSld>
  <p:clrMapOvr>
    <a:masterClrMapping/>
  </p:clrMapOvr>
  <p:timing>
    <p:tnLst>
      <p:par>
        <p:cTn id="1" dur="indefinite" restart="never" nodeType="tmRoot"/>
      </p:par>
    </p:tnLst>
  </p:timing>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155238265"/>
      </p:ext>
    </p:extLst>
  </p:cSld>
  <p:clrMapOvr>
    <a:masterClrMapping/>
  </p:clrMapOvr>
  <p:timing>
    <p:tnLst>
      <p:par>
        <p:cTn id="1" dur="indefinite" restart="never" nodeType="tmRoot"/>
      </p:par>
    </p:tnLst>
  </p:timing>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137468956"/>
      </p:ext>
    </p:extLst>
  </p:cSld>
  <p:clrMapOvr>
    <a:masterClrMapping/>
  </p:clrMapOvr>
  <p:timing>
    <p:tnLst>
      <p:par>
        <p:cTn id="1" dur="indefinite" restart="never" nodeType="tmRoot"/>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4208386"/>
      </p:ext>
    </p:extLst>
  </p:cSld>
  <p:clrMapOvr>
    <a:masterClrMapping/>
  </p:clrMapOvr>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840306692"/>
      </p:ext>
    </p:extLst>
  </p:cSld>
  <p:clrMapOvr>
    <a:masterClrMapping/>
  </p:clrMapOvr>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12857579"/>
      </p:ext>
    </p:extLst>
  </p:cSld>
  <p:clrMapOvr>
    <a:masterClrMapping/>
  </p:clrMapOvr>
  <p:timing>
    <p:tnLst>
      <p:par>
        <p:cT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36345142"/>
      </p:ext>
    </p:extLst>
  </p:cSld>
  <p:clrMapOvr>
    <a:masterClrMapping/>
  </p:clrMapOvr>
  <p:timing>
    <p:tnLst>
      <p:par>
        <p:cTn id="1" dur="indefinite" restart="never" nodeType="tmRoot"/>
      </p:par>
    </p:tnLst>
  </p:timing>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21542658"/>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032157422"/>
      </p:ext>
    </p:extLst>
  </p:cSld>
  <p:clrMapOvr>
    <a:masterClrMapping/>
  </p:clrMapOvr>
  <p:timing>
    <p:tnLst>
      <p:par>
        <p:cTn id="1" dur="indefinite" restart="never" nodeType="tmRoot"/>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07270986"/>
      </p:ext>
    </p:extLst>
  </p:cSld>
  <p:clrMapOvr>
    <a:masterClrMapping/>
  </p:clrMapOvr>
  <p:timing>
    <p:tnLst>
      <p:par>
        <p:cTn id="1" dur="indefinite" restart="never" nodeType="tmRoot"/>
      </p:par>
    </p:tnLst>
  </p:timing>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71807143"/>
      </p:ext>
    </p:extLst>
  </p:cSld>
  <p:clrMapOvr>
    <a:masterClrMapping/>
  </p:clrMapOvr>
  <p:timing>
    <p:tnLst>
      <p:par>
        <p:cTn id="1" dur="indefinite" restart="never" nodeType="tmRoot"/>
      </p:par>
    </p:tnLst>
  </p:timing>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82493654"/>
      </p:ext>
    </p:extLst>
  </p:cSld>
  <p:clrMapOvr>
    <a:masterClrMapping/>
  </p:clrMapOvr>
  <p:timing>
    <p:tnLst>
      <p:par>
        <p:cTn id="1" dur="indefinite" restart="never" nodeType="tmRoot"/>
      </p:par>
    </p:tnLst>
  </p:timing>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76564301"/>
      </p:ext>
    </p:extLst>
  </p:cSld>
  <p:clrMapOvr>
    <a:masterClrMapping/>
  </p:clrMapOvr>
  <p:timing>
    <p:tnLst>
      <p:par>
        <p:cTn id="1" dur="indefinite" restart="never" nodeType="tmRoot"/>
      </p:par>
    </p:tnLst>
  </p:timing>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66776071"/>
      </p:ext>
    </p:extLst>
  </p:cSld>
  <p:clrMapOvr>
    <a:masterClrMapping/>
  </p:clrMapOvr>
  <p:timing>
    <p:tnLst>
      <p:par>
        <p:cTn id="1" dur="indefinite" restart="never" nodeType="tmRoot"/>
      </p:par>
    </p:tnLst>
  </p:timing>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79094101"/>
      </p:ext>
    </p:extLst>
  </p:cSld>
  <p:clrMapOvr>
    <a:masterClrMapping/>
  </p:clrMapOvr>
  <p:timing>
    <p:tnLst>
      <p:par>
        <p:cTn id="1" dur="indefinite" restart="never" nodeType="tmRoot"/>
      </p:par>
    </p:tnLst>
  </p:timing>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781603"/>
      </p:ext>
    </p:extLst>
  </p:cSld>
  <p:clrMapOvr>
    <a:masterClrMapping/>
  </p:clrMapOvr>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29083000"/>
      </p:ext>
    </p:extLst>
  </p:cSld>
  <p:clrMapOvr>
    <a:masterClrMapping/>
  </p:clrMapOvr>
  <p:timing>
    <p:tnLst>
      <p:par>
        <p:cT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415661780"/>
      </p:ext>
    </p:extLst>
  </p:cSld>
  <p:clrMapOvr>
    <a:masterClrMapping/>
  </p:clrMapOvr>
  <p:timing>
    <p:tnLst>
      <p:par>
        <p:cT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29640271"/>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983152068"/>
      </p:ext>
    </p:extLst>
  </p:cSld>
  <p:clrMapOvr>
    <a:masterClrMapping/>
  </p:clrMapOvr>
  <p:timing>
    <p:tnLst>
      <p:par>
        <p:cTn id="1" dur="indefinite" restart="never" nodeType="tmRoot"/>
      </p:par>
    </p:tnLst>
  </p:timing>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99707099"/>
      </p:ext>
    </p:extLst>
  </p:cSld>
  <p:clrMapOvr>
    <a:masterClrMapping/>
  </p:clrMapOvr>
  <p:timing>
    <p:tnLst>
      <p:par>
        <p:cTn id="1" dur="indefinite" restart="never" nodeType="tmRoot"/>
      </p:par>
    </p:tnLst>
  </p:timing>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959777211"/>
      </p:ext>
    </p:extLst>
  </p:cSld>
  <p:clrMapOvr>
    <a:masterClrMapping/>
  </p:clrMapOvr>
  <p:timing>
    <p:tnLst>
      <p:par>
        <p:cTn id="1" dur="indefinite" restart="never" nodeType="tmRoot"/>
      </p:par>
    </p:tnLst>
  </p:timing>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1284283089"/>
      </p:ext>
    </p:extLst>
  </p:cSld>
  <p:clrMapOvr>
    <a:masterClrMapping/>
  </p:clrMapOvr>
  <p:timing>
    <p:tnLst>
      <p:par>
        <p:cTn id="1" dur="indefinite" restart="never" nodeType="tmRoot"/>
      </p:par>
    </p:tnLst>
  </p:timing>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376828569"/>
      </p:ext>
    </p:extLst>
  </p:cSld>
  <p:clrMapOvr>
    <a:masterClrMapping/>
  </p:clrMapOvr>
  <p:timing>
    <p:tnLst>
      <p:par>
        <p:cTn id="1" dur="indefinite" restart="never" nodeType="tmRoot"/>
      </p:par>
    </p:tnLst>
  </p:timing>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604166271"/>
      </p:ext>
    </p:extLst>
  </p:cSld>
  <p:clrMapOvr>
    <a:masterClrMapping/>
  </p:clrMapOvr>
  <p:timing>
    <p:tnLst>
      <p:par>
        <p:cTn id="1" dur="indefinite" restart="never" nodeType="tmRoot"/>
      </p:par>
    </p:tnLst>
  </p:timing>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462499772"/>
      </p:ext>
    </p:extLst>
  </p:cSld>
  <p:clrMapOvr>
    <a:masterClrMapping/>
  </p:clrMapOvr>
  <p:timing>
    <p:tnLst>
      <p:par>
        <p:cTn id="1" dur="indefinite" restart="never" nodeType="tmRoot"/>
      </p:par>
    </p:tnLst>
  </p:timing>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756676939"/>
      </p:ext>
    </p:extLst>
  </p:cSld>
  <p:clrMapOvr>
    <a:masterClrMapping/>
  </p:clrMapOvr>
  <p:timing>
    <p:tnLst>
      <p:par>
        <p:cTn id="1" dur="indefinite" restart="never" nodeType="tmRoot"/>
      </p:par>
    </p:tnLst>
  </p:timing>
  <p:hf hdr="0"/>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187294198"/>
      </p:ext>
    </p:extLst>
  </p:cSld>
  <p:clrMapOvr>
    <a:masterClrMapping/>
  </p:clrMapOvr>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145028091"/>
      </p:ext>
    </p:extLst>
  </p:cSld>
  <p:clrMapOvr>
    <a:masterClrMapping/>
  </p:clrMapOvr>
  <p:timing>
    <p:tnLst>
      <p:par>
        <p:cT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931208081"/>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881480668"/>
      </p:ext>
    </p:extLst>
  </p:cSld>
  <p:clrMapOvr>
    <a:masterClrMapping/>
  </p:clrMapOvr>
  <p:timing>
    <p:tnLst>
      <p:par>
        <p:cTn id="1" dur="indefinite" restart="never" nodeType="tmRoot"/>
      </p:par>
    </p:tnLst>
  </p:timing>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2587732608"/>
      </p:ext>
    </p:extLst>
  </p:cSld>
  <p:clrMapOvr>
    <a:masterClrMapping/>
  </p:clrMapOvr>
  <p:timing>
    <p:tnLst>
      <p:par>
        <p:cTn id="1" dur="indefinite" restart="never" nodeType="tmRoot"/>
      </p:par>
    </p:tnLst>
  </p:timing>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475910610"/>
      </p:ext>
    </p:extLst>
  </p:cSld>
  <p:clrMapOvr>
    <a:masterClrMapping/>
  </p:clrMapOvr>
  <p:timing>
    <p:tnLst>
      <p:par>
        <p:cTn id="1" dur="indefinite" restart="never" nodeType="tmRoot"/>
      </p:par>
    </p:tnLst>
  </p:timing>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4070855589"/>
      </p:ext>
    </p:extLst>
  </p:cSld>
  <p:clrMapOvr>
    <a:masterClrMapping/>
  </p:clrMapOvr>
  <p:timing>
    <p:tnLst>
      <p:par>
        <p:cTn id="1" dur="indefinite" restart="never" nodeType="tmRoot"/>
      </p:par>
    </p:tnLst>
  </p:timing>
  <p:hf hdr="0"/>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995092481"/>
      </p:ext>
    </p:extLst>
  </p:cSld>
  <p:clrMapOvr>
    <a:masterClrMapping/>
  </p:clrMapOvr>
  <p:timing>
    <p:tnLst>
      <p:par>
        <p:cTn id="1" dur="indefinite" restart="never" nodeType="tmRoot"/>
      </p:par>
    </p:tnLst>
  </p:timing>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642959042"/>
      </p:ext>
    </p:extLst>
  </p:cSld>
  <p:clrMapOvr>
    <a:masterClrMapping/>
  </p:clrMapOvr>
  <p:timing>
    <p:tnLst>
      <p:par>
        <p:cTn id="1" dur="indefinite" restart="never" nodeType="tmRoot"/>
      </p:par>
    </p:tnLst>
  </p:timing>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508499420"/>
      </p:ext>
    </p:extLst>
  </p:cSld>
  <p:clrMapOvr>
    <a:masterClrMapping/>
  </p:clrMapOvr>
  <p:timing>
    <p:tnLst>
      <p:par>
        <p:cTn id="1" dur="indefinite" restart="never" nodeType="tmRoot"/>
      </p:par>
    </p:tnLst>
  </p:timing>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91827861"/>
      </p:ext>
    </p:extLst>
  </p:cSld>
  <p:clrMapOvr>
    <a:masterClrMapping/>
  </p:clrMapOvr>
  <p:timing>
    <p:tnLst>
      <p:par>
        <p:cTn id="1" dur="indefinite" restart="never" nodeType="tmRoot"/>
      </p:par>
    </p:tnLst>
  </p:timing>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17426584"/>
      </p:ext>
    </p:extLst>
  </p:cSld>
  <p:clrMapOvr>
    <a:masterClrMapping/>
  </p:clrMapOvr>
  <p:timing>
    <p:tnLst>
      <p:par>
        <p:cTn id="1" dur="indefinite" restart="never" nodeType="tmRoot"/>
      </p:par>
    </p:tnLst>
  </p:timing>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105374607"/>
      </p:ext>
    </p:extLst>
  </p:cSld>
  <p:clrMapOvr>
    <a:masterClrMapping/>
  </p:clrMapOvr>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931269542"/>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422501900"/>
      </p:ext>
    </p:extLst>
  </p:cSld>
  <p:clrMapOvr>
    <a:masterClrMapping/>
  </p:clrMapOvr>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87120102"/>
      </p:ext>
    </p:extLst>
  </p:cSld>
  <p:clrMapOvr>
    <a:masterClrMapping/>
  </p:clrMapOvr>
  <p:timing>
    <p:tnLst>
      <p:par>
        <p:cTn id="1" dur="indefinite" restart="never" nodeType="tmRoot"/>
      </p:par>
    </p:tnLst>
  </p:timing>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48472156"/>
      </p:ext>
    </p:extLst>
  </p:cSld>
  <p:clrMapOvr>
    <a:masterClrMapping/>
  </p:clrMapOvr>
  <p:timing>
    <p:tnLst>
      <p:par>
        <p:cTn id="1" dur="indefinite" restart="never" nodeType="tmRoot"/>
      </p:par>
    </p:tnLst>
  </p:timing>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49199853"/>
      </p:ext>
    </p:extLst>
  </p:cSld>
  <p:clrMapOvr>
    <a:masterClrMapping/>
  </p:clrMapOvr>
  <p:timing>
    <p:tnLst>
      <p:par>
        <p:cTn id="1" dur="indefinite" restart="never" nodeType="tmRoot"/>
      </p:par>
    </p:tnLst>
  </p:timing>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81779340"/>
      </p:ext>
    </p:extLst>
  </p:cSld>
  <p:clrMapOvr>
    <a:masterClrMapping/>
  </p:clrMapOvr>
  <p:timing>
    <p:tnLst>
      <p:par>
        <p:cTn id="1" dur="indefinite" restart="never" nodeType="tmRoot"/>
      </p:par>
    </p:tnLst>
  </p:timing>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98265663"/>
      </p:ext>
    </p:extLst>
  </p:cSld>
  <p:clrMapOvr>
    <a:masterClrMapping/>
  </p:clrMapOvr>
  <p:timing>
    <p:tnLst>
      <p:par>
        <p:cTn id="1" dur="indefinite" restart="never" nodeType="tmRoot"/>
      </p:par>
    </p:tnLst>
  </p:timing>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35349779"/>
      </p:ext>
    </p:extLst>
  </p:cSld>
  <p:clrMapOvr>
    <a:masterClrMapping/>
  </p:clrMapOvr>
  <p:timing>
    <p:tnLst>
      <p:par>
        <p:cTn id="1" dur="indefinite" restart="never" nodeType="tmRoot"/>
      </p:par>
    </p:tnLst>
  </p:timing>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47094944"/>
      </p:ext>
    </p:extLst>
  </p:cSld>
  <p:clrMapOvr>
    <a:masterClrMapping/>
  </p:clrMapOvr>
  <p:timing>
    <p:tnLst>
      <p:par>
        <p:cTn id="1" dur="indefinite" restart="never" nodeType="tmRoot"/>
      </p:par>
    </p:tnLst>
  </p:timing>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10019052"/>
      </p:ext>
    </p:extLst>
  </p:cSld>
  <p:clrMapOvr>
    <a:masterClrMapping/>
  </p:clrMapOvr>
  <p:timing>
    <p:tnLst>
      <p:par>
        <p:cTn id="1" dur="indefinite" restart="never" nodeType="tmRoot"/>
      </p:par>
    </p:tnLst>
  </p:timing>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5686751"/>
      </p:ext>
    </p:extLst>
  </p:cSld>
  <p:clrMapOvr>
    <a:masterClrMapping/>
  </p:clrMapOvr>
  <p:timing>
    <p:tnLst>
      <p:par>
        <p:cTn id="1" dur="indefinite" restart="never" nodeType="tmRoot"/>
      </p:par>
    </p:tnLst>
  </p:timing>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52066472"/>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4177453382"/>
      </p:ext>
    </p:extLst>
  </p:cSld>
  <p:clrMapOvr>
    <a:masterClrMapping/>
  </p:clrMapOvr>
  <p:timing>
    <p:tnLst>
      <p:par>
        <p:cTn id="1" dur="indefinite" restart="never" nodeType="tmRoot"/>
      </p:par>
    </p:tnLst>
  </p:timing>
  <p:hf hdr="0"/>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20490187"/>
      </p:ext>
    </p:extLst>
  </p:cSld>
  <p:clrMapOvr>
    <a:masterClrMapping/>
  </p:clrMapOvr>
  <p:timing>
    <p:tnLst>
      <p:par>
        <p:cT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602496815"/>
      </p:ext>
    </p:extLst>
  </p:cSld>
  <p:clrMapOvr>
    <a:masterClrMapping/>
  </p:clrMapOvr>
  <p:timing>
    <p:tnLst>
      <p:par>
        <p:cTn id="1" dur="indefinite" restart="never" nodeType="tmRoot"/>
      </p:par>
    </p:tn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94250438"/>
      </p:ext>
    </p:extLst>
  </p:cSld>
  <p:clrMapOvr>
    <a:masterClrMapping/>
  </p:clrMapOvr>
  <p:timing>
    <p:tnLst>
      <p:par>
        <p:cTn id="1" dur="indefinite" restart="never" nodeType="tmRoot"/>
      </p:par>
    </p:tnLst>
  </p:timing>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273475800"/>
      </p:ext>
    </p:extLst>
  </p:cSld>
  <p:clrMapOvr>
    <a:masterClrMapping/>
  </p:clrMapOvr>
  <p:timing>
    <p:tnLst>
      <p:par>
        <p:cTn id="1" dur="indefinite" restart="never" nodeType="tmRoot"/>
      </p:par>
    </p:tnLst>
  </p:timing>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667085574"/>
      </p:ext>
    </p:extLst>
  </p:cSld>
  <p:clrMapOvr>
    <a:masterClrMapping/>
  </p:clrMapOvr>
  <p:timing>
    <p:tnLst>
      <p:par>
        <p:cTn id="1" dur="indefinite" restart="never" nodeType="tmRoot"/>
      </p:par>
    </p:tnLst>
  </p:timing>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887313493"/>
      </p:ext>
    </p:extLst>
  </p:cSld>
  <p:clrMapOvr>
    <a:masterClrMapping/>
  </p:clrMapOvr>
  <p:timing>
    <p:tnLst>
      <p:par>
        <p:cTn id="1" dur="indefinite" restart="never" nodeType="tmRoot"/>
      </p:par>
    </p:tnLst>
  </p:timing>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861930235"/>
      </p:ext>
    </p:extLst>
  </p:cSld>
  <p:clrMapOvr>
    <a:masterClrMapping/>
  </p:clrMapOvr>
  <p:timing>
    <p:tnLst>
      <p:par>
        <p:cTn id="1" dur="indefinite" restart="never" nodeType="tmRoot"/>
      </p:par>
    </p:tnLst>
  </p:timing>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555674849"/>
      </p:ext>
    </p:extLst>
  </p:cSld>
  <p:clrMapOvr>
    <a:masterClrMapping/>
  </p:clrMapOvr>
  <p:timing>
    <p:tnLst>
      <p:par>
        <p:cTn id="1" dur="indefinite" restart="never" nodeType="tmRoot"/>
      </p:par>
    </p:tnLst>
  </p:timing>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915291236"/>
      </p:ext>
    </p:extLst>
  </p:cSld>
  <p:clrMapOvr>
    <a:masterClrMapping/>
  </p:clrMapOvr>
  <p:timing>
    <p:tnLst>
      <p:par>
        <p:cTn id="1" dur="indefinite" restart="never" nodeType="tmRoot"/>
      </p:par>
    </p:tnLst>
  </p:timing>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1511572299"/>
      </p:ext>
    </p:extLst>
  </p:cSld>
  <p:clrMapOvr>
    <a:masterClrMapping/>
  </p:clrMapOvr>
  <p:timing>
    <p:tnLst>
      <p:par>
        <p:cTn id="1" dur="indefinite" restart="never" nodeType="tmRoot"/>
      </p:par>
    </p:tnLst>
  </p:timing>
  <p:hf hdr="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760398587"/>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084117906"/>
      </p:ext>
    </p:extLst>
  </p:cSld>
  <p:clrMapOvr>
    <a:masterClrMapping/>
  </p:clrMapOvr>
  <p:timing>
    <p:tnLst>
      <p:par>
        <p:cT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970381591"/>
      </p:ext>
    </p:extLst>
  </p:cSld>
  <p:clrMapOvr>
    <a:masterClrMapping/>
  </p:clrMapOvr>
  <p:timing>
    <p:tnLst>
      <p:par>
        <p:cT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37647555"/>
      </p:ext>
    </p:extLst>
  </p:cSld>
  <p:clrMapOvr>
    <a:masterClrMapping/>
  </p:clrMapOvr>
  <p:timing>
    <p:tnLst>
      <p:par>
        <p:cT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93882839"/>
      </p:ext>
    </p:extLst>
  </p:cSld>
  <p:clrMapOvr>
    <a:masterClrMapping/>
  </p:clrMapOvr>
  <p:timing>
    <p:tnLst>
      <p:par>
        <p:cT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61061861"/>
      </p:ext>
    </p:extLst>
  </p:cSld>
  <p:clrMapOvr>
    <a:masterClrMapping/>
  </p:clrMapOvr>
  <p:timing>
    <p:tnLst>
      <p:par>
        <p:cTn id="1" dur="indefinite" restart="never" nodeType="tmRoot"/>
      </p:par>
    </p:tnLst>
  </p:timing>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98326973"/>
      </p:ext>
    </p:extLst>
  </p:cSld>
  <p:clrMapOvr>
    <a:masterClrMapping/>
  </p:clrMapOvr>
  <p:timing>
    <p:tnLst>
      <p:par>
        <p:cTn id="1" dur="indefinite" restart="never" nodeType="tmRoot"/>
      </p:par>
    </p:tnLst>
  </p:timing>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1130368220"/>
      </p:ext>
    </p:extLst>
  </p:cSld>
  <p:clrMapOvr>
    <a:masterClrMapping/>
  </p:clrMapOvr>
  <p:timing>
    <p:tnLst>
      <p:par>
        <p:cTn id="1" dur="indefinite" restart="never" nodeType="tmRoot"/>
      </p:par>
    </p:tnLst>
  </p:timing>
  <p:hf hdr="0"/>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30237074"/>
      </p:ext>
    </p:extLst>
  </p:cSld>
  <p:clrMapOvr>
    <a:masterClrMapping/>
  </p:clrMapOvr>
  <p:timing>
    <p:tnLst>
      <p:par>
        <p:cTn id="1" dur="indefinite" restart="never" nodeType="tmRoot"/>
      </p:par>
    </p:tnLst>
  </p:timing>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639629725"/>
      </p:ext>
    </p:extLst>
  </p:cSld>
  <p:clrMapOvr>
    <a:masterClrMapping/>
  </p:clrMapOvr>
  <p:timing>
    <p:tnLst>
      <p:par>
        <p:cTn id="1" dur="indefinite" restart="never" nodeType="tmRoot"/>
      </p:par>
    </p:tnLst>
  </p:timing>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626165371"/>
      </p:ext>
    </p:extLst>
  </p:cSld>
  <p:clrMapOvr>
    <a:masterClrMapping/>
  </p:clrMapOvr>
  <p:timing>
    <p:tnLst>
      <p:par>
        <p:cTn id="1" dur="indefinite" restart="never" nodeType="tmRoot"/>
      </p:par>
    </p:tnLst>
  </p:timing>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710751460"/>
      </p:ext>
    </p:extLst>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325186945"/>
      </p:ext>
    </p:extLst>
  </p:cSld>
  <p:clrMapOvr>
    <a:masterClrMapping/>
  </p:clrMapOvr>
  <p:timing>
    <p:tnLst>
      <p:par>
        <p:cT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596874281"/>
      </p:ext>
    </p:extLst>
  </p:cSld>
  <p:clrMapOvr>
    <a:masterClrMapping/>
  </p:clrMapOvr>
  <p:timing>
    <p:tnLst>
      <p:par>
        <p:cTn id="1" dur="indefinite" restart="never" nodeType="tmRoot"/>
      </p:par>
    </p:tnLst>
  </p:timing>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55095867"/>
      </p:ext>
    </p:extLst>
  </p:cSld>
  <p:clrMapOvr>
    <a:masterClrMapping/>
  </p:clrMapOvr>
  <p:timing>
    <p:tnLst>
      <p:par>
        <p:cT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4020381970"/>
      </p:ext>
    </p:extLst>
  </p:cSld>
  <p:clrMapOvr>
    <a:masterClrMapping/>
  </p:clrMapOvr>
  <p:timing>
    <p:tnLst>
      <p:par>
        <p:cT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779404059"/>
      </p:ext>
    </p:extLst>
  </p:cSld>
  <p:clrMapOvr>
    <a:masterClrMapping/>
  </p:clrMapOvr>
  <p:timing>
    <p:tnLst>
      <p:par>
        <p:cT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39952732"/>
      </p:ext>
    </p:extLst>
  </p:cSld>
  <p:clrMapOvr>
    <a:masterClrMapping/>
  </p:clrMapOvr>
  <p:timing>
    <p:tnLst>
      <p:par>
        <p:cTn id="1" dur="indefinite" restart="never" nodeType="tmRoot"/>
      </p:par>
    </p:tnLst>
  </p:timing>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57659548"/>
      </p:ext>
    </p:extLst>
  </p:cSld>
  <p:clrMapOvr>
    <a:masterClrMapping/>
  </p:clrMapOvr>
  <p:timing>
    <p:tnLst>
      <p:par>
        <p:cTn id="1" dur="indefinite" restart="never" nodeType="tmRoot"/>
      </p:par>
    </p:tnLst>
  </p:timing>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0160975"/>
      </p:ext>
    </p:extLst>
  </p:cSld>
  <p:clrMapOvr>
    <a:masterClrMapping/>
  </p:clrMapOvr>
  <p:timing>
    <p:tnLst>
      <p:par>
        <p:cTn id="1" dur="indefinite" restart="never" nodeType="tmRoot"/>
      </p:par>
    </p:tnLst>
  </p:timing>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97912090"/>
      </p:ext>
    </p:extLst>
  </p:cSld>
  <p:clrMapOvr>
    <a:masterClrMapping/>
  </p:clrMapOvr>
  <p:timing>
    <p:tnLst>
      <p:par>
        <p:cTn id="1" dur="indefinite" restart="never" nodeType="tmRoot"/>
      </p:par>
    </p:tnLst>
  </p:timing>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64990275"/>
      </p:ext>
    </p:extLst>
  </p:cSld>
  <p:clrMapOvr>
    <a:masterClrMapping/>
  </p:clrMapOvr>
  <p:timing>
    <p:tnLst>
      <p:par>
        <p:cTn id="1" dur="indefinite" restart="never" nodeType="tmRoot"/>
      </p:par>
    </p:tnLst>
  </p:timing>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2509348"/>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441046065"/>
      </p:ext>
    </p:extLst>
  </p:cSld>
  <p:clrMapOvr>
    <a:masterClrMapping/>
  </p:clrMapOvr>
  <p:timing>
    <p:tnLst>
      <p:par>
        <p:cT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23920910"/>
      </p:ext>
    </p:extLst>
  </p:cSld>
  <p:clrMapOvr>
    <a:masterClrMapping/>
  </p:clrMapOvr>
  <p:timing>
    <p:tnLst>
      <p:par>
        <p:cTn id="1" dur="indefinite" restart="never" nodeType="tmRoot"/>
      </p:par>
    </p:tnLst>
  </p:timing>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74211828"/>
      </p:ext>
    </p:extLst>
  </p:cSld>
  <p:clrMapOvr>
    <a:masterClrMapping/>
  </p:clrMapOvr>
  <p:timing>
    <p:tnLst>
      <p:par>
        <p:cTn id="1" dur="indefinite" restart="never" nodeType="tmRoot"/>
      </p:par>
    </p:tnLst>
  </p:timing>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8965342"/>
      </p:ext>
    </p:extLst>
  </p:cSld>
  <p:clrMapOvr>
    <a:masterClrMapping/>
  </p:clrMapOvr>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45917413"/>
      </p:ext>
    </p:extLst>
  </p:cSld>
  <p:clrMapOvr>
    <a:masterClrMapping/>
  </p:clrMapOvr>
  <p:timing>
    <p:tnLst>
      <p:par>
        <p:cT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107980040"/>
      </p:ext>
    </p:extLst>
  </p:cSld>
  <p:clrMapOvr>
    <a:masterClrMapping/>
  </p:clrMapOvr>
  <p:timing>
    <p:tnLst>
      <p:par>
        <p:cT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24600431"/>
      </p:ext>
    </p:extLst>
  </p:cSld>
  <p:clrMapOvr>
    <a:masterClrMapping/>
  </p:clrMapOvr>
  <p:timing>
    <p:tnLst>
      <p:par>
        <p:cTn id="1" dur="indefinite" restart="never" nodeType="tmRoot"/>
      </p:par>
    </p:tnLst>
  </p:timing>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801067770"/>
      </p:ext>
    </p:extLst>
  </p:cSld>
  <p:clrMapOvr>
    <a:masterClrMapping/>
  </p:clrMapOvr>
  <p:timing>
    <p:tnLst>
      <p:par>
        <p:cTn id="1" dur="indefinite" restart="never" nodeType="tmRoot"/>
      </p:par>
    </p:tnLst>
  </p:timing>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2192672851"/>
      </p:ext>
    </p:extLst>
  </p:cSld>
  <p:clrMapOvr>
    <a:masterClrMapping/>
  </p:clrMapOvr>
  <p:timing>
    <p:tnLst>
      <p:par>
        <p:cTn id="1" dur="indefinite" restart="never" nodeType="tmRoot"/>
      </p:par>
    </p:tnLst>
  </p:timing>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867632386"/>
      </p:ext>
    </p:extLst>
  </p:cSld>
  <p:clrMapOvr>
    <a:masterClrMapping/>
  </p:clrMapOvr>
  <p:timing>
    <p:tnLst>
      <p:par>
        <p:cTn id="1" dur="indefinite" restart="never" nodeType="tmRoot"/>
      </p:par>
    </p:tnLst>
  </p:timing>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804313744"/>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964753337"/>
      </p:ext>
    </p:extLst>
  </p:cSld>
  <p:clrMapOvr>
    <a:masterClrMapping/>
  </p:clrMapOvr>
  <p:timing>
    <p:tnLst>
      <p:par>
        <p:cTn id="1" dur="indefinite" restart="never" nodeType="tmRoot"/>
      </p:par>
    </p:tnLst>
  </p:timing>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550799607"/>
      </p:ext>
    </p:extLst>
  </p:cSld>
  <p:clrMapOvr>
    <a:masterClrMapping/>
  </p:clrMapOvr>
  <p:timing>
    <p:tnLst>
      <p:par>
        <p:cTn id="1" dur="indefinite" restart="never" nodeType="tmRoot"/>
      </p:par>
    </p:tnLst>
  </p:timing>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326360561"/>
      </p:ext>
    </p:extLst>
  </p:cSld>
  <p:clrMapOvr>
    <a:masterClrMapping/>
  </p:clrMapOvr>
  <p:timing>
    <p:tnLst>
      <p:par>
        <p:cTn id="1" dur="indefinite" restart="never" nodeType="tmRoot"/>
      </p:par>
    </p:tnLst>
  </p:timing>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644912417"/>
      </p:ext>
    </p:extLst>
  </p:cSld>
  <p:clrMapOvr>
    <a:masterClrMapping/>
  </p:clrMapOvr>
  <p:timing>
    <p:tnLst>
      <p:par>
        <p:cTn id="1" dur="indefinite" restart="never" nodeType="tmRoot"/>
      </p:par>
    </p:tnLst>
  </p:timing>
  <p:hf hdr="0"/>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566131187"/>
      </p:ext>
    </p:extLst>
  </p:cSld>
  <p:clrMapOvr>
    <a:masterClrMapping/>
  </p:clrMapOvr>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711460741"/>
      </p:ext>
    </p:extLst>
  </p:cSld>
  <p:clrMapOvr>
    <a:masterClrMapping/>
  </p:clrMapOvr>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1280823885"/>
      </p:ext>
    </p:extLst>
  </p:cSld>
  <p:clrMapOvr>
    <a:masterClrMapping/>
  </p:clrMapOvr>
  <p:timing>
    <p:tnLst>
      <p:par>
        <p:cT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1575735240"/>
      </p:ext>
    </p:extLst>
  </p:cSld>
  <p:clrMapOvr>
    <a:masterClrMapping/>
  </p:clrMapOvr>
  <p:timing>
    <p:tnLst>
      <p:par>
        <p:cTn id="1" dur="indefinite" restart="never" nodeType="tmRoot"/>
      </p:par>
    </p:tnLst>
  </p:timing>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013687858"/>
      </p:ext>
    </p:extLst>
  </p:cSld>
  <p:clrMapOvr>
    <a:masterClrMapping/>
  </p:clrMapOvr>
  <p:timing>
    <p:tnLst>
      <p:par>
        <p:cTn id="1" dur="indefinite" restart="never" nodeType="tmRoot"/>
      </p:par>
    </p:tnLst>
  </p:timing>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487979007"/>
      </p:ext>
    </p:extLst>
  </p:cSld>
  <p:clrMapOvr>
    <a:masterClrMapping/>
  </p:clrMapOvr>
  <p:timing>
    <p:tnLst>
      <p:par>
        <p:cTn id="1" dur="indefinite" restart="never" nodeType="tmRoot"/>
      </p:par>
    </p:tnLst>
  </p:timing>
  <p:hf hdr="0"/>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041829927"/>
      </p:ext>
    </p:extLst>
  </p:cSld>
  <p:clrMapOvr>
    <a:masterClrMapping/>
  </p:clrMapOvr>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549343432"/>
      </p:ext>
    </p:extLst>
  </p:cSld>
  <p:clrMapOvr>
    <a:masterClrMapping/>
  </p:clrMapOvr>
  <p:timing>
    <p:tnLst>
      <p:par>
        <p:cT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741613519"/>
      </p:ext>
    </p:extLst>
  </p:cSld>
  <p:clrMapOvr>
    <a:masterClrMapping/>
  </p:clrMapOvr>
  <p:timing>
    <p:tnLst>
      <p:par>
        <p:cTn id="1" dur="indefinite" restart="never" nodeType="tmRoot"/>
      </p:par>
    </p:tnLst>
  </p:timing>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1442204173"/>
      </p:ext>
    </p:extLst>
  </p:cSld>
  <p:clrMapOvr>
    <a:masterClrMapping/>
  </p:clrMapOvr>
  <p:timing>
    <p:tnLst>
      <p:par>
        <p:cTn id="1" dur="indefinite" restart="never" nodeType="tmRoot"/>
      </p:par>
    </p:tnLst>
  </p:timing>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27242563"/>
      </p:ext>
    </p:extLst>
  </p:cSld>
  <p:clrMapOvr>
    <a:masterClrMapping/>
  </p:clrMapOvr>
  <p:timing>
    <p:tnLst>
      <p:par>
        <p:cTn id="1" dur="indefinite" restart="never" nodeType="tmRoot"/>
      </p:par>
    </p:tnLst>
  </p:timing>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292281759"/>
      </p:ext>
    </p:extLst>
  </p:cSld>
  <p:clrMapOvr>
    <a:masterClrMapping/>
  </p:clrMapOvr>
  <p:timing>
    <p:tnLst>
      <p:par>
        <p:cTn id="1" dur="indefinite" restart="never" nodeType="tmRoot"/>
      </p:par>
    </p:tnLst>
  </p:timing>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362048442"/>
      </p:ext>
    </p:extLst>
  </p:cSld>
  <p:clrMapOvr>
    <a:masterClrMapping/>
  </p:clrMapOvr>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177730973"/>
      </p:ext>
    </p:extLst>
  </p:cSld>
  <p:clrMapOvr>
    <a:masterClrMapping/>
  </p:clrMapOvr>
  <p:timing>
    <p:tnLst>
      <p:par>
        <p:cT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695361912"/>
      </p:ext>
    </p:extLst>
  </p:cSld>
  <p:clrMapOvr>
    <a:masterClrMapping/>
  </p:clrMapOvr>
  <p:timing>
    <p:tnLst>
      <p:par>
        <p:cT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80940092"/>
      </p:ext>
    </p:extLst>
  </p:cSld>
  <p:clrMapOvr>
    <a:masterClrMapping/>
  </p:clrMapOvr>
  <p:timing>
    <p:tnLst>
      <p:par>
        <p:cTn id="1" dur="indefinite" restart="never" nodeType="tmRoot"/>
      </p:par>
    </p:tnLst>
  </p:timing>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59527110"/>
      </p:ext>
    </p:extLst>
  </p:cSld>
  <p:clrMapOvr>
    <a:masterClrMapping/>
  </p:clrMapOvr>
  <p:timing>
    <p:tnLst>
      <p:par>
        <p:cTn id="1" dur="indefinite" restart="never" nodeType="tmRoot"/>
      </p:par>
    </p:tnLst>
  </p:timing>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13540452"/>
      </p:ext>
    </p:extLst>
  </p:cSld>
  <p:clrMapOvr>
    <a:masterClrMapping/>
  </p:clrMapOvr>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036442130"/>
      </p:ext>
    </p:extLst>
  </p:cSld>
  <p:clrMapOvr>
    <a:masterClrMapping/>
  </p:clrMapOvr>
  <p:timing>
    <p:tnLst>
      <p:par>
        <p:cTn id="1" dur="indefinite" restart="never" nodeType="tmRoot"/>
      </p:par>
    </p:tnLst>
  </p:timing>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36247387"/>
      </p:ext>
    </p:extLst>
  </p:cSld>
  <p:clrMapOvr>
    <a:masterClrMapping/>
  </p:clrMapOvr>
  <p:timing>
    <p:tnLst>
      <p:par>
        <p:cTn id="1" dur="indefinite" restart="never" nodeType="tmRoot"/>
      </p:par>
    </p:tnLst>
  </p:timing>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30667093"/>
      </p:ext>
    </p:extLst>
  </p:cSld>
  <p:clrMapOvr>
    <a:masterClrMapping/>
  </p:clrMapOvr>
  <p:timing>
    <p:tnLst>
      <p:par>
        <p:cTn id="1" dur="indefinite" restart="never" nodeType="tmRoot"/>
      </p:par>
    </p:tnLst>
  </p:timing>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32009626"/>
      </p:ext>
    </p:extLst>
  </p:cSld>
  <p:clrMapOvr>
    <a:masterClrMapping/>
  </p:clrMapOvr>
  <p:timing>
    <p:tnLst>
      <p:par>
        <p:cTn id="1" dur="indefinite" restart="never" nodeType="tmRoot"/>
      </p:par>
    </p:tnLst>
  </p:timing>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33142706"/>
      </p:ext>
    </p:extLst>
  </p:cSld>
  <p:clrMapOvr>
    <a:masterClrMapping/>
  </p:clrMapOvr>
  <p:timing>
    <p:tnLst>
      <p:par>
        <p:cTn id="1" dur="indefinite" restart="never" nodeType="tmRoot"/>
      </p:par>
    </p:tnLst>
  </p:timing>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54994902"/>
      </p:ext>
    </p:extLst>
  </p:cSld>
  <p:clrMapOvr>
    <a:masterClrMapping/>
  </p:clrMapOvr>
  <p:timing>
    <p:tnLst>
      <p:par>
        <p:cTn id="1" dur="indefinite" restart="never" nodeType="tmRoot"/>
      </p:par>
    </p:tnLst>
  </p:timing>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07391088"/>
      </p:ext>
    </p:extLst>
  </p:cSld>
  <p:clrMapOvr>
    <a:masterClrMapping/>
  </p:clrMapOvr>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7747366"/>
      </p:ext>
    </p:extLst>
  </p:cSld>
  <p:clrMapOvr>
    <a:masterClrMapping/>
  </p:clrMapOvr>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573302075"/>
      </p:ext>
    </p:extLst>
  </p:cSld>
  <p:clrMapOvr>
    <a:masterClrMapping/>
  </p:clrMapOvr>
  <p:timing>
    <p:tnLst>
      <p:par>
        <p:cT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70399403"/>
      </p:ext>
    </p:extLst>
  </p:cSld>
  <p:clrMapOvr>
    <a:masterClrMapping/>
  </p:clrMapOvr>
  <p:timing>
    <p:tnLst>
      <p:par>
        <p:cTn id="1" dur="indefinite" restart="never" nodeType="tmRoot"/>
      </p:par>
    </p:tnLst>
  </p:timing>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205867975"/>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48128132"/>
      </p:ext>
    </p:extLst>
  </p:cSld>
  <p:clrMapOvr>
    <a:masterClrMapping/>
  </p:clrMapOvr>
  <p:timing>
    <p:tnLst>
      <p:par>
        <p:cT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932029517"/>
      </p:ext>
    </p:extLst>
  </p:cSld>
  <p:clrMapOvr>
    <a:masterClrMapping/>
  </p:clrMapOvr>
  <p:timing>
    <p:tnLst>
      <p:par>
        <p:cTn id="1" dur="indefinite" restart="never" nodeType="tmRoot"/>
      </p:par>
    </p:tnLst>
  </p:timing>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2579319295"/>
      </p:ext>
    </p:extLst>
  </p:cSld>
  <p:clrMapOvr>
    <a:masterClrMapping/>
  </p:clrMapOvr>
  <p:timing>
    <p:tnLst>
      <p:par>
        <p:cTn id="1" dur="indefinite" restart="never" nodeType="tmRoot"/>
      </p:par>
    </p:tnLst>
  </p:timing>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2690449904"/>
      </p:ext>
    </p:extLst>
  </p:cSld>
  <p:clrMapOvr>
    <a:masterClrMapping/>
  </p:clrMapOvr>
  <p:timing>
    <p:tnLst>
      <p:par>
        <p:cTn id="1" dur="indefinite" restart="never" nodeType="tmRoot"/>
      </p:par>
    </p:tn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246969799"/>
      </p:ext>
    </p:extLst>
  </p:cSld>
  <p:clrMapOvr>
    <a:masterClrMapping/>
  </p:clrMapOvr>
  <p:timing>
    <p:tnLst>
      <p:par>
        <p:cTn id="1" dur="indefinite" restart="never" nodeType="tmRoot"/>
      </p:par>
    </p:tnLst>
  </p:timing>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726852926"/>
      </p:ext>
    </p:extLst>
  </p:cSld>
  <p:clrMapOvr>
    <a:masterClrMapping/>
  </p:clrMapOvr>
  <p:timing>
    <p:tnLst>
      <p:par>
        <p:cTn id="1" dur="indefinite" restart="never" nodeType="tmRoot"/>
      </p:par>
    </p:tn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2586349907"/>
      </p:ext>
    </p:extLst>
  </p:cSld>
  <p:clrMapOvr>
    <a:masterClrMapping/>
  </p:clrMapOvr>
  <p:timing>
    <p:tnLst>
      <p:par>
        <p:cTn id="1" dur="indefinite" restart="never" nodeType="tmRoot"/>
      </p:par>
    </p:tnLst>
  </p:timing>
  <p:hf hdr="0"/>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595457872"/>
      </p:ext>
    </p:extLst>
  </p:cSld>
  <p:clrMapOvr>
    <a:masterClrMapping/>
  </p:clrMapOvr>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4288727992"/>
      </p:ext>
    </p:extLst>
  </p:cSld>
  <p:clrMapOvr>
    <a:masterClrMapping/>
  </p:clrMapOvr>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61485235"/>
      </p:ext>
    </p:extLst>
  </p:cSld>
  <p:clrMapOvr>
    <a:masterClrMapping/>
  </p:clrMapOvr>
  <p:timing>
    <p:tnLst>
      <p:par>
        <p:cTn id="1" dur="indefinite" restart="never" nodeType="tmRoot"/>
      </p:par>
    </p:tn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742775136"/>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52802503"/>
      </p:ext>
    </p:extLst>
  </p:cSld>
  <p:clrMapOvr>
    <a:masterClrMapping/>
  </p:clrMapOvr>
  <p:timing>
    <p:tnLst>
      <p:par>
        <p:cT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139348536"/>
      </p:ext>
    </p:extLst>
  </p:cSld>
  <p:clrMapOvr>
    <a:masterClrMapping/>
  </p:clrMapOvr>
  <p:timing>
    <p:tnLst>
      <p:par>
        <p:cTn id="1" dur="indefinite" restart="never" nodeType="tmRoot"/>
      </p:par>
    </p:tnLst>
  </p:timing>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627342243"/>
      </p:ext>
    </p:extLst>
  </p:cSld>
  <p:clrMapOvr>
    <a:masterClrMapping/>
  </p:clrMapOvr>
  <p:timing>
    <p:tnLst>
      <p:par>
        <p:cTn id="1" dur="indefinite" restart="never" nodeType="tmRoot"/>
      </p:par>
    </p:tnLst>
  </p:timing>
  <p:hf hdr="0"/>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374985764"/>
      </p:ext>
    </p:extLst>
  </p:cSld>
  <p:clrMapOvr>
    <a:masterClrMapping/>
  </p:clrMapOvr>
  <p:timing>
    <p:tnLst>
      <p:par>
        <p:cTn id="1" dur="indefinite" restart="never" nodeType="tmRoot"/>
      </p:par>
    </p:tnLst>
  </p:timing>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559254727"/>
      </p:ext>
    </p:extLst>
  </p:cSld>
  <p:clrMapOvr>
    <a:masterClrMapping/>
  </p:clrMapOvr>
  <p:timing>
    <p:tnLst>
      <p:par>
        <p:cTn id="1" dur="indefinite" restart="never" nodeType="tmRoot"/>
      </p:par>
    </p:tnLst>
  </p:timing>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768394992"/>
      </p:ext>
    </p:extLst>
  </p:cSld>
  <p:clrMapOvr>
    <a:masterClrMapping/>
  </p:clrMapOvr>
  <p:timing>
    <p:tnLst>
      <p:par>
        <p:cTn id="1" dur="indefinite" restart="never" nodeType="tmRoot"/>
      </p:par>
    </p:tnLst>
  </p:timing>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567083236"/>
      </p:ext>
    </p:extLst>
  </p:cSld>
  <p:clrMapOvr>
    <a:masterClrMapping/>
  </p:clrMapOvr>
  <p:timing>
    <p:tnLst>
      <p:par>
        <p:cTn id="1" dur="indefinite" restart="never" nodeType="tmRoot"/>
      </p:par>
    </p:tnLst>
  </p:timing>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180307257"/>
      </p:ext>
    </p:extLst>
  </p:cSld>
  <p:clrMapOvr>
    <a:masterClrMapping/>
  </p:clrMapOvr>
  <p:timing>
    <p:tnLst>
      <p:par>
        <p:cTn id="1" dur="indefinite" restart="never" nodeType="tmRoot"/>
      </p:par>
    </p:tnLst>
  </p:timing>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910444424"/>
      </p:ext>
    </p:extLst>
  </p:cSld>
  <p:clrMapOvr>
    <a:masterClrMapping/>
  </p:clrMapOvr>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3395614411"/>
      </p:ext>
    </p:extLst>
  </p:cSld>
  <p:clrMapOvr>
    <a:masterClrMapping/>
  </p:clrMapOvr>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186051109"/>
      </p:ext>
    </p:extLst>
  </p:cSld>
  <p:clrMapOvr>
    <a:masterClrMapping/>
  </p:clrMapOvr>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lide - Box Image [Green]">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89416303"/>
      </p:ext>
    </p:extLst>
  </p:cSld>
  <p:clrMapOvr>
    <a:masterClrMapping/>
  </p:clrMapOvr>
  <p:timing>
    <p:tnLst>
      <p:par>
        <p:cT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06777681"/>
      </p:ext>
    </p:extLst>
  </p:cSld>
  <p:clrMapOvr>
    <a:masterClrMapping/>
  </p:clrMapOvr>
  <p:timing>
    <p:tnLst>
      <p:par>
        <p:cTn id="1" dur="indefinite" restart="never" nodeType="tmRoot"/>
      </p:par>
    </p:tnLst>
  </p:timing>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7209494"/>
      </p:ext>
    </p:extLst>
  </p:cSld>
  <p:clrMapOvr>
    <a:masterClrMapping/>
  </p:clrMapOvr>
  <p:timing>
    <p:tnLst>
      <p:par>
        <p:cTn id="1" dur="indefinite" restart="never" nodeType="tmRoot"/>
      </p:par>
    </p:tnLst>
  </p:timing>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1583472"/>
      </p:ext>
    </p:extLst>
  </p:cSld>
  <p:clrMapOvr>
    <a:masterClrMapping/>
  </p:clrMapOvr>
  <p:timing>
    <p:tnLst>
      <p:par>
        <p:cTn id="1" dur="indefinite" restart="never" nodeType="tmRoot"/>
      </p:par>
    </p:tnLst>
  </p:timing>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2804106"/>
      </p:ext>
    </p:extLst>
  </p:cSld>
  <p:clrMapOvr>
    <a:masterClrMapping/>
  </p:clrMapOvr>
  <p:timing>
    <p:tnLst>
      <p:par>
        <p:cTn id="1" dur="indefinite" restart="never" nodeType="tmRoot"/>
      </p:par>
    </p:tnLst>
  </p:timing>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06135210"/>
      </p:ext>
    </p:extLst>
  </p:cSld>
  <p:clrMapOvr>
    <a:masterClrMapping/>
  </p:clrMapOvr>
  <p:timing>
    <p:tnLst>
      <p:par>
        <p:cTn id="1" dur="indefinite" restart="never" nodeType="tmRoot"/>
      </p:par>
    </p:tnLst>
  </p:timing>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68055304"/>
      </p:ext>
    </p:extLst>
  </p:cSld>
  <p:clrMapOvr>
    <a:masterClrMapping/>
  </p:clrMapOvr>
  <p:timing>
    <p:tnLst>
      <p:par>
        <p:cTn id="1" dur="indefinite" restart="never" nodeType="tmRoot"/>
      </p:par>
    </p:tnLst>
  </p:timing>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82208789"/>
      </p:ext>
    </p:extLst>
  </p:cSld>
  <p:clrMapOvr>
    <a:masterClrMapping/>
  </p:clrMapOvr>
  <p:timing>
    <p:tnLst>
      <p:par>
        <p:cTn id="1" dur="indefinite" restart="never" nodeType="tmRoot"/>
      </p:par>
    </p:tnLst>
  </p:timing>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05049810"/>
      </p:ext>
    </p:extLst>
  </p:cSld>
  <p:clrMapOvr>
    <a:masterClrMapping/>
  </p:clrMapOvr>
  <p:timing>
    <p:tnLst>
      <p:par>
        <p:cTn id="1" dur="indefinite" restart="never" nodeType="tmRoot"/>
      </p:par>
    </p:tnLst>
  </p:timing>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45187067"/>
      </p:ext>
    </p:extLst>
  </p:cSld>
  <p:clrMapOvr>
    <a:masterClrMapping/>
  </p:clrMapOvr>
  <p:timing>
    <p:tnLst>
      <p:par>
        <p:cT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96916886"/>
      </p:ext>
    </p:extLst>
  </p:cSld>
  <p:clrMapOvr>
    <a:masterClrMapping/>
  </p:clrMapOvr>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Title Slide - wide image [Green]">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71991739"/>
      </p:ext>
    </p:extLst>
  </p:cSld>
  <p:clrMapOvr>
    <a:masterClrMapping/>
  </p:clrMapOvr>
  <p:timing>
    <p:tnLst>
      <p:par>
        <p:cT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353613709"/>
      </p:ext>
    </p:extLst>
  </p:cSld>
  <p:clrMapOvr>
    <a:masterClrMapping/>
  </p:clrMapOvr>
  <p:timing>
    <p:tnLst>
      <p:par>
        <p:cTn id="1" dur="indefinite" restart="never" nodeType="tmRoot"/>
      </p:par>
    </p:tnLst>
  </p:timing>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84351155"/>
      </p:ext>
    </p:extLst>
  </p:cSld>
  <p:clrMapOvr>
    <a:masterClrMapping/>
  </p:clrMapOvr>
  <p:timing>
    <p:tnLst>
      <p:par>
        <p:cTn id="1" dur="indefinite" restart="never" nodeType="tmRoot"/>
      </p:par>
    </p:tnLst>
  </p:timing>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61061916"/>
      </p:ext>
    </p:extLst>
  </p:cSld>
  <p:clrMapOvr>
    <a:masterClrMapping/>
  </p:clrMapOvr>
  <p:timing>
    <p:tnLst>
      <p:par>
        <p:cTn id="1" dur="indefinite" restart="never" nodeType="tmRoot"/>
      </p:par>
    </p:tnLst>
  </p:timing>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4262284874"/>
      </p:ext>
    </p:extLst>
  </p:cSld>
  <p:clrMapOvr>
    <a:masterClrMapping/>
  </p:clrMapOvr>
  <p:timing>
    <p:tnLst>
      <p:par>
        <p:cTn id="1" dur="indefinite" restart="never" nodeType="tmRoot"/>
      </p:par>
    </p:tnLst>
  </p:timing>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89822320"/>
      </p:ext>
    </p:extLst>
  </p:cSld>
  <p:clrMapOvr>
    <a:masterClrMapping/>
  </p:clrMapOvr>
  <p:timing>
    <p:tnLst>
      <p:par>
        <p:cTn id="1" dur="indefinite" restart="never" nodeType="tmRoot"/>
      </p:par>
    </p:tnLst>
  </p:timing>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790054952"/>
      </p:ext>
    </p:extLst>
  </p:cSld>
  <p:clrMapOvr>
    <a:masterClrMapping/>
  </p:clrMapOvr>
  <p:timing>
    <p:tnLst>
      <p:par>
        <p:cTn id="1" dur="indefinite" restart="never" nodeType="tmRoot"/>
      </p:par>
    </p:tnLst>
  </p:timing>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050005057"/>
      </p:ext>
    </p:extLst>
  </p:cSld>
  <p:clrMapOvr>
    <a:masterClrMapping/>
  </p:clrMapOvr>
  <p:timing>
    <p:tnLst>
      <p:par>
        <p:cTn id="1" dur="indefinite" restart="never" nodeType="tmRoot"/>
      </p:par>
    </p:tnLst>
  </p:timing>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128078229"/>
      </p:ext>
    </p:extLst>
  </p:cSld>
  <p:clrMapOvr>
    <a:masterClrMapping/>
  </p:clrMapOvr>
  <p:timing>
    <p:tnLst>
      <p:par>
        <p:cTn id="1" dur="indefinite" restart="never" nodeType="tmRoot"/>
      </p:par>
    </p:tnLst>
  </p:timing>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1286719166"/>
      </p:ext>
    </p:extLst>
  </p:cSld>
  <p:clrMapOvr>
    <a:masterClrMapping/>
  </p:clrMapOvr>
  <p:timing>
    <p:tnLst>
      <p:par>
        <p:cTn id="1" dur="indefinite" restart="never" nodeType="tmRoot"/>
      </p:par>
    </p:tnLst>
  </p:timing>
  <p:hf hdr="0"/>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42114545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104498261"/>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Title Slide - Box Image [Red]">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3481479"/>
      </p:ext>
    </p:extLst>
  </p:cSld>
  <p:clrMapOvr>
    <a:masterClrMapping/>
  </p:clrMapOvr>
  <p:timing>
    <p:tnLst>
      <p:par>
        <p:cTn id="1" dur="indefinite" restart="never" nodeType="tmRoot"/>
      </p:par>
    </p:tnLst>
  </p:timing>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175236491"/>
      </p:ext>
    </p:extLst>
  </p:cSld>
  <p:clrMapOvr>
    <a:masterClrMapping/>
  </p:clrMapOvr>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284925068"/>
      </p:ext>
    </p:extLst>
  </p:cSld>
  <p:clrMapOvr>
    <a:masterClrMapping/>
  </p:clrMapOvr>
  <p:timing>
    <p:tnLst>
      <p:par>
        <p:cT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3649105214"/>
      </p:ext>
    </p:extLst>
  </p:cSld>
  <p:clrMapOvr>
    <a:masterClrMapping/>
  </p:clrMapOvr>
  <p:timing>
    <p:tnLst>
      <p:par>
        <p:cTn id="1" dur="indefinite" restart="never" nodeType="tmRoot"/>
      </p:par>
    </p:tnLst>
  </p:timing>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202425640"/>
      </p:ext>
    </p:extLst>
  </p:cSld>
  <p:clrMapOvr>
    <a:masterClrMapping/>
  </p:clrMapOvr>
  <p:timing>
    <p:tnLst>
      <p:par>
        <p:cTn id="1" dur="indefinite" restart="never" nodeType="tmRoot"/>
      </p:par>
    </p:tnLst>
  </p:timing>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762950575"/>
      </p:ext>
    </p:extLst>
  </p:cSld>
  <p:clrMapOvr>
    <a:masterClrMapping/>
  </p:clrMapOvr>
  <p:timing>
    <p:tnLst>
      <p:par>
        <p:cTn id="1" dur="indefinite" restart="never" nodeType="tmRoot"/>
      </p:par>
    </p:tnLst>
  </p:timing>
  <p:hf hdr="0"/>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2387557095"/>
      </p:ext>
    </p:extLst>
  </p:cSld>
  <p:clrMapOvr>
    <a:masterClrMapping/>
  </p:clrMapOvr>
  <p:timing>
    <p:tnLst>
      <p:par>
        <p:cTn id="1" dur="indefinite" restart="never" nodeType="tmRoot"/>
      </p:par>
    </p:tnLst>
  </p:timing>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491182218"/>
      </p:ext>
    </p:extLst>
  </p:cSld>
  <p:clrMapOvr>
    <a:masterClrMapping/>
  </p:clrMapOvr>
  <p:timing>
    <p:tnLst>
      <p:par>
        <p:cTn id="1" dur="indefinite" restart="never" nodeType="tmRoot"/>
      </p:par>
    </p:tnLst>
  </p:timing>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3671440711"/>
      </p:ext>
    </p:extLst>
  </p:cSld>
  <p:clrMapOvr>
    <a:masterClrMapping/>
  </p:clrMapOvr>
  <p:timing>
    <p:tnLst>
      <p:par>
        <p:cTn id="1" dur="indefinite" restart="never" nodeType="tmRoot"/>
      </p:par>
    </p:tnLst>
  </p:timing>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697370691"/>
      </p:ext>
    </p:extLst>
  </p:cSld>
  <p:clrMapOvr>
    <a:masterClrMapping/>
  </p:clrMapOvr>
  <p:timing>
    <p:tnLst>
      <p:par>
        <p:cTn id="1" dur="indefinite" restart="never" nodeType="tmRoot"/>
      </p:par>
    </p:tnLst>
  </p:timing>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694657220"/>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Slide - wide image [Red]">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53308310"/>
      </p:ext>
    </p:extLst>
  </p:cSld>
  <p:clrMapOvr>
    <a:masterClrMapping/>
  </p:clrMapOvr>
  <p:timing>
    <p:tnLst>
      <p:par>
        <p:cTn id="1" dur="indefinite" restart="never" nodeType="tmRoot"/>
      </p:par>
    </p:tnLst>
  </p:timing>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706064131"/>
      </p:ext>
    </p:extLst>
  </p:cSld>
  <p:clrMapOvr>
    <a:masterClrMapping/>
  </p:clrMapOvr>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326812800"/>
      </p:ext>
    </p:extLst>
  </p:cSld>
  <p:clrMapOvr>
    <a:masterClrMapping/>
  </p:clrMapOvr>
  <p:timing>
    <p:tnLst>
      <p:par>
        <p:cT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377417619"/>
      </p:ext>
    </p:extLst>
  </p:cSld>
  <p:clrMapOvr>
    <a:masterClrMapping/>
  </p:clrMapOvr>
  <p:timing>
    <p:tnLst>
      <p:par>
        <p:cT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0897395"/>
      </p:ext>
    </p:extLst>
  </p:cSld>
  <p:clrMapOvr>
    <a:masterClrMapping/>
  </p:clrMapOvr>
  <p:timing>
    <p:tnLst>
      <p:par>
        <p:cTn id="1" dur="indefinite" restart="never" nodeType="tmRoot"/>
      </p:par>
    </p:tnLst>
  </p:timing>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73613086"/>
      </p:ext>
    </p:extLst>
  </p:cSld>
  <p:clrMapOvr>
    <a:masterClrMapping/>
  </p:clrMapOvr>
  <p:timing>
    <p:tnLst>
      <p:par>
        <p:cTn id="1" dur="indefinite" restart="never" nodeType="tmRoot"/>
      </p:par>
    </p:tnLst>
  </p:timing>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27542915"/>
      </p:ext>
    </p:extLst>
  </p:cSld>
  <p:clrMapOvr>
    <a:masterClrMapping/>
  </p:clrMapOvr>
  <p:timing>
    <p:tnLst>
      <p:par>
        <p:cTn id="1" dur="indefinite" restart="never" nodeType="tmRoot"/>
      </p:par>
    </p:tnLst>
  </p:timing>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99133851"/>
      </p:ext>
    </p:extLst>
  </p:cSld>
  <p:clrMapOvr>
    <a:masterClrMapping/>
  </p:clrMapOvr>
  <p:timing>
    <p:tnLst>
      <p:par>
        <p:cTn id="1" dur="indefinite" restart="never" nodeType="tmRoot"/>
      </p:par>
    </p:tnLst>
  </p:timing>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78016074"/>
      </p:ext>
    </p:extLst>
  </p:cSld>
  <p:clrMapOvr>
    <a:masterClrMapping/>
  </p:clrMapOvr>
  <p:timing>
    <p:tnLst>
      <p:par>
        <p:cTn id="1" dur="indefinite" restart="never" nodeType="tmRoot"/>
      </p:par>
    </p:tnLst>
  </p:timing>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17699883"/>
      </p:ext>
    </p:extLst>
  </p:cSld>
  <p:clrMapOvr>
    <a:masterClrMapping/>
  </p:clrMapOvr>
  <p:timing>
    <p:tnLst>
      <p:par>
        <p:cTn id="1" dur="indefinite" restart="never" nodeType="tmRoot"/>
      </p:par>
    </p:tnLst>
  </p:timing>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36301688"/>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cSld name="Fill1_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09576145"/>
      </p:ext>
    </p:extLst>
  </p:cSld>
  <p:clrMapOvr>
    <a:masterClrMapping/>
  </p:clrMapOvr>
  <p:timing>
    <p:tnLst>
      <p:par>
        <p:cTn id="1" dur="indefinite" restart="never" nodeType="tmRoot"/>
      </p:par>
    </p:tnLst>
  </p:timing>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91312874"/>
      </p:ext>
    </p:extLst>
  </p:cSld>
  <p:clrMapOvr>
    <a:masterClrMapping/>
  </p:clrMapOvr>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73780556"/>
      </p:ext>
    </p:extLst>
  </p:cSld>
  <p:clrMapOvr>
    <a:masterClrMapping/>
  </p:clrMapOvr>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145337"/>
      </p:ext>
    </p:extLst>
  </p:cSld>
  <p:clrMapOvr>
    <a:masterClrMapping/>
  </p:clrMapOvr>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050176503"/>
      </p:ext>
    </p:extLst>
  </p:cSld>
  <p:clrMapOvr>
    <a:masterClrMapping/>
  </p:clrMapOvr>
  <p:timing>
    <p:tnLst>
      <p:par>
        <p:cT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7343894"/>
      </p:ext>
    </p:extLst>
  </p:cSld>
  <p:clrMapOvr>
    <a:masterClrMapping/>
  </p:clrMapOvr>
  <p:timing>
    <p:tnLst>
      <p:par>
        <p:cTn id="1" dur="indefinite" restart="never" nodeType="tmRoot"/>
      </p:par>
    </p:tnLst>
  </p:timing>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54469389"/>
      </p:ext>
    </p:extLst>
  </p:cSld>
  <p:clrMapOvr>
    <a:masterClrMapping/>
  </p:clrMapOvr>
  <p:timing>
    <p:tnLst>
      <p:par>
        <p:cTn id="1" dur="indefinite" restart="never" nodeType="tmRoot"/>
      </p:par>
    </p:tnLst>
  </p:timing>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476881436"/>
      </p:ext>
    </p:extLst>
  </p:cSld>
  <p:clrMapOvr>
    <a:masterClrMapping/>
  </p:clrMapOvr>
  <p:timing>
    <p:tnLst>
      <p:par>
        <p:cTn id="1" dur="indefinite" restart="never" nodeType="tmRoot"/>
      </p:par>
    </p:tnLst>
  </p:timing>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814798755"/>
      </p:ext>
    </p:extLst>
  </p:cSld>
  <p:clrMapOvr>
    <a:masterClrMapping/>
  </p:clrMapOvr>
  <p:timing>
    <p:tnLst>
      <p:par>
        <p:cTn id="1" dur="indefinite" restart="never" nodeType="tmRoot"/>
      </p:par>
    </p:tn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862592045"/>
      </p:ext>
    </p:extLst>
  </p:cSld>
  <p:clrMapOvr>
    <a:masterClrMapping/>
  </p:clrMapOvr>
  <p:timing>
    <p:tnLst>
      <p:par>
        <p:cTn id="1" dur="indefinite" restart="never" nodeType="tmRoot"/>
      </p:par>
    </p:tnLst>
  </p:timing>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619010034"/>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Fill1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07017774"/>
      </p:ext>
    </p:extLst>
  </p:cSld>
  <p:clrMapOvr>
    <a:masterClrMapping/>
  </p:clrMapOvr>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2437133571"/>
      </p:ext>
    </p:extLst>
  </p:cSld>
  <p:clrMapOvr>
    <a:masterClrMapping/>
  </p:clrMapOvr>
  <p:timing>
    <p:tnLst>
      <p:par>
        <p:cTn id="1" dur="indefinite" restart="never" nodeType="tmRoot"/>
      </p:par>
    </p:tnLst>
  </p:timing>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647513264"/>
      </p:ext>
    </p:extLst>
  </p:cSld>
  <p:clrMapOvr>
    <a:masterClrMapping/>
  </p:clrMapOvr>
  <p:timing>
    <p:tnLst>
      <p:par>
        <p:cTn id="1" dur="indefinite" restart="never" nodeType="tmRoot"/>
      </p:par>
    </p:tnLst>
  </p:timing>
  <p:hf hdr="0"/>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067265133"/>
      </p:ext>
    </p:extLst>
  </p:cSld>
  <p:clrMapOvr>
    <a:masterClrMapping/>
  </p:clrMapOvr>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4245548161"/>
      </p:ext>
    </p:extLst>
  </p:cSld>
  <p:clrMapOvr>
    <a:masterClrMapping/>
  </p:clrMapOvr>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3195955953"/>
      </p:ext>
    </p:extLst>
  </p:cSld>
  <p:clrMapOvr>
    <a:masterClrMapping/>
  </p:clrMapOvr>
  <p:timing>
    <p:tnLst>
      <p:par>
        <p:cT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4042813808"/>
      </p:ext>
    </p:extLst>
  </p:cSld>
  <p:clrMapOvr>
    <a:masterClrMapping/>
  </p:clrMapOvr>
  <p:timing>
    <p:tnLst>
      <p:par>
        <p:cTn id="1" dur="indefinite" restart="never" nodeType="tmRoot"/>
      </p:par>
    </p:tnLst>
  </p:timing>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946375904"/>
      </p:ext>
    </p:extLst>
  </p:cSld>
  <p:clrMapOvr>
    <a:masterClrMapping/>
  </p:clrMapOvr>
  <p:timing>
    <p:tnLst>
      <p:par>
        <p:cTn id="1" dur="indefinite" restart="never" nodeType="tmRoot"/>
      </p:par>
    </p:tnLst>
  </p:timing>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2091221807"/>
      </p:ext>
    </p:extLst>
  </p:cSld>
  <p:clrMapOvr>
    <a:masterClrMapping/>
  </p:clrMapOvr>
  <p:timing>
    <p:tnLst>
      <p:par>
        <p:cTn id="1" dur="indefinite" restart="never" nodeType="tmRoot"/>
      </p:par>
    </p:tnLst>
  </p:timing>
  <p:hf hdr="0"/>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892530370"/>
      </p:ext>
    </p:extLst>
  </p:cSld>
  <p:clrMapOvr>
    <a:masterClrMapping/>
  </p:clrMapOvr>
  <p:timing>
    <p:tnLst>
      <p:par>
        <p:cTn id="1" dur="indefinite" restart="never" nodeType="tmRoot"/>
      </p:par>
    </p:tnLst>
  </p:timing>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365370178"/>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ill2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8916081"/>
      </p:ext>
    </p:extLst>
  </p:cSld>
  <p:clrMapOvr>
    <a:masterClrMapping/>
  </p:clrMapOvr>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2852845908"/>
      </p:ext>
    </p:extLst>
  </p:cSld>
  <p:clrMapOvr>
    <a:masterClrMapping/>
  </p:clrMapOvr>
  <p:timing>
    <p:tnLst>
      <p:par>
        <p:cTn id="1" dur="indefinite" restart="never" nodeType="tmRoot"/>
      </p:par>
    </p:tnLst>
  </p:timing>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994830177"/>
      </p:ext>
    </p:extLst>
  </p:cSld>
  <p:clrMapOvr>
    <a:masterClrMapping/>
  </p:clrMapOvr>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054404100"/>
      </p:ext>
    </p:extLst>
  </p:cSld>
  <p:clrMapOvr>
    <a:masterClrMapping/>
  </p:clrMapOvr>
  <p:timing>
    <p:tnLst>
      <p:par>
        <p:cTn id="1" dur="indefinite" restart="never" nodeType="tmRoot"/>
      </p:par>
    </p:tnLst>
  </p:timing>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08675122"/>
      </p:ext>
    </p:extLst>
  </p:cSld>
  <p:clrMapOvr>
    <a:masterClrMapping/>
  </p:clrMapOvr>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456275419"/>
      </p:ext>
    </p:extLst>
  </p:cSld>
  <p:clrMapOvr>
    <a:masterClrMapping/>
  </p:clrMapOvr>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419666888"/>
      </p:ext>
    </p:extLst>
  </p:cSld>
  <p:clrMapOvr>
    <a:masterClrMapping/>
  </p:clrMapOvr>
  <p:timing>
    <p:tnLst>
      <p:par>
        <p:cT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89567254"/>
      </p:ext>
    </p:extLst>
  </p:cSld>
  <p:clrMapOvr>
    <a:masterClrMapping/>
  </p:clrMapOvr>
  <p:timing>
    <p:tnLst>
      <p:par>
        <p:cT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50877871"/>
      </p:ext>
    </p:extLst>
  </p:cSld>
  <p:clrMapOvr>
    <a:masterClrMapping/>
  </p:clrMapOvr>
  <p:timing>
    <p:tnLst>
      <p:par>
        <p:cTn id="1" dur="indefinite" restart="never" nodeType="tmRoot"/>
      </p:par>
    </p:tnLst>
  </p:timing>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64015918"/>
      </p:ext>
    </p:extLst>
  </p:cSld>
  <p:clrMapOvr>
    <a:masterClrMapping/>
  </p:clrMapOvr>
  <p:timing>
    <p:tnLst>
      <p:par>
        <p:cTn id="1" dur="indefinite" restart="never" nodeType="tmRoot"/>
      </p:par>
    </p:tnLst>
  </p:timing>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05509369"/>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Fill3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3170925"/>
      </p:ext>
    </p:extLst>
  </p:cSld>
  <p:clrMapOvr>
    <a:masterClrMapping/>
  </p:clrMapOvr>
  <p:timing>
    <p:tnLst>
      <p:par>
        <p:cTn id="1" dur="indefinite" restart="never" nodeType="tmRoot"/>
      </p:par>
    </p:tnLst>
  </p:timing>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36169996"/>
      </p:ext>
    </p:extLst>
  </p:cSld>
  <p:clrMapOvr>
    <a:masterClrMapping/>
  </p:clrMapOvr>
  <p:timing>
    <p:tnLst>
      <p:par>
        <p:cTn id="1" dur="indefinite" restart="never" nodeType="tmRoot"/>
      </p:par>
    </p:tnLst>
  </p:timing>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87131556"/>
      </p:ext>
    </p:extLst>
  </p:cSld>
  <p:clrMapOvr>
    <a:masterClrMapping/>
  </p:clrMapOvr>
  <p:timing>
    <p:tnLst>
      <p:par>
        <p:cTn id="1" dur="indefinite" restart="never" nodeType="tmRoot"/>
      </p:par>
    </p:tnLst>
  </p:timing>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97679934"/>
      </p:ext>
    </p:extLst>
  </p:cSld>
  <p:clrMapOvr>
    <a:masterClrMapping/>
  </p:clrMapOvr>
  <p:timing>
    <p:tnLst>
      <p:par>
        <p:cTn id="1" dur="indefinite" restart="never" nodeType="tmRoot"/>
      </p:par>
    </p:tnLst>
  </p:timing>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51311182"/>
      </p:ext>
    </p:extLst>
  </p:cSld>
  <p:clrMapOvr>
    <a:masterClrMapping/>
  </p:clrMapOvr>
  <p:timing>
    <p:tnLst>
      <p:par>
        <p:cTn id="1" dur="indefinite" restart="never" nodeType="tmRoot"/>
      </p:par>
    </p:tnLst>
  </p:timing>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12854524"/>
      </p:ext>
    </p:extLst>
  </p:cSld>
  <p:clrMapOvr>
    <a:masterClrMapping/>
  </p:clrMapOvr>
  <p:timing>
    <p:tnLst>
      <p:par>
        <p:cT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3843236"/>
      </p:ext>
    </p:extLst>
  </p:cSld>
  <p:clrMapOvr>
    <a:masterClrMapping/>
  </p:clrMapOvr>
  <p:timing>
    <p:tnLst>
      <p:par>
        <p:cT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648708347"/>
      </p:ext>
    </p:extLst>
  </p:cSld>
  <p:clrMapOvr>
    <a:masterClrMapping/>
  </p:clrMapOvr>
  <p:timing>
    <p:tnLst>
      <p:par>
        <p:cT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17947167"/>
      </p:ext>
    </p:extLst>
  </p:cSld>
  <p:clrMapOvr>
    <a:masterClrMapping/>
  </p:clrMapOvr>
  <p:timing>
    <p:tnLst>
      <p:par>
        <p:cTn id="1" dur="indefinite" restart="never" nodeType="tmRoot"/>
      </p:par>
    </p:tnLst>
  </p:timing>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2399442431"/>
      </p:ext>
    </p:extLst>
  </p:cSld>
  <p:clrMapOvr>
    <a:masterClrMapping/>
  </p:clrMapOvr>
  <p:timing>
    <p:tnLst>
      <p:par>
        <p:cTn id="1" dur="indefinite" restart="never" nodeType="tmRoot"/>
      </p:par>
    </p:tnLst>
  </p:timing>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413407419"/>
      </p:ext>
    </p:extLst>
  </p:cSld>
  <p:clrMapOvr>
    <a:masterClrMapping/>
  </p:clrMapOvr>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Fill3_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27663603"/>
      </p:ext>
    </p:extLst>
  </p:cSld>
  <p:clrMapOvr>
    <a:masterClrMapping/>
  </p:clrMapOvr>
  <p:timing>
    <p:tnLst>
      <p:par>
        <p:cTn id="1" dur="indefinite" restart="never" nodeType="tmRoot"/>
      </p:par>
    </p:tnLst>
  </p:timing>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2210205110"/>
      </p:ext>
    </p:extLst>
  </p:cSld>
  <p:clrMapOvr>
    <a:masterClrMapping/>
  </p:clrMapOvr>
  <p:timing>
    <p:tnLst>
      <p:par>
        <p:cTn id="1" dur="indefinite" restart="never" nodeType="tmRoot"/>
      </p:par>
    </p:tnLst>
  </p:timing>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470159721"/>
      </p:ext>
    </p:extLst>
  </p:cSld>
  <p:clrMapOvr>
    <a:masterClrMapping/>
  </p:clrMapOvr>
  <p:timing>
    <p:tnLst>
      <p:par>
        <p:cTn id="1" dur="indefinite" restart="never" nodeType="tmRoot"/>
      </p:par>
    </p:tnLst>
  </p:timing>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687552401"/>
      </p:ext>
    </p:extLst>
  </p:cSld>
  <p:clrMapOvr>
    <a:masterClrMapping/>
  </p:clrMapOvr>
  <p:timing>
    <p:tnLst>
      <p:par>
        <p:cTn id="1" dur="indefinite" restart="never" nodeType="tmRoot"/>
      </p:par>
    </p:tnLst>
  </p:timing>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351789256"/>
      </p:ext>
    </p:extLst>
  </p:cSld>
  <p:clrMapOvr>
    <a:masterClrMapping/>
  </p:clrMapOvr>
  <p:timing>
    <p:tnLst>
      <p:par>
        <p:cTn id="1" dur="indefinite" restart="never" nodeType="tmRoot"/>
      </p:par>
    </p:tnLst>
  </p:timing>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4252929193"/>
      </p:ext>
    </p:extLst>
  </p:cSld>
  <p:clrMapOvr>
    <a:masterClrMapping/>
  </p:clrMapOvr>
  <p:timing>
    <p:tnLst>
      <p:par>
        <p:cTn id="1" dur="indefinite" restart="never" nodeType="tmRoot"/>
      </p:par>
    </p:tnLst>
  </p:timing>
  <p:hf hdr="0"/>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025501555"/>
      </p:ext>
    </p:extLst>
  </p:cSld>
  <p:clrMapOvr>
    <a:masterClrMapping/>
  </p:clrMapOvr>
  <p:timing>
    <p:tnLst>
      <p:par>
        <p:cT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347901002"/>
      </p:ext>
    </p:extLst>
  </p:cSld>
  <p:clrMapOvr>
    <a:masterClrMapping/>
  </p:clrMapOvr>
  <p:timing>
    <p:tnLst>
      <p:par>
        <p:cT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849704054"/>
      </p:ext>
    </p:extLst>
  </p:cSld>
  <p:clrMapOvr>
    <a:masterClrMapping/>
  </p:clrMapOvr>
  <p:timing>
    <p:tnLst>
      <p:par>
        <p:cT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hr-HR" smtClean="0"/>
              <a:t>Kliknite ikonu da biste dodali  sliku</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Tree>
    <p:extLst>
      <p:ext uri="{BB962C8B-B14F-4D97-AF65-F5344CB8AC3E}">
        <p14:creationId xmlns:p14="http://schemas.microsoft.com/office/powerpoint/2010/main" val="275164059"/>
      </p:ext>
    </p:extLst>
  </p:cSld>
  <p:clrMapOvr>
    <a:masterClrMapping/>
  </p:clrMapOvr>
  <p:timing>
    <p:tnLst>
      <p:par>
        <p:cTn id="1" dur="indefinite" restart="never" nodeType="tmRoot"/>
      </p:par>
    </p:tnLst>
  </p:timing>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smtClean="0"/>
              <a:t>Title </a:t>
            </a:r>
            <a:r>
              <a:rPr lang="en-GB" dirty="0" err="1" smtClean="0"/>
              <a:t>title</a:t>
            </a:r>
            <a:r>
              <a:rPr lang="en-GB" dirty="0" smtClean="0"/>
              <a:t> </a:t>
            </a:r>
            <a:r>
              <a:rPr lang="en-GB" dirty="0" err="1" smtClean="0"/>
              <a:t>title</a:t>
            </a:r>
            <a:r>
              <a:rPr lang="en-GB" dirty="0" smtClean="0"/>
              <a:t> </a:t>
            </a:r>
            <a:r>
              <a:rPr lang="en-GB" dirty="0" err="1" smtClean="0"/>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marR="0" lvl="0" indent="0" algn="l" defTabSz="924282" rtl="0" eaLnBrk="1" fontAlgn="auto" latinLnBrk="0" hangingPunct="1">
              <a:lnSpc>
                <a:spcPct val="100000"/>
              </a:lnSpc>
              <a:spcBef>
                <a:spcPts val="816"/>
              </a:spcBef>
              <a:spcAft>
                <a:spcPts val="0"/>
              </a:spcAft>
              <a:buClrTx/>
              <a:buSzTx/>
              <a:buFontTx/>
              <a:buNone/>
              <a:tabLst/>
              <a:defRPr/>
            </a:pPr>
            <a:fld id="{5575D932-8F50-448D-A3FF-976A850649DE}" type="slidenum">
              <a:rPr kumimoji="0" lang="en-GB" sz="700" b="0" i="0" u="none" strike="noStrike" kern="1200" cap="none" spc="0" normalizeH="0" baseline="0" noProof="0" smtClean="0">
                <a:ln>
                  <a:noFill/>
                </a:ln>
                <a:solidFill>
                  <a:srgbClr val="888B8D"/>
                </a:solidFill>
                <a:effectLst/>
                <a:uLnTx/>
                <a:uFillTx/>
                <a:latin typeface="Calibri"/>
                <a:ea typeface="+mn-ea"/>
                <a:cs typeface="+mn-cs"/>
              </a:rPr>
              <a:pPr marL="3240" marR="0" lvl="0" indent="0" algn="l" defTabSz="924282" rtl="0" eaLnBrk="1" fontAlgn="auto" latinLnBrk="0" hangingPunct="1">
                <a:lnSpc>
                  <a:spcPct val="100000"/>
                </a:lnSpc>
                <a:spcBef>
                  <a:spcPts val="816"/>
                </a:spcBef>
                <a:spcAft>
                  <a:spcPts val="0"/>
                </a:spcAft>
                <a:buClrTx/>
                <a:buSzTx/>
                <a:buFontTx/>
                <a:buNone/>
                <a:tabLst/>
                <a:defRPr/>
              </a:pPr>
              <a:t>‹#›</a:t>
            </a:fld>
            <a:endParaRPr kumimoji="0" lang="en-GB" sz="7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hr-HR" smtClean="0"/>
              <a:t>Kliknite ikonu da biste dodali  sliku</a:t>
            </a:r>
            <a:endParaRPr lang="en-GB"/>
          </a:p>
        </p:txBody>
      </p:sp>
    </p:spTree>
    <p:extLst>
      <p:ext uri="{BB962C8B-B14F-4D97-AF65-F5344CB8AC3E}">
        <p14:creationId xmlns:p14="http://schemas.microsoft.com/office/powerpoint/2010/main" val="2600974980"/>
      </p:ext>
    </p:extLst>
  </p:cSld>
  <p:clrMapOvr>
    <a:masterClrMapping/>
  </p:clrMapOvr>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Fill3_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07292819"/>
      </p:ext>
    </p:extLst>
  </p:cSld>
  <p:clrMapOvr>
    <a:masterClrMapping/>
  </p:clrMapOvr>
  <p:timing>
    <p:tnLst>
      <p:par>
        <p:cTn id="1" dur="indefinite" restart="never" nodeType="tmRoot"/>
      </p:par>
    </p:tnLst>
  </p:timing>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smtClean="0"/>
              <a:t>Subject</a:t>
            </a:r>
            <a:br>
              <a:rPr lang="en-US" dirty="0" smtClean="0"/>
            </a:br>
            <a:r>
              <a:rPr lang="en-US" dirty="0" smtClean="0"/>
              <a:t>Title</a:t>
            </a:r>
            <a:endParaRPr lang="en-US" dirty="0"/>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MORE COMPLETE TITLE</a:t>
            </a:r>
          </a:p>
          <a:p>
            <a:pPr lvl="1"/>
            <a:r>
              <a:rPr lang="en-US" dirty="0" smtClean="0"/>
              <a:t>Body text: Lorem ipsum dolor sit amet, consectetuer adipiscing elit. Maecenas porttitor congue massa. </a:t>
            </a:r>
            <a:r>
              <a:rPr lang="en-US" dirty="0" err="1" smtClean="0"/>
              <a:t>Fusce</a:t>
            </a:r>
            <a:r>
              <a:rPr lang="en-US" dirty="0" smtClean="0"/>
              <a:t> </a:t>
            </a:r>
            <a:r>
              <a:rPr lang="en-US" dirty="0" err="1" smtClean="0"/>
              <a:t>posuere</a:t>
            </a:r>
            <a:r>
              <a:rPr lang="en-US" dirty="0" smtClean="0"/>
              <a:t>.</a:t>
            </a:r>
          </a:p>
          <a:p>
            <a:pPr lvl="1"/>
            <a:r>
              <a:rPr lang="en-US" dirty="0" smtClean="0"/>
              <a:t>Pellentesque habitant morbi tristique senectus et netus et malesuada fames ac turpis egestas. Proin pharetra nonummy pede. Mauris et </a:t>
            </a:r>
            <a:r>
              <a:rPr lang="en-US" dirty="0" err="1" smtClean="0"/>
              <a:t>orci</a:t>
            </a:r>
            <a:r>
              <a:rPr lang="en-US" dirty="0" smtClean="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smtClean="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hr-HR" smtClean="0"/>
              <a:t>Kliknite ikonu da biste dodali  sliku</a:t>
            </a:r>
            <a:endParaRPr lang="en-GB"/>
          </a:p>
        </p:txBody>
      </p:sp>
    </p:spTree>
    <p:extLst>
      <p:ext uri="{BB962C8B-B14F-4D97-AF65-F5344CB8AC3E}">
        <p14:creationId xmlns:p14="http://schemas.microsoft.com/office/powerpoint/2010/main" val="3815779198"/>
      </p:ext>
    </p:extLst>
  </p:cSld>
  <p:clrMapOvr>
    <a:masterClrMapping/>
  </p:clrMapOvr>
  <p:timing>
    <p:tnLst>
      <p:par>
        <p:cTn id="1" dur="indefinite" restart="never" nodeType="tmRoot"/>
      </p:par>
    </p:tnLst>
  </p:timing>
  <p:hf hdr="0"/>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3897875882"/>
      </p:ext>
    </p:extLst>
  </p:cSld>
  <p:clrMapOvr>
    <a:masterClrMapping/>
  </p:clrMapOvr>
  <p:timing>
    <p:tnLst>
      <p:par>
        <p:cTn id="1" dur="indefinite" restart="never" nodeType="tmRoot"/>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hr-HR" smtClean="0"/>
              <a:t>Uredite stilove teksta matrice</a:t>
            </a:r>
          </a:p>
          <a:p>
            <a:pPr lvl="1"/>
            <a:r>
              <a:rPr lang="hr-HR" smtClean="0"/>
              <a:t>Druga razina</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hr-HR" smtClean="0"/>
              <a:t>Kliknite ikonu da biste dodali  sliku</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Tree>
    <p:extLst>
      <p:ext uri="{BB962C8B-B14F-4D97-AF65-F5344CB8AC3E}">
        <p14:creationId xmlns:p14="http://schemas.microsoft.com/office/powerpoint/2010/main" val="1488556680"/>
      </p:ext>
    </p:extLst>
  </p:cSld>
  <p:clrMapOvr>
    <a:masterClrMapping/>
  </p:clrMapOvr>
  <p:timing>
    <p:tnLst>
      <p:par>
        <p:cTn id="1" dur="indefinite" restart="never" nodeType="tmRoot"/>
      </p:par>
    </p:tnLst>
  </p:timing>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hr-HR" smtClean="0"/>
              <a:t>Uredite stilove teksta matrice</a:t>
            </a:r>
          </a:p>
          <a:p>
            <a:pPr lvl="1"/>
            <a:r>
              <a:rPr lang="hr-HR" smtClean="0"/>
              <a:t>Druga razina</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hr-HR" smtClean="0"/>
              <a:t>Kliknite ikonu da biste dodali  sliku</a:t>
            </a:r>
            <a:endParaRPr lang="en-GB"/>
          </a:p>
        </p:txBody>
      </p:sp>
    </p:spTree>
    <p:extLst>
      <p:ext uri="{BB962C8B-B14F-4D97-AF65-F5344CB8AC3E}">
        <p14:creationId xmlns:p14="http://schemas.microsoft.com/office/powerpoint/2010/main" val="951589471"/>
      </p:ext>
    </p:extLst>
  </p:cSld>
  <p:clrMapOvr>
    <a:masterClrMapping/>
  </p:clrMapOvr>
  <p:timing>
    <p:tnLst>
      <p:par>
        <p:cTn id="1" dur="indefinite" restart="never" nodeType="tmRoot"/>
      </p:par>
    </p:tnLst>
  </p:timing>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860096514"/>
      </p:ext>
    </p:extLst>
  </p:cSld>
  <p:clrMapOvr>
    <a:masterClrMapping/>
  </p:clrMapOvr>
  <p:timing>
    <p:tnLst>
      <p:par>
        <p:cTn id="1" dur="indefinite" restart="never" nodeType="tmRoot"/>
      </p:par>
    </p:tnLst>
  </p:timing>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463388594"/>
      </p:ext>
    </p:extLst>
  </p:cSld>
  <p:clrMapOvr>
    <a:masterClrMapping/>
  </p:clrMapOvr>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hr-HR" smtClean="0"/>
              <a:t>Uredite stilove teksta matrice</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3327129669"/>
      </p:ext>
    </p:extLst>
  </p:cSld>
  <p:clrMapOvr>
    <a:masterClrMapping/>
  </p:clrMapOvr>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hr-HR" smtClean="0"/>
              <a:t>Kliknite ikonu da biste dodali  sliku</a:t>
            </a:r>
            <a:endParaRPr lang="en-GB" dirty="0"/>
          </a:p>
        </p:txBody>
      </p:sp>
    </p:spTree>
    <p:extLst>
      <p:ext uri="{BB962C8B-B14F-4D97-AF65-F5344CB8AC3E}">
        <p14:creationId xmlns:p14="http://schemas.microsoft.com/office/powerpoint/2010/main" val="1764448330"/>
      </p:ext>
    </p:extLst>
  </p:cSld>
  <p:clrMapOvr>
    <a:masterClrMapping/>
  </p:clrMapOvr>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hr-HR" smtClean="0"/>
              <a:t>Kliknite ikonu da biste dodali  sliku</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634569235"/>
      </p:ext>
    </p:extLst>
  </p:cSld>
  <p:clrMapOvr>
    <a:masterClrMapping/>
  </p:clrMapOvr>
  <p:timing>
    <p:tnLst>
      <p:par>
        <p:cTn id="1" dur="indefinite" restart="never" nodeType="tmRoot"/>
      </p:par>
    </p:tnLst>
  </p:timing>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56582852"/>
      </p:ext>
    </p:extLst>
  </p:cSld>
  <p:clrMapOvr>
    <a:masterClrMapping/>
  </p:clrMapOvr>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716048628"/>
      </p:ext>
    </p:extLst>
  </p:cSld>
  <p:clrMapOvr>
    <a:masterClrMapping/>
  </p:clrMapOvr>
  <p:timing>
    <p:tnLst>
      <p:par>
        <p:cTn id="1" dur="indefinite" restart="never" nodeType="tmRoot"/>
      </p:par>
    </p:tnLst>
  </p:timing>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1914098"/>
      </p:ext>
    </p:extLst>
  </p:cSld>
  <p:clrMapOvr>
    <a:masterClrMapping/>
  </p:clrMapOvr>
  <p:timing>
    <p:tnLst>
      <p:par>
        <p:cTn id="1" dur="indefinite" restart="never" nodeType="tmRoot"/>
      </p:par>
    </p:tnLst>
  </p:timing>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amet, consectetuer adipiscing elit. Maecenas porttitor congue </a:t>
            </a:r>
            <a:r>
              <a:rPr lang="en-US" dirty="0" err="1" smtClean="0"/>
              <a:t>massa</a:t>
            </a:r>
            <a:r>
              <a:rPr lang="en-US" dirty="0" smtClean="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9289160"/>
      </p:ext>
    </p:extLst>
  </p:cSld>
  <p:clrMapOvr>
    <a:masterClrMapping/>
  </p:clrMapOvr>
  <p:timing>
    <p:tnLst>
      <p:par>
        <p:cTn id="1" dur="indefinite" restart="never" nodeType="tmRoot"/>
      </p:par>
    </p:tnLst>
  </p:timing>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smtClean="0"/>
              <a:t>Title </a:t>
            </a:r>
            <a:r>
              <a:rPr lang="en-US" dirty="0" err="1" smtClean="0"/>
              <a:t>title</a:t>
            </a:r>
            <a:r>
              <a:rPr lang="en-US" dirty="0" smtClean="0"/>
              <a:t> </a:t>
            </a:r>
            <a:r>
              <a:rPr lang="en-US" dirty="0" err="1" smtClean="0"/>
              <a:t>title</a:t>
            </a:r>
            <a:r>
              <a:rPr lang="en-US" dirty="0" smtClean="0"/>
              <a:t> </a:t>
            </a:r>
            <a:r>
              <a:rPr lang="en-US" dirty="0" err="1" smtClean="0"/>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r>
              <a:rPr kumimoji="0" lang="en-GB" sz="800" b="0" i="0" u="none" strike="noStrike" kern="1200" cap="none" spc="0" normalizeH="0" baseline="0" noProof="0" smtClean="0">
                <a:ln>
                  <a:noFill/>
                </a:ln>
                <a:solidFill>
                  <a:prstClr val="white"/>
                </a:solidFill>
                <a:effectLst/>
                <a:uLnTx/>
                <a:uFillTx/>
                <a:latin typeface="Calibri"/>
                <a:ea typeface="+mn-ea"/>
                <a:cs typeface="+mn-cs"/>
              </a:rPr>
              <a:t>© 2015 Ipsos. </a:t>
            </a:r>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marL="0" marR="0" lvl="0" indent="0" algn="l" defTabSz="924282" rtl="0" eaLnBrk="1" fontAlgn="auto" latinLnBrk="0" hangingPunct="1">
              <a:lnSpc>
                <a:spcPct val="95000"/>
              </a:lnSpc>
              <a:spcBef>
                <a:spcPts val="204"/>
              </a:spcBef>
              <a:spcAft>
                <a:spcPts val="0"/>
              </a:spcAft>
              <a:buClrTx/>
              <a:buSzTx/>
              <a:buFontTx/>
              <a:buNone/>
              <a:tabLst/>
              <a:defRPr/>
            </a:pPr>
            <a:fld id="{7F034911-0302-4AAB-AEF0-815419E29289}"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95000"/>
                </a:lnSpc>
                <a:spcBef>
                  <a:spcPts val="204"/>
                </a:spcBef>
                <a:spcAft>
                  <a:spcPts val="0"/>
                </a:spcAft>
                <a:buClrTx/>
                <a:buSzTx/>
                <a:buFontTx/>
                <a:buNone/>
                <a:tabLst/>
                <a:defRPr/>
              </a:pPr>
              <a:t>‹#›</a:t>
            </a:fld>
            <a:endParaRPr kumimoji="0" lang="en-GB" sz="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80772875"/>
      </p:ext>
    </p:extLst>
  </p:cSld>
  <p:clrMapOvr>
    <a:masterClrMapping/>
  </p:clrMapOvr>
  <p:timing>
    <p:tnLst>
      <p:par>
        <p:cTn id="1" dur="indefinite" restart="never" nodeType="tmRoot"/>
      </p:par>
    </p:tnLst>
  </p:timing>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86019195"/>
      </p:ext>
    </p:extLst>
  </p:cSld>
  <p:clrMapOvr>
    <a:masterClrMapping/>
  </p:clrMapOvr>
  <p:timing>
    <p:tnLst>
      <p:par>
        <p:cTn id="1" dur="indefinite" restart="never" nodeType="tmRoot"/>
      </p:par>
    </p:tnLst>
  </p:timing>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67138830"/>
      </p:ext>
    </p:extLst>
  </p:cSld>
  <p:clrMapOvr>
    <a:masterClrMapping/>
  </p:clrMapOvr>
  <p:timing>
    <p:tnLst>
      <p:par>
        <p:cTn id="1" dur="indefinite" restart="never" nodeType="tmRoot"/>
      </p:par>
    </p:tnLst>
  </p:timing>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3534873"/>
      </p:ext>
    </p:extLst>
  </p:cSld>
  <p:clrMapOvr>
    <a:masterClrMapping/>
  </p:clrMapOvr>
  <p:timing>
    <p:tnLst>
      <p:par>
        <p:cTn id="1" dur="indefinite" restart="never" nodeType="tmRoot"/>
      </p:par>
    </p:tnLst>
  </p:timing>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smtClean="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61477401"/>
      </p:ext>
    </p:extLst>
  </p:cSld>
  <p:clrMapOvr>
    <a:masterClrMapping/>
  </p:clrMapOvr>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39218399"/>
      </p:ext>
    </p:extLst>
  </p:cSld>
  <p:clrMapOvr>
    <a:masterClrMapping/>
  </p:clrMapOvr>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smtClean="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pic>
        <p:nvPicPr>
          <p:cNvPr id="9"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18691748"/>
      </p:ext>
    </p:extLst>
  </p:cSld>
  <p:clrMapOvr>
    <a:masterClrMapping/>
  </p:clrMapOvr>
  <p:timing>
    <p:tnLst>
      <p:par>
        <p:cT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 y="-8966"/>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
        <p:nvSpPr>
          <p:cNvPr id="11" name="Slide Number Placeholder 5"/>
          <p:cNvSpPr>
            <a:spLocks noGrp="1"/>
          </p:cNvSpPr>
          <p:nvPr>
            <p:ph type="sldNum" sz="quarter" idx="12"/>
          </p:nvPr>
        </p:nvSpPr>
        <p:spPr>
          <a:xfrm>
            <a:off x="247311" y="4627422"/>
            <a:ext cx="560381" cy="260192"/>
          </a:xfrm>
          <a:prstGeom prst="rect">
            <a:avLst/>
          </a:prstGeom>
        </p:spPr>
        <p:txBody>
          <a:bodyPr lIns="0" tIns="0" rIns="0" bIns="0" anchor="b"/>
          <a:lstStyle>
            <a:lvl1pPr>
              <a:defRPr sz="800">
                <a:solidFill>
                  <a:schemeClr val="bg1">
                    <a:lumMod val="9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fld id="{7F034911-0302-4AAB-AEF0-815419E29289}" type="slidenum">
              <a:rPr kumimoji="0" lang="en-US" sz="800" b="0" i="0" u="none" strike="noStrike" kern="1200" cap="none" spc="0" normalizeH="0" baseline="0" noProof="0" smtClean="0">
                <a:ln>
                  <a:noFill/>
                </a:ln>
                <a:solidFill>
                  <a:prstClr val="white">
                    <a:lumMod val="95000"/>
                  </a:prstClr>
                </a:solidFill>
                <a:effectLst/>
                <a:uLnTx/>
                <a:uFillTx/>
                <a:latin typeface="Calibri"/>
                <a:ea typeface="+mn-ea"/>
                <a:cs typeface="+mn-cs"/>
              </a:rPr>
              <a:pPr marL="0" marR="0" lvl="0" indent="0" algn="l" defTabSz="924282"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prstClr val="white">
                  <a:lumMod val="95000"/>
                </a:prstClr>
              </a:solidFill>
              <a:effectLst/>
              <a:uLnTx/>
              <a:uFillTx/>
              <a:latin typeface="Calibri"/>
              <a:ea typeface="+mn-ea"/>
              <a:cs typeface="+mn-cs"/>
            </a:endParaRP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smtClean="0">
                <a:ln>
                  <a:noFill/>
                </a:ln>
                <a:solidFill>
                  <a:srgbClr val="C8C9C7">
                    <a:lumMod val="75000"/>
                  </a:srgbClr>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GB" sz="1000" b="0" i="0" u="none" strike="noStrike" kern="1200" cap="none" spc="0" normalizeH="0" baseline="0" noProof="0" dirty="0">
              <a:ln>
                <a:noFill/>
              </a:ln>
              <a:solidFill>
                <a:srgbClr val="C8C9C7">
                  <a:lumMod val="75000"/>
                </a:srgbClr>
              </a:solidFill>
              <a:effectLst/>
              <a:uLnTx/>
              <a:uFillTx/>
              <a:latin typeface="Calibri"/>
              <a:ea typeface="+mn-ea"/>
              <a:cs typeface="+mn-cs"/>
            </a:endParaRPr>
          </a:p>
        </p:txBody>
      </p:sp>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1000" b="0" i="0" u="none" strike="noStrike" kern="1200" cap="none" spc="0" normalizeH="0" baseline="0" noProof="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10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87989759"/>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04908586"/>
      </p:ext>
    </p:extLst>
  </p:cSld>
  <p:clrMapOvr>
    <a:masterClrMapping/>
  </p:clrMapOvr>
  <p:timing>
    <p:tnLst>
      <p:par>
        <p:cTn id="1" dur="indefinite" restart="never" nodeType="tmRoot"/>
      </p:par>
    </p:tnLst>
  </p:timing>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smtClean="0"/>
              <a:t>Click to add emphasis part of title</a:t>
            </a:r>
            <a:endParaRPr lang="en-US"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1" name="TextBox 20"/>
          <p:cNvSpPr txBox="1"/>
          <p:nvPr userDrawn="1"/>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hr-HR" smtClean="0"/>
              <a:t>Kliknite ikonu da biste dodali  sliku</a:t>
            </a:r>
            <a:endParaRPr lang="en-GB" dirty="0"/>
          </a:p>
        </p:txBody>
      </p:sp>
      <p:pic>
        <p:nvPicPr>
          <p:cNvPr id="10" name="Picture 24"/>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93837504"/>
      </p:ext>
    </p:extLst>
  </p:cSld>
  <p:clrMapOvr>
    <a:masterClrMapping/>
  </p:clrMapOvr>
  <p:timing>
    <p:tnLst>
      <p:par>
        <p:cT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smtClean="0"/>
              <a:t>Question and Base</a:t>
            </a:r>
            <a:endParaRPr lang="en-GB" dirty="0"/>
          </a:p>
        </p:txBody>
      </p:sp>
    </p:spTree>
    <p:extLst>
      <p:ext uri="{BB962C8B-B14F-4D97-AF65-F5344CB8AC3E}">
        <p14:creationId xmlns:p14="http://schemas.microsoft.com/office/powerpoint/2010/main" val="170433442"/>
      </p:ext>
    </p:extLst>
  </p:cSld>
  <p:clrMapOvr>
    <a:masterClrMapping/>
  </p:clrMapOvr>
  <p:timing>
    <p:tnLst>
      <p:par>
        <p:cTn id="1" dur="indefinite" restart="never" nodeType="tmRoot"/>
      </p:par>
    </p:tnLst>
  </p:timing>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spTree>
    <p:extLst>
      <p:ext uri="{BB962C8B-B14F-4D97-AF65-F5344CB8AC3E}">
        <p14:creationId xmlns:p14="http://schemas.microsoft.com/office/powerpoint/2010/main" val="3318381674"/>
      </p:ext>
    </p:extLst>
  </p:cSld>
  <p:clrMapOvr>
    <a:masterClrMapping/>
  </p:clrMapOvr>
  <p:timing>
    <p:tnLst>
      <p:par>
        <p:cTn id="1" dur="indefinite" restart="never" nodeType="tmRoot"/>
      </p:par>
    </p:tnLst>
  </p:timing>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smtClean="0"/>
              <a:t>First level bullet</a:t>
            </a:r>
          </a:p>
          <a:p>
            <a:pPr lvl="1"/>
            <a:r>
              <a:rPr lang="en-US" dirty="0" smtClean="0"/>
              <a:t>Second level</a:t>
            </a:r>
          </a:p>
          <a:p>
            <a:pPr lvl="2"/>
            <a:r>
              <a:rPr lang="en-US" dirty="0" smtClean="0"/>
              <a:t>Third level</a:t>
            </a:r>
          </a:p>
          <a:p>
            <a:pPr lvl="4"/>
            <a:r>
              <a:rPr lang="en-US" dirty="0" smtClean="0"/>
              <a:t>Fourth level</a:t>
            </a:r>
            <a:endParaRPr lang="en-GB" dirty="0"/>
          </a:p>
        </p:txBody>
      </p:sp>
    </p:spTree>
    <p:extLst>
      <p:ext uri="{BB962C8B-B14F-4D97-AF65-F5344CB8AC3E}">
        <p14:creationId xmlns:p14="http://schemas.microsoft.com/office/powerpoint/2010/main" val="2013970169"/>
      </p:ext>
    </p:extLst>
  </p:cSld>
  <p:clrMapOvr>
    <a:masterClrMapping/>
  </p:clrMapOvr>
  <p:timing>
    <p:tnLst>
      <p:par>
        <p:cTn id="1" dur="indefinite" restart="never" nodeType="tmRoot"/>
      </p:par>
    </p:tnLst>
  </p:timing>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smtClean="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3151291358"/>
      </p:ext>
    </p:extLst>
  </p:cSld>
  <p:clrMapOvr>
    <a:masterClrMapping/>
  </p:clrMapOvr>
  <p:timing>
    <p:tnLst>
      <p:par>
        <p:cTn id="1" dur="indefinite" restart="never" nodeType="tmRoot"/>
      </p:par>
    </p:tnLst>
  </p:timing>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smtClean="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a:ea typeface="+mn-ea"/>
                <a:cs typeface="+mn-cs"/>
              </a:endParaRPr>
            </a:p>
          </p:txBody>
        </p:sp>
      </p:grpSp>
    </p:spTree>
    <p:extLst>
      <p:ext uri="{BB962C8B-B14F-4D97-AF65-F5344CB8AC3E}">
        <p14:creationId xmlns:p14="http://schemas.microsoft.com/office/powerpoint/2010/main" val="1130224777"/>
      </p:ext>
    </p:extLst>
  </p:cSld>
  <p:clrMapOvr>
    <a:masterClrMapping/>
  </p:clrMapOvr>
  <p:timing>
    <p:tnLst>
      <p:par>
        <p:cTn id="1" dur="indefinite" restart="never" nodeType="tmRoot"/>
      </p:par>
    </p:tnLst>
  </p:timing>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smtClean="0"/>
              <a:t>Click to add emphasis part of title</a:t>
            </a:r>
            <a:endParaRPr lang="en-US" dirty="0"/>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smtClean="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smtClean="0"/>
              <a:t>Insert picture from file</a:t>
            </a:r>
            <a:endParaRPr lang="en-GB" dirty="0"/>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smtClean="0"/>
              <a:t>1st Level</a:t>
            </a:r>
          </a:p>
          <a:p>
            <a:pPr lvl="3"/>
            <a:r>
              <a:rPr lang="en-US" dirty="0" smtClean="0"/>
              <a:t>2nd Level</a:t>
            </a:r>
          </a:p>
          <a:p>
            <a:pPr lvl="4"/>
            <a:r>
              <a:rPr lang="en-US" dirty="0" smtClean="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smtClean="0"/>
              <a:t>Click to edit master text styles</a:t>
            </a:r>
          </a:p>
        </p:txBody>
      </p:sp>
    </p:spTree>
    <p:extLst>
      <p:ext uri="{BB962C8B-B14F-4D97-AF65-F5344CB8AC3E}">
        <p14:creationId xmlns:p14="http://schemas.microsoft.com/office/powerpoint/2010/main" val="10024845"/>
      </p:ext>
    </p:extLst>
  </p:cSld>
  <p:clrMapOvr>
    <a:masterClrMapping/>
  </p:clrMapOvr>
  <p:timing>
    <p:tnLst>
      <p:par>
        <p:cTn id="1" dur="indefinite" restart="never" nodeType="tmRoot"/>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hr-HR" smtClean="0"/>
              <a:t>Kliknite ikonu da biste dodali  sliku</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smtClean="0"/>
              <a:t>Impact word(s)</a:t>
            </a:r>
            <a:endParaRPr lang="en-US" dirty="0"/>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Presenter Name</a:t>
            </a:r>
          </a:p>
          <a:p>
            <a:pPr lvl="1"/>
            <a:r>
              <a:rPr lang="en-US" dirty="0" smtClean="0"/>
              <a:t>Job title, date, or other relevant presenter info</a:t>
            </a:r>
            <a:endParaRPr lang="en-US" dirty="0"/>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smtClean="0">
                <a:ln>
                  <a:noFill/>
                </a:ln>
                <a:solidFill>
                  <a:srgbClr val="888B8D"/>
                </a:solidFill>
                <a:effectLst/>
                <a:uLnTx/>
                <a:uFillTx/>
                <a:latin typeface="Calibri"/>
                <a:ea typeface="+mn-ea"/>
                <a:cs typeface="+mn-cs"/>
              </a:rPr>
              <a:t>© 2015 Ipsos.  All rights reserved. Contains Ipsos' Confidential and Proprietary information  and may not be disclosed or reproduced without the prior written consent of Ipsos.</a:t>
            </a:r>
            <a:endParaRPr kumimoji="0" lang="en-US" sz="800" b="0" i="0" u="none" strike="noStrike" kern="1200" cap="none" spc="0" normalizeH="0" baseline="0" noProof="0" dirty="0">
              <a:ln>
                <a:noFill/>
              </a:ln>
              <a:solidFill>
                <a:srgbClr val="888B8D"/>
              </a:solidFill>
              <a:effectLst/>
              <a:uLnTx/>
              <a:uFillTx/>
              <a:latin typeface="Calibri"/>
              <a:ea typeface="+mn-ea"/>
              <a:cs typeface="+mn-cs"/>
            </a:endParaRPr>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smtClean="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smtClean="0"/>
              <a:t>Client Logo</a:t>
            </a:r>
            <a:br>
              <a:rPr lang="en-GB" dirty="0" smtClean="0"/>
            </a:br>
            <a:r>
              <a:rPr lang="en-GB" dirty="0" smtClean="0"/>
              <a:t>(delete if unused)</a:t>
            </a:r>
            <a:endParaRPr lang="en-GB" dirty="0"/>
          </a:p>
        </p:txBody>
      </p:sp>
    </p:spTree>
    <p:extLst>
      <p:ext uri="{BB962C8B-B14F-4D97-AF65-F5344CB8AC3E}">
        <p14:creationId xmlns:p14="http://schemas.microsoft.com/office/powerpoint/2010/main" val="3522619365"/>
      </p:ext>
    </p:extLst>
  </p:cSld>
  <p:clrMapOvr>
    <a:masterClrMapping/>
  </p:clrMapOvr>
  <p:timing>
    <p:tnLst>
      <p:par>
        <p:cTn id="1" dur="indefinite" restart="never" nodeType="tmRoot"/>
      </p:par>
    </p:tnLst>
  </p:timing>
  <p:hf hdr="0"/>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1124367365"/>
      </p:ext>
    </p:extLst>
  </p:cSld>
  <p:clrMapOvr>
    <a:masterClrMapping/>
  </p:clrMapOvr>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hr-HR" smtClean="0"/>
              <a:t>Kliknite ikonu da biste dodali  sliku</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smtClean="0"/>
              <a:t>Slide Title</a:t>
            </a:r>
          </a:p>
          <a:p>
            <a:pPr lvl="1"/>
            <a:r>
              <a:rPr lang="en-US" dirty="0" smtClean="0"/>
              <a:t>Lorem ipsum dolor sit </a:t>
            </a:r>
            <a:r>
              <a:rPr lang="en-US" dirty="0" err="1" smtClean="0"/>
              <a:t>amet</a:t>
            </a:r>
            <a:r>
              <a:rPr lang="en-US" dirty="0" smtClean="0"/>
              <a:t>, </a:t>
            </a:r>
            <a:r>
              <a:rPr lang="en-US" dirty="0" err="1" smtClean="0"/>
              <a:t>consectetuer</a:t>
            </a:r>
            <a:r>
              <a:rPr lang="en-US" dirty="0" smtClean="0"/>
              <a:t> </a:t>
            </a:r>
            <a:r>
              <a:rPr lang="en-US" dirty="0" err="1" smtClean="0"/>
              <a:t>adipiscing</a:t>
            </a:r>
            <a:r>
              <a:rPr lang="en-US" dirty="0" smtClean="0"/>
              <a:t> </a:t>
            </a:r>
            <a:r>
              <a:rPr lang="en-US" dirty="0" err="1" smtClean="0"/>
              <a:t>elit</a:t>
            </a:r>
            <a:r>
              <a:rPr lang="en-US" dirty="0" smtClean="0"/>
              <a:t>. Maecenas </a:t>
            </a:r>
            <a:r>
              <a:rPr lang="en-US" dirty="0" err="1" smtClean="0"/>
              <a:t>porttitor</a:t>
            </a:r>
            <a:r>
              <a:rPr lang="en-US" dirty="0" smtClean="0"/>
              <a:t> </a:t>
            </a:r>
            <a:r>
              <a:rPr lang="en-US" dirty="0" err="1" smtClean="0"/>
              <a:t>congue</a:t>
            </a:r>
            <a:r>
              <a:rPr lang="en-US" dirty="0" smtClean="0"/>
              <a:t> </a:t>
            </a:r>
            <a:r>
              <a:rPr lang="en-US" dirty="0" err="1" smtClean="0"/>
              <a:t>massa</a:t>
            </a:r>
            <a:endParaRPr lang="en-US" dirty="0" smtClean="0"/>
          </a:p>
        </p:txBody>
      </p:sp>
    </p:spTree>
    <p:extLst>
      <p:ext uri="{BB962C8B-B14F-4D97-AF65-F5344CB8AC3E}">
        <p14:creationId xmlns:p14="http://schemas.microsoft.com/office/powerpoint/2010/main" val="2289308485"/>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305.xml"/><Relationship Id="rId13" Type="http://schemas.openxmlformats.org/officeDocument/2006/relationships/slideLayout" Target="../slideLayouts/slideLayout310.xml"/><Relationship Id="rId18" Type="http://schemas.openxmlformats.org/officeDocument/2006/relationships/slideLayout" Target="../slideLayouts/slideLayout315.xml"/><Relationship Id="rId26" Type="http://schemas.openxmlformats.org/officeDocument/2006/relationships/slideLayout" Target="../slideLayouts/slideLayout323.xml"/><Relationship Id="rId3" Type="http://schemas.openxmlformats.org/officeDocument/2006/relationships/slideLayout" Target="../slideLayouts/slideLayout300.xml"/><Relationship Id="rId21" Type="http://schemas.openxmlformats.org/officeDocument/2006/relationships/slideLayout" Target="../slideLayouts/slideLayout318.xml"/><Relationship Id="rId34" Type="http://schemas.openxmlformats.org/officeDocument/2006/relationships/theme" Target="../theme/theme10.xml"/><Relationship Id="rId7" Type="http://schemas.openxmlformats.org/officeDocument/2006/relationships/slideLayout" Target="../slideLayouts/slideLayout304.xml"/><Relationship Id="rId12" Type="http://schemas.openxmlformats.org/officeDocument/2006/relationships/slideLayout" Target="../slideLayouts/slideLayout309.xml"/><Relationship Id="rId17" Type="http://schemas.openxmlformats.org/officeDocument/2006/relationships/slideLayout" Target="../slideLayouts/slideLayout314.xml"/><Relationship Id="rId25" Type="http://schemas.openxmlformats.org/officeDocument/2006/relationships/slideLayout" Target="../slideLayouts/slideLayout322.xml"/><Relationship Id="rId33" Type="http://schemas.openxmlformats.org/officeDocument/2006/relationships/slideLayout" Target="../slideLayouts/slideLayout330.xml"/><Relationship Id="rId2" Type="http://schemas.openxmlformats.org/officeDocument/2006/relationships/slideLayout" Target="../slideLayouts/slideLayout299.xml"/><Relationship Id="rId16" Type="http://schemas.openxmlformats.org/officeDocument/2006/relationships/slideLayout" Target="../slideLayouts/slideLayout313.xml"/><Relationship Id="rId20" Type="http://schemas.openxmlformats.org/officeDocument/2006/relationships/slideLayout" Target="../slideLayouts/slideLayout317.xml"/><Relationship Id="rId29" Type="http://schemas.openxmlformats.org/officeDocument/2006/relationships/slideLayout" Target="../slideLayouts/slideLayout326.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11" Type="http://schemas.openxmlformats.org/officeDocument/2006/relationships/slideLayout" Target="../slideLayouts/slideLayout308.xml"/><Relationship Id="rId24" Type="http://schemas.openxmlformats.org/officeDocument/2006/relationships/slideLayout" Target="../slideLayouts/slideLayout321.xml"/><Relationship Id="rId32" Type="http://schemas.openxmlformats.org/officeDocument/2006/relationships/slideLayout" Target="../slideLayouts/slideLayout329.xml"/><Relationship Id="rId5" Type="http://schemas.openxmlformats.org/officeDocument/2006/relationships/slideLayout" Target="../slideLayouts/slideLayout302.xml"/><Relationship Id="rId15" Type="http://schemas.openxmlformats.org/officeDocument/2006/relationships/slideLayout" Target="../slideLayouts/slideLayout312.xml"/><Relationship Id="rId23" Type="http://schemas.openxmlformats.org/officeDocument/2006/relationships/slideLayout" Target="../slideLayouts/slideLayout320.xml"/><Relationship Id="rId28" Type="http://schemas.openxmlformats.org/officeDocument/2006/relationships/slideLayout" Target="../slideLayouts/slideLayout325.xml"/><Relationship Id="rId36" Type="http://schemas.openxmlformats.org/officeDocument/2006/relationships/image" Target="../media/image2.png"/><Relationship Id="rId10" Type="http://schemas.openxmlformats.org/officeDocument/2006/relationships/slideLayout" Target="../slideLayouts/slideLayout307.xml"/><Relationship Id="rId19" Type="http://schemas.openxmlformats.org/officeDocument/2006/relationships/slideLayout" Target="../slideLayouts/slideLayout316.xml"/><Relationship Id="rId31" Type="http://schemas.openxmlformats.org/officeDocument/2006/relationships/slideLayout" Target="../slideLayouts/slideLayout328.xml"/><Relationship Id="rId4" Type="http://schemas.openxmlformats.org/officeDocument/2006/relationships/slideLayout" Target="../slideLayouts/slideLayout301.xml"/><Relationship Id="rId9" Type="http://schemas.openxmlformats.org/officeDocument/2006/relationships/slideLayout" Target="../slideLayouts/slideLayout306.xml"/><Relationship Id="rId14" Type="http://schemas.openxmlformats.org/officeDocument/2006/relationships/slideLayout" Target="../slideLayouts/slideLayout311.xml"/><Relationship Id="rId22" Type="http://schemas.openxmlformats.org/officeDocument/2006/relationships/slideLayout" Target="../slideLayouts/slideLayout319.xml"/><Relationship Id="rId27" Type="http://schemas.openxmlformats.org/officeDocument/2006/relationships/slideLayout" Target="../slideLayouts/slideLayout324.xml"/><Relationship Id="rId30" Type="http://schemas.openxmlformats.org/officeDocument/2006/relationships/slideLayout" Target="../slideLayouts/slideLayout327.xml"/><Relationship Id="rId35" Type="http://schemas.openxmlformats.org/officeDocument/2006/relationships/image" Target="../media/image1.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slideLayout" Target="../slideLayouts/slideLayout343.xml"/><Relationship Id="rId18" Type="http://schemas.openxmlformats.org/officeDocument/2006/relationships/slideLayout" Target="../slideLayouts/slideLayout348.xml"/><Relationship Id="rId26" Type="http://schemas.openxmlformats.org/officeDocument/2006/relationships/slideLayout" Target="../slideLayouts/slideLayout356.xml"/><Relationship Id="rId3" Type="http://schemas.openxmlformats.org/officeDocument/2006/relationships/slideLayout" Target="../slideLayouts/slideLayout333.xml"/><Relationship Id="rId21" Type="http://schemas.openxmlformats.org/officeDocument/2006/relationships/slideLayout" Target="../slideLayouts/slideLayout351.xml"/><Relationship Id="rId34" Type="http://schemas.openxmlformats.org/officeDocument/2006/relationships/theme" Target="../theme/theme11.xml"/><Relationship Id="rId7" Type="http://schemas.openxmlformats.org/officeDocument/2006/relationships/slideLayout" Target="../slideLayouts/slideLayout337.xml"/><Relationship Id="rId12" Type="http://schemas.openxmlformats.org/officeDocument/2006/relationships/slideLayout" Target="../slideLayouts/slideLayout342.xml"/><Relationship Id="rId17" Type="http://schemas.openxmlformats.org/officeDocument/2006/relationships/slideLayout" Target="../slideLayouts/slideLayout347.xml"/><Relationship Id="rId25" Type="http://schemas.openxmlformats.org/officeDocument/2006/relationships/slideLayout" Target="../slideLayouts/slideLayout355.xml"/><Relationship Id="rId33" Type="http://schemas.openxmlformats.org/officeDocument/2006/relationships/slideLayout" Target="../slideLayouts/slideLayout363.xml"/><Relationship Id="rId2" Type="http://schemas.openxmlformats.org/officeDocument/2006/relationships/slideLayout" Target="../slideLayouts/slideLayout332.xml"/><Relationship Id="rId16" Type="http://schemas.openxmlformats.org/officeDocument/2006/relationships/slideLayout" Target="../slideLayouts/slideLayout346.xml"/><Relationship Id="rId20" Type="http://schemas.openxmlformats.org/officeDocument/2006/relationships/slideLayout" Target="../slideLayouts/slideLayout350.xml"/><Relationship Id="rId29" Type="http://schemas.openxmlformats.org/officeDocument/2006/relationships/slideLayout" Target="../slideLayouts/slideLayout359.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24" Type="http://schemas.openxmlformats.org/officeDocument/2006/relationships/slideLayout" Target="../slideLayouts/slideLayout354.xml"/><Relationship Id="rId32" Type="http://schemas.openxmlformats.org/officeDocument/2006/relationships/slideLayout" Target="../slideLayouts/slideLayout362.xml"/><Relationship Id="rId5" Type="http://schemas.openxmlformats.org/officeDocument/2006/relationships/slideLayout" Target="../slideLayouts/slideLayout335.xml"/><Relationship Id="rId15" Type="http://schemas.openxmlformats.org/officeDocument/2006/relationships/slideLayout" Target="../slideLayouts/slideLayout345.xml"/><Relationship Id="rId23" Type="http://schemas.openxmlformats.org/officeDocument/2006/relationships/slideLayout" Target="../slideLayouts/slideLayout353.xml"/><Relationship Id="rId28" Type="http://schemas.openxmlformats.org/officeDocument/2006/relationships/slideLayout" Target="../slideLayouts/slideLayout358.xml"/><Relationship Id="rId36" Type="http://schemas.openxmlformats.org/officeDocument/2006/relationships/image" Target="../media/image2.png"/><Relationship Id="rId10" Type="http://schemas.openxmlformats.org/officeDocument/2006/relationships/slideLayout" Target="../slideLayouts/slideLayout340.xml"/><Relationship Id="rId19" Type="http://schemas.openxmlformats.org/officeDocument/2006/relationships/slideLayout" Target="../slideLayouts/slideLayout349.xml"/><Relationship Id="rId31" Type="http://schemas.openxmlformats.org/officeDocument/2006/relationships/slideLayout" Target="../slideLayouts/slideLayout361.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slideLayout" Target="../slideLayouts/slideLayout344.xml"/><Relationship Id="rId22" Type="http://schemas.openxmlformats.org/officeDocument/2006/relationships/slideLayout" Target="../slideLayouts/slideLayout352.xml"/><Relationship Id="rId27" Type="http://schemas.openxmlformats.org/officeDocument/2006/relationships/slideLayout" Target="../slideLayouts/slideLayout357.xml"/><Relationship Id="rId30" Type="http://schemas.openxmlformats.org/officeDocument/2006/relationships/slideLayout" Target="../slideLayouts/slideLayout360.xml"/><Relationship Id="rId35" Type="http://schemas.openxmlformats.org/officeDocument/2006/relationships/image" Target="../media/image1.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slideLayout" Target="../slideLayouts/slideLayout376.xml"/><Relationship Id="rId18" Type="http://schemas.openxmlformats.org/officeDocument/2006/relationships/slideLayout" Target="../slideLayouts/slideLayout381.xml"/><Relationship Id="rId26" Type="http://schemas.openxmlformats.org/officeDocument/2006/relationships/slideLayout" Target="../slideLayouts/slideLayout389.xml"/><Relationship Id="rId3" Type="http://schemas.openxmlformats.org/officeDocument/2006/relationships/slideLayout" Target="../slideLayouts/slideLayout366.xml"/><Relationship Id="rId21" Type="http://schemas.openxmlformats.org/officeDocument/2006/relationships/slideLayout" Target="../slideLayouts/slideLayout384.xml"/><Relationship Id="rId34" Type="http://schemas.openxmlformats.org/officeDocument/2006/relationships/theme" Target="../theme/theme12.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17" Type="http://schemas.openxmlformats.org/officeDocument/2006/relationships/slideLayout" Target="../slideLayouts/slideLayout380.xml"/><Relationship Id="rId25" Type="http://schemas.openxmlformats.org/officeDocument/2006/relationships/slideLayout" Target="../slideLayouts/slideLayout388.xml"/><Relationship Id="rId33" Type="http://schemas.openxmlformats.org/officeDocument/2006/relationships/slideLayout" Target="../slideLayouts/slideLayout396.xml"/><Relationship Id="rId2" Type="http://schemas.openxmlformats.org/officeDocument/2006/relationships/slideLayout" Target="../slideLayouts/slideLayout365.xml"/><Relationship Id="rId16" Type="http://schemas.openxmlformats.org/officeDocument/2006/relationships/slideLayout" Target="../slideLayouts/slideLayout379.xml"/><Relationship Id="rId20" Type="http://schemas.openxmlformats.org/officeDocument/2006/relationships/slideLayout" Target="../slideLayouts/slideLayout383.xml"/><Relationship Id="rId29" Type="http://schemas.openxmlformats.org/officeDocument/2006/relationships/slideLayout" Target="../slideLayouts/slideLayout392.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24" Type="http://schemas.openxmlformats.org/officeDocument/2006/relationships/slideLayout" Target="../slideLayouts/slideLayout387.xml"/><Relationship Id="rId32" Type="http://schemas.openxmlformats.org/officeDocument/2006/relationships/slideLayout" Target="../slideLayouts/slideLayout395.xml"/><Relationship Id="rId5" Type="http://schemas.openxmlformats.org/officeDocument/2006/relationships/slideLayout" Target="../slideLayouts/slideLayout368.xml"/><Relationship Id="rId15" Type="http://schemas.openxmlformats.org/officeDocument/2006/relationships/slideLayout" Target="../slideLayouts/slideLayout378.xml"/><Relationship Id="rId23" Type="http://schemas.openxmlformats.org/officeDocument/2006/relationships/slideLayout" Target="../slideLayouts/slideLayout386.xml"/><Relationship Id="rId28" Type="http://schemas.openxmlformats.org/officeDocument/2006/relationships/slideLayout" Target="../slideLayouts/slideLayout391.xml"/><Relationship Id="rId36" Type="http://schemas.openxmlformats.org/officeDocument/2006/relationships/image" Target="../media/image2.png"/><Relationship Id="rId10" Type="http://schemas.openxmlformats.org/officeDocument/2006/relationships/slideLayout" Target="../slideLayouts/slideLayout373.xml"/><Relationship Id="rId19" Type="http://schemas.openxmlformats.org/officeDocument/2006/relationships/slideLayout" Target="../slideLayouts/slideLayout382.xml"/><Relationship Id="rId31" Type="http://schemas.openxmlformats.org/officeDocument/2006/relationships/slideLayout" Target="../slideLayouts/slideLayout394.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14" Type="http://schemas.openxmlformats.org/officeDocument/2006/relationships/slideLayout" Target="../slideLayouts/slideLayout377.xml"/><Relationship Id="rId22" Type="http://schemas.openxmlformats.org/officeDocument/2006/relationships/slideLayout" Target="../slideLayouts/slideLayout385.xml"/><Relationship Id="rId27" Type="http://schemas.openxmlformats.org/officeDocument/2006/relationships/slideLayout" Target="../slideLayouts/slideLayout390.xml"/><Relationship Id="rId30" Type="http://schemas.openxmlformats.org/officeDocument/2006/relationships/slideLayout" Target="../slideLayouts/slideLayout393.xml"/><Relationship Id="rId35" Type="http://schemas.openxmlformats.org/officeDocument/2006/relationships/image" Target="../media/image1.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slideLayout" Target="../slideLayouts/slideLayout409.xml"/><Relationship Id="rId18" Type="http://schemas.openxmlformats.org/officeDocument/2006/relationships/slideLayout" Target="../slideLayouts/slideLayout414.xml"/><Relationship Id="rId26" Type="http://schemas.openxmlformats.org/officeDocument/2006/relationships/slideLayout" Target="../slideLayouts/slideLayout422.xml"/><Relationship Id="rId3" Type="http://schemas.openxmlformats.org/officeDocument/2006/relationships/slideLayout" Target="../slideLayouts/slideLayout399.xml"/><Relationship Id="rId21" Type="http://schemas.openxmlformats.org/officeDocument/2006/relationships/slideLayout" Target="../slideLayouts/slideLayout417.xml"/><Relationship Id="rId34" Type="http://schemas.openxmlformats.org/officeDocument/2006/relationships/theme" Target="../theme/theme13.xml"/><Relationship Id="rId7" Type="http://schemas.openxmlformats.org/officeDocument/2006/relationships/slideLayout" Target="../slideLayouts/slideLayout403.xml"/><Relationship Id="rId12" Type="http://schemas.openxmlformats.org/officeDocument/2006/relationships/slideLayout" Target="../slideLayouts/slideLayout408.xml"/><Relationship Id="rId17" Type="http://schemas.openxmlformats.org/officeDocument/2006/relationships/slideLayout" Target="../slideLayouts/slideLayout413.xml"/><Relationship Id="rId25" Type="http://schemas.openxmlformats.org/officeDocument/2006/relationships/slideLayout" Target="../slideLayouts/slideLayout421.xml"/><Relationship Id="rId33" Type="http://schemas.openxmlformats.org/officeDocument/2006/relationships/slideLayout" Target="../slideLayouts/slideLayout429.xml"/><Relationship Id="rId2" Type="http://schemas.openxmlformats.org/officeDocument/2006/relationships/slideLayout" Target="../slideLayouts/slideLayout398.xml"/><Relationship Id="rId16" Type="http://schemas.openxmlformats.org/officeDocument/2006/relationships/slideLayout" Target="../slideLayouts/slideLayout412.xml"/><Relationship Id="rId20" Type="http://schemas.openxmlformats.org/officeDocument/2006/relationships/slideLayout" Target="../slideLayouts/slideLayout416.xml"/><Relationship Id="rId29" Type="http://schemas.openxmlformats.org/officeDocument/2006/relationships/slideLayout" Target="../slideLayouts/slideLayout425.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24" Type="http://schemas.openxmlformats.org/officeDocument/2006/relationships/slideLayout" Target="../slideLayouts/slideLayout420.xml"/><Relationship Id="rId32" Type="http://schemas.openxmlformats.org/officeDocument/2006/relationships/slideLayout" Target="../slideLayouts/slideLayout428.xml"/><Relationship Id="rId5" Type="http://schemas.openxmlformats.org/officeDocument/2006/relationships/slideLayout" Target="../slideLayouts/slideLayout401.xml"/><Relationship Id="rId15" Type="http://schemas.openxmlformats.org/officeDocument/2006/relationships/slideLayout" Target="../slideLayouts/slideLayout411.xml"/><Relationship Id="rId23" Type="http://schemas.openxmlformats.org/officeDocument/2006/relationships/slideLayout" Target="../slideLayouts/slideLayout419.xml"/><Relationship Id="rId28" Type="http://schemas.openxmlformats.org/officeDocument/2006/relationships/slideLayout" Target="../slideLayouts/slideLayout424.xml"/><Relationship Id="rId36" Type="http://schemas.openxmlformats.org/officeDocument/2006/relationships/image" Target="../media/image2.png"/><Relationship Id="rId10" Type="http://schemas.openxmlformats.org/officeDocument/2006/relationships/slideLayout" Target="../slideLayouts/slideLayout406.xml"/><Relationship Id="rId19" Type="http://schemas.openxmlformats.org/officeDocument/2006/relationships/slideLayout" Target="../slideLayouts/slideLayout415.xml"/><Relationship Id="rId31" Type="http://schemas.openxmlformats.org/officeDocument/2006/relationships/slideLayout" Target="../slideLayouts/slideLayout427.xml"/><Relationship Id="rId4" Type="http://schemas.openxmlformats.org/officeDocument/2006/relationships/slideLayout" Target="../slideLayouts/slideLayout400.xml"/><Relationship Id="rId9" Type="http://schemas.openxmlformats.org/officeDocument/2006/relationships/slideLayout" Target="../slideLayouts/slideLayout405.xml"/><Relationship Id="rId14" Type="http://schemas.openxmlformats.org/officeDocument/2006/relationships/slideLayout" Target="../slideLayouts/slideLayout410.xml"/><Relationship Id="rId22" Type="http://schemas.openxmlformats.org/officeDocument/2006/relationships/slideLayout" Target="../slideLayouts/slideLayout418.xml"/><Relationship Id="rId27" Type="http://schemas.openxmlformats.org/officeDocument/2006/relationships/slideLayout" Target="../slideLayouts/slideLayout423.xml"/><Relationship Id="rId30" Type="http://schemas.openxmlformats.org/officeDocument/2006/relationships/slideLayout" Target="../slideLayouts/slideLayout426.xml"/><Relationship Id="rId35" Type="http://schemas.openxmlformats.org/officeDocument/2006/relationships/image" Target="../media/image1.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slideLayout" Target="../slideLayouts/slideLayout442.xml"/><Relationship Id="rId18" Type="http://schemas.openxmlformats.org/officeDocument/2006/relationships/slideLayout" Target="../slideLayouts/slideLayout447.xml"/><Relationship Id="rId26" Type="http://schemas.openxmlformats.org/officeDocument/2006/relationships/slideLayout" Target="../slideLayouts/slideLayout455.xml"/><Relationship Id="rId3" Type="http://schemas.openxmlformats.org/officeDocument/2006/relationships/slideLayout" Target="../slideLayouts/slideLayout432.xml"/><Relationship Id="rId21" Type="http://schemas.openxmlformats.org/officeDocument/2006/relationships/slideLayout" Target="../slideLayouts/slideLayout450.xml"/><Relationship Id="rId34" Type="http://schemas.openxmlformats.org/officeDocument/2006/relationships/theme" Target="../theme/theme14.xml"/><Relationship Id="rId7" Type="http://schemas.openxmlformats.org/officeDocument/2006/relationships/slideLayout" Target="../slideLayouts/slideLayout436.xml"/><Relationship Id="rId12" Type="http://schemas.openxmlformats.org/officeDocument/2006/relationships/slideLayout" Target="../slideLayouts/slideLayout441.xml"/><Relationship Id="rId17" Type="http://schemas.openxmlformats.org/officeDocument/2006/relationships/slideLayout" Target="../slideLayouts/slideLayout446.xml"/><Relationship Id="rId25" Type="http://schemas.openxmlformats.org/officeDocument/2006/relationships/slideLayout" Target="../slideLayouts/slideLayout454.xml"/><Relationship Id="rId33" Type="http://schemas.openxmlformats.org/officeDocument/2006/relationships/slideLayout" Target="../slideLayouts/slideLayout462.xml"/><Relationship Id="rId2" Type="http://schemas.openxmlformats.org/officeDocument/2006/relationships/slideLayout" Target="../slideLayouts/slideLayout431.xml"/><Relationship Id="rId16" Type="http://schemas.openxmlformats.org/officeDocument/2006/relationships/slideLayout" Target="../slideLayouts/slideLayout445.xml"/><Relationship Id="rId20" Type="http://schemas.openxmlformats.org/officeDocument/2006/relationships/slideLayout" Target="../slideLayouts/slideLayout449.xml"/><Relationship Id="rId29" Type="http://schemas.openxmlformats.org/officeDocument/2006/relationships/slideLayout" Target="../slideLayouts/slideLayout458.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24" Type="http://schemas.openxmlformats.org/officeDocument/2006/relationships/slideLayout" Target="../slideLayouts/slideLayout453.xml"/><Relationship Id="rId32" Type="http://schemas.openxmlformats.org/officeDocument/2006/relationships/slideLayout" Target="../slideLayouts/slideLayout461.xml"/><Relationship Id="rId5" Type="http://schemas.openxmlformats.org/officeDocument/2006/relationships/slideLayout" Target="../slideLayouts/slideLayout434.xml"/><Relationship Id="rId15" Type="http://schemas.openxmlformats.org/officeDocument/2006/relationships/slideLayout" Target="../slideLayouts/slideLayout444.xml"/><Relationship Id="rId23" Type="http://schemas.openxmlformats.org/officeDocument/2006/relationships/slideLayout" Target="../slideLayouts/slideLayout452.xml"/><Relationship Id="rId28" Type="http://schemas.openxmlformats.org/officeDocument/2006/relationships/slideLayout" Target="../slideLayouts/slideLayout457.xml"/><Relationship Id="rId36" Type="http://schemas.openxmlformats.org/officeDocument/2006/relationships/image" Target="../media/image2.png"/><Relationship Id="rId10" Type="http://schemas.openxmlformats.org/officeDocument/2006/relationships/slideLayout" Target="../slideLayouts/slideLayout439.xml"/><Relationship Id="rId19" Type="http://schemas.openxmlformats.org/officeDocument/2006/relationships/slideLayout" Target="../slideLayouts/slideLayout448.xml"/><Relationship Id="rId31" Type="http://schemas.openxmlformats.org/officeDocument/2006/relationships/slideLayout" Target="../slideLayouts/slideLayout460.xml"/><Relationship Id="rId4" Type="http://schemas.openxmlformats.org/officeDocument/2006/relationships/slideLayout" Target="../slideLayouts/slideLayout433.xml"/><Relationship Id="rId9" Type="http://schemas.openxmlformats.org/officeDocument/2006/relationships/slideLayout" Target="../slideLayouts/slideLayout438.xml"/><Relationship Id="rId14" Type="http://schemas.openxmlformats.org/officeDocument/2006/relationships/slideLayout" Target="../slideLayouts/slideLayout443.xml"/><Relationship Id="rId22" Type="http://schemas.openxmlformats.org/officeDocument/2006/relationships/slideLayout" Target="../slideLayouts/slideLayout451.xml"/><Relationship Id="rId27" Type="http://schemas.openxmlformats.org/officeDocument/2006/relationships/slideLayout" Target="../slideLayouts/slideLayout456.xml"/><Relationship Id="rId30" Type="http://schemas.openxmlformats.org/officeDocument/2006/relationships/slideLayout" Target="../slideLayouts/slideLayout459.xml"/><Relationship Id="rId35" Type="http://schemas.openxmlformats.org/officeDocument/2006/relationships/image" Target="../media/image1.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slideLayout" Target="../slideLayouts/slideLayout475.xml"/><Relationship Id="rId18" Type="http://schemas.openxmlformats.org/officeDocument/2006/relationships/slideLayout" Target="../slideLayouts/slideLayout480.xml"/><Relationship Id="rId26" Type="http://schemas.openxmlformats.org/officeDocument/2006/relationships/slideLayout" Target="../slideLayouts/slideLayout488.xml"/><Relationship Id="rId3" Type="http://schemas.openxmlformats.org/officeDocument/2006/relationships/slideLayout" Target="../slideLayouts/slideLayout465.xml"/><Relationship Id="rId21" Type="http://schemas.openxmlformats.org/officeDocument/2006/relationships/slideLayout" Target="../slideLayouts/slideLayout483.xml"/><Relationship Id="rId34" Type="http://schemas.openxmlformats.org/officeDocument/2006/relationships/theme" Target="../theme/theme15.xml"/><Relationship Id="rId7" Type="http://schemas.openxmlformats.org/officeDocument/2006/relationships/slideLayout" Target="../slideLayouts/slideLayout469.xml"/><Relationship Id="rId12" Type="http://schemas.openxmlformats.org/officeDocument/2006/relationships/slideLayout" Target="../slideLayouts/slideLayout474.xml"/><Relationship Id="rId17" Type="http://schemas.openxmlformats.org/officeDocument/2006/relationships/slideLayout" Target="../slideLayouts/slideLayout479.xml"/><Relationship Id="rId25" Type="http://schemas.openxmlformats.org/officeDocument/2006/relationships/slideLayout" Target="../slideLayouts/slideLayout487.xml"/><Relationship Id="rId33" Type="http://schemas.openxmlformats.org/officeDocument/2006/relationships/slideLayout" Target="../slideLayouts/slideLayout495.xml"/><Relationship Id="rId2" Type="http://schemas.openxmlformats.org/officeDocument/2006/relationships/slideLayout" Target="../slideLayouts/slideLayout464.xml"/><Relationship Id="rId16" Type="http://schemas.openxmlformats.org/officeDocument/2006/relationships/slideLayout" Target="../slideLayouts/slideLayout478.xml"/><Relationship Id="rId20" Type="http://schemas.openxmlformats.org/officeDocument/2006/relationships/slideLayout" Target="../slideLayouts/slideLayout482.xml"/><Relationship Id="rId29" Type="http://schemas.openxmlformats.org/officeDocument/2006/relationships/slideLayout" Target="../slideLayouts/slideLayout491.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24" Type="http://schemas.openxmlformats.org/officeDocument/2006/relationships/slideLayout" Target="../slideLayouts/slideLayout486.xml"/><Relationship Id="rId32" Type="http://schemas.openxmlformats.org/officeDocument/2006/relationships/slideLayout" Target="../slideLayouts/slideLayout494.xml"/><Relationship Id="rId5" Type="http://schemas.openxmlformats.org/officeDocument/2006/relationships/slideLayout" Target="../slideLayouts/slideLayout467.xml"/><Relationship Id="rId15" Type="http://schemas.openxmlformats.org/officeDocument/2006/relationships/slideLayout" Target="../slideLayouts/slideLayout477.xml"/><Relationship Id="rId23" Type="http://schemas.openxmlformats.org/officeDocument/2006/relationships/slideLayout" Target="../slideLayouts/slideLayout485.xml"/><Relationship Id="rId28" Type="http://schemas.openxmlformats.org/officeDocument/2006/relationships/slideLayout" Target="../slideLayouts/slideLayout490.xml"/><Relationship Id="rId36" Type="http://schemas.openxmlformats.org/officeDocument/2006/relationships/image" Target="../media/image2.png"/><Relationship Id="rId10" Type="http://schemas.openxmlformats.org/officeDocument/2006/relationships/slideLayout" Target="../slideLayouts/slideLayout472.xml"/><Relationship Id="rId19" Type="http://schemas.openxmlformats.org/officeDocument/2006/relationships/slideLayout" Target="../slideLayouts/slideLayout481.xml"/><Relationship Id="rId31" Type="http://schemas.openxmlformats.org/officeDocument/2006/relationships/slideLayout" Target="../slideLayouts/slideLayout493.xml"/><Relationship Id="rId4" Type="http://schemas.openxmlformats.org/officeDocument/2006/relationships/slideLayout" Target="../slideLayouts/slideLayout466.xml"/><Relationship Id="rId9" Type="http://schemas.openxmlformats.org/officeDocument/2006/relationships/slideLayout" Target="../slideLayouts/slideLayout471.xml"/><Relationship Id="rId14" Type="http://schemas.openxmlformats.org/officeDocument/2006/relationships/slideLayout" Target="../slideLayouts/slideLayout476.xml"/><Relationship Id="rId22" Type="http://schemas.openxmlformats.org/officeDocument/2006/relationships/slideLayout" Target="../slideLayouts/slideLayout484.xml"/><Relationship Id="rId27" Type="http://schemas.openxmlformats.org/officeDocument/2006/relationships/slideLayout" Target="../slideLayouts/slideLayout489.xml"/><Relationship Id="rId30" Type="http://schemas.openxmlformats.org/officeDocument/2006/relationships/slideLayout" Target="../slideLayouts/slideLayout492.xml"/><Relationship Id="rId35" Type="http://schemas.openxmlformats.org/officeDocument/2006/relationships/image" Target="../media/image1.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slideLayout" Target="../slideLayouts/slideLayout508.xml"/><Relationship Id="rId18" Type="http://schemas.openxmlformats.org/officeDocument/2006/relationships/slideLayout" Target="../slideLayouts/slideLayout513.xml"/><Relationship Id="rId26" Type="http://schemas.openxmlformats.org/officeDocument/2006/relationships/slideLayout" Target="../slideLayouts/slideLayout521.xml"/><Relationship Id="rId3" Type="http://schemas.openxmlformats.org/officeDocument/2006/relationships/slideLayout" Target="../slideLayouts/slideLayout498.xml"/><Relationship Id="rId21" Type="http://schemas.openxmlformats.org/officeDocument/2006/relationships/slideLayout" Target="../slideLayouts/slideLayout516.xml"/><Relationship Id="rId34" Type="http://schemas.openxmlformats.org/officeDocument/2006/relationships/theme" Target="../theme/theme16.xml"/><Relationship Id="rId7" Type="http://schemas.openxmlformats.org/officeDocument/2006/relationships/slideLayout" Target="../slideLayouts/slideLayout502.xml"/><Relationship Id="rId12" Type="http://schemas.openxmlformats.org/officeDocument/2006/relationships/slideLayout" Target="../slideLayouts/slideLayout507.xml"/><Relationship Id="rId17" Type="http://schemas.openxmlformats.org/officeDocument/2006/relationships/slideLayout" Target="../slideLayouts/slideLayout512.xml"/><Relationship Id="rId25" Type="http://schemas.openxmlformats.org/officeDocument/2006/relationships/slideLayout" Target="../slideLayouts/slideLayout520.xml"/><Relationship Id="rId33" Type="http://schemas.openxmlformats.org/officeDocument/2006/relationships/slideLayout" Target="../slideLayouts/slideLayout528.xml"/><Relationship Id="rId2" Type="http://schemas.openxmlformats.org/officeDocument/2006/relationships/slideLayout" Target="../slideLayouts/slideLayout497.xml"/><Relationship Id="rId16" Type="http://schemas.openxmlformats.org/officeDocument/2006/relationships/slideLayout" Target="../slideLayouts/slideLayout511.xml"/><Relationship Id="rId20" Type="http://schemas.openxmlformats.org/officeDocument/2006/relationships/slideLayout" Target="../slideLayouts/slideLayout515.xml"/><Relationship Id="rId29" Type="http://schemas.openxmlformats.org/officeDocument/2006/relationships/slideLayout" Target="../slideLayouts/slideLayout524.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24" Type="http://schemas.openxmlformats.org/officeDocument/2006/relationships/slideLayout" Target="../slideLayouts/slideLayout519.xml"/><Relationship Id="rId32" Type="http://schemas.openxmlformats.org/officeDocument/2006/relationships/slideLayout" Target="../slideLayouts/slideLayout527.xml"/><Relationship Id="rId5" Type="http://schemas.openxmlformats.org/officeDocument/2006/relationships/slideLayout" Target="../slideLayouts/slideLayout500.xml"/><Relationship Id="rId15" Type="http://schemas.openxmlformats.org/officeDocument/2006/relationships/slideLayout" Target="../slideLayouts/slideLayout510.xml"/><Relationship Id="rId23" Type="http://schemas.openxmlformats.org/officeDocument/2006/relationships/slideLayout" Target="../slideLayouts/slideLayout518.xml"/><Relationship Id="rId28" Type="http://schemas.openxmlformats.org/officeDocument/2006/relationships/slideLayout" Target="../slideLayouts/slideLayout523.xml"/><Relationship Id="rId36" Type="http://schemas.openxmlformats.org/officeDocument/2006/relationships/image" Target="../media/image2.png"/><Relationship Id="rId10" Type="http://schemas.openxmlformats.org/officeDocument/2006/relationships/slideLayout" Target="../slideLayouts/slideLayout505.xml"/><Relationship Id="rId19" Type="http://schemas.openxmlformats.org/officeDocument/2006/relationships/slideLayout" Target="../slideLayouts/slideLayout514.xml"/><Relationship Id="rId31" Type="http://schemas.openxmlformats.org/officeDocument/2006/relationships/slideLayout" Target="../slideLayouts/slideLayout526.xml"/><Relationship Id="rId4" Type="http://schemas.openxmlformats.org/officeDocument/2006/relationships/slideLayout" Target="../slideLayouts/slideLayout499.xml"/><Relationship Id="rId9" Type="http://schemas.openxmlformats.org/officeDocument/2006/relationships/slideLayout" Target="../slideLayouts/slideLayout504.xml"/><Relationship Id="rId14" Type="http://schemas.openxmlformats.org/officeDocument/2006/relationships/slideLayout" Target="../slideLayouts/slideLayout509.xml"/><Relationship Id="rId22" Type="http://schemas.openxmlformats.org/officeDocument/2006/relationships/slideLayout" Target="../slideLayouts/slideLayout517.xml"/><Relationship Id="rId27" Type="http://schemas.openxmlformats.org/officeDocument/2006/relationships/slideLayout" Target="../slideLayouts/slideLayout522.xml"/><Relationship Id="rId30" Type="http://schemas.openxmlformats.org/officeDocument/2006/relationships/slideLayout" Target="../slideLayouts/slideLayout525.xml"/><Relationship Id="rId35" Type="http://schemas.openxmlformats.org/officeDocument/2006/relationships/image" Target="../media/image1.pn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slideLayout" Target="../slideLayouts/slideLayout541.xml"/><Relationship Id="rId18" Type="http://schemas.openxmlformats.org/officeDocument/2006/relationships/slideLayout" Target="../slideLayouts/slideLayout546.xml"/><Relationship Id="rId26" Type="http://schemas.openxmlformats.org/officeDocument/2006/relationships/slideLayout" Target="../slideLayouts/slideLayout554.xml"/><Relationship Id="rId3" Type="http://schemas.openxmlformats.org/officeDocument/2006/relationships/slideLayout" Target="../slideLayouts/slideLayout531.xml"/><Relationship Id="rId21" Type="http://schemas.openxmlformats.org/officeDocument/2006/relationships/slideLayout" Target="../slideLayouts/slideLayout549.xml"/><Relationship Id="rId34" Type="http://schemas.openxmlformats.org/officeDocument/2006/relationships/theme" Target="../theme/theme17.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17" Type="http://schemas.openxmlformats.org/officeDocument/2006/relationships/slideLayout" Target="../slideLayouts/slideLayout545.xml"/><Relationship Id="rId25" Type="http://schemas.openxmlformats.org/officeDocument/2006/relationships/slideLayout" Target="../slideLayouts/slideLayout553.xml"/><Relationship Id="rId33" Type="http://schemas.openxmlformats.org/officeDocument/2006/relationships/slideLayout" Target="../slideLayouts/slideLayout561.xml"/><Relationship Id="rId2" Type="http://schemas.openxmlformats.org/officeDocument/2006/relationships/slideLayout" Target="../slideLayouts/slideLayout530.xml"/><Relationship Id="rId16" Type="http://schemas.openxmlformats.org/officeDocument/2006/relationships/slideLayout" Target="../slideLayouts/slideLayout544.xml"/><Relationship Id="rId20" Type="http://schemas.openxmlformats.org/officeDocument/2006/relationships/slideLayout" Target="../slideLayouts/slideLayout548.xml"/><Relationship Id="rId29" Type="http://schemas.openxmlformats.org/officeDocument/2006/relationships/slideLayout" Target="../slideLayouts/slideLayout557.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24" Type="http://schemas.openxmlformats.org/officeDocument/2006/relationships/slideLayout" Target="../slideLayouts/slideLayout552.xml"/><Relationship Id="rId32" Type="http://schemas.openxmlformats.org/officeDocument/2006/relationships/slideLayout" Target="../slideLayouts/slideLayout560.xml"/><Relationship Id="rId5" Type="http://schemas.openxmlformats.org/officeDocument/2006/relationships/slideLayout" Target="../slideLayouts/slideLayout533.xml"/><Relationship Id="rId15" Type="http://schemas.openxmlformats.org/officeDocument/2006/relationships/slideLayout" Target="../slideLayouts/slideLayout543.xml"/><Relationship Id="rId23" Type="http://schemas.openxmlformats.org/officeDocument/2006/relationships/slideLayout" Target="../slideLayouts/slideLayout551.xml"/><Relationship Id="rId28" Type="http://schemas.openxmlformats.org/officeDocument/2006/relationships/slideLayout" Target="../slideLayouts/slideLayout556.xml"/><Relationship Id="rId36" Type="http://schemas.openxmlformats.org/officeDocument/2006/relationships/image" Target="../media/image2.png"/><Relationship Id="rId10" Type="http://schemas.openxmlformats.org/officeDocument/2006/relationships/slideLayout" Target="../slideLayouts/slideLayout538.xml"/><Relationship Id="rId19" Type="http://schemas.openxmlformats.org/officeDocument/2006/relationships/slideLayout" Target="../slideLayouts/slideLayout547.xml"/><Relationship Id="rId31" Type="http://schemas.openxmlformats.org/officeDocument/2006/relationships/slideLayout" Target="../slideLayouts/slideLayout559.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slideLayout" Target="../slideLayouts/slideLayout542.xml"/><Relationship Id="rId22" Type="http://schemas.openxmlformats.org/officeDocument/2006/relationships/slideLayout" Target="../slideLayouts/slideLayout550.xml"/><Relationship Id="rId27" Type="http://schemas.openxmlformats.org/officeDocument/2006/relationships/slideLayout" Target="../slideLayouts/slideLayout555.xml"/><Relationship Id="rId30" Type="http://schemas.openxmlformats.org/officeDocument/2006/relationships/slideLayout" Target="../slideLayouts/slideLayout558.xml"/><Relationship Id="rId35" Type="http://schemas.openxmlformats.org/officeDocument/2006/relationships/image" Target="../media/image1.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slideLayout" Target="../slideLayouts/slideLayout574.xml"/><Relationship Id="rId18" Type="http://schemas.openxmlformats.org/officeDocument/2006/relationships/slideLayout" Target="../slideLayouts/slideLayout579.xml"/><Relationship Id="rId26" Type="http://schemas.openxmlformats.org/officeDocument/2006/relationships/slideLayout" Target="../slideLayouts/slideLayout587.xml"/><Relationship Id="rId3" Type="http://schemas.openxmlformats.org/officeDocument/2006/relationships/slideLayout" Target="../slideLayouts/slideLayout564.xml"/><Relationship Id="rId21" Type="http://schemas.openxmlformats.org/officeDocument/2006/relationships/slideLayout" Target="../slideLayouts/slideLayout582.xml"/><Relationship Id="rId34" Type="http://schemas.openxmlformats.org/officeDocument/2006/relationships/theme" Target="../theme/theme18.xml"/><Relationship Id="rId7" Type="http://schemas.openxmlformats.org/officeDocument/2006/relationships/slideLayout" Target="../slideLayouts/slideLayout568.xml"/><Relationship Id="rId12" Type="http://schemas.openxmlformats.org/officeDocument/2006/relationships/slideLayout" Target="../slideLayouts/slideLayout573.xml"/><Relationship Id="rId17" Type="http://schemas.openxmlformats.org/officeDocument/2006/relationships/slideLayout" Target="../slideLayouts/slideLayout578.xml"/><Relationship Id="rId25" Type="http://schemas.openxmlformats.org/officeDocument/2006/relationships/slideLayout" Target="../slideLayouts/slideLayout586.xml"/><Relationship Id="rId33" Type="http://schemas.openxmlformats.org/officeDocument/2006/relationships/slideLayout" Target="../slideLayouts/slideLayout594.xml"/><Relationship Id="rId2" Type="http://schemas.openxmlformats.org/officeDocument/2006/relationships/slideLayout" Target="../slideLayouts/slideLayout563.xml"/><Relationship Id="rId16" Type="http://schemas.openxmlformats.org/officeDocument/2006/relationships/slideLayout" Target="../slideLayouts/slideLayout577.xml"/><Relationship Id="rId20" Type="http://schemas.openxmlformats.org/officeDocument/2006/relationships/slideLayout" Target="../slideLayouts/slideLayout581.xml"/><Relationship Id="rId29" Type="http://schemas.openxmlformats.org/officeDocument/2006/relationships/slideLayout" Target="../slideLayouts/slideLayout590.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24" Type="http://schemas.openxmlformats.org/officeDocument/2006/relationships/slideLayout" Target="../slideLayouts/slideLayout585.xml"/><Relationship Id="rId32" Type="http://schemas.openxmlformats.org/officeDocument/2006/relationships/slideLayout" Target="../slideLayouts/slideLayout593.xml"/><Relationship Id="rId5" Type="http://schemas.openxmlformats.org/officeDocument/2006/relationships/slideLayout" Target="../slideLayouts/slideLayout566.xml"/><Relationship Id="rId15" Type="http://schemas.openxmlformats.org/officeDocument/2006/relationships/slideLayout" Target="../slideLayouts/slideLayout576.xml"/><Relationship Id="rId23" Type="http://schemas.openxmlformats.org/officeDocument/2006/relationships/slideLayout" Target="../slideLayouts/slideLayout584.xml"/><Relationship Id="rId28" Type="http://schemas.openxmlformats.org/officeDocument/2006/relationships/slideLayout" Target="../slideLayouts/slideLayout589.xml"/><Relationship Id="rId36" Type="http://schemas.openxmlformats.org/officeDocument/2006/relationships/image" Target="../media/image2.png"/><Relationship Id="rId10" Type="http://schemas.openxmlformats.org/officeDocument/2006/relationships/slideLayout" Target="../slideLayouts/slideLayout571.xml"/><Relationship Id="rId19" Type="http://schemas.openxmlformats.org/officeDocument/2006/relationships/slideLayout" Target="../slideLayouts/slideLayout580.xml"/><Relationship Id="rId31" Type="http://schemas.openxmlformats.org/officeDocument/2006/relationships/slideLayout" Target="../slideLayouts/slideLayout592.xml"/><Relationship Id="rId4" Type="http://schemas.openxmlformats.org/officeDocument/2006/relationships/slideLayout" Target="../slideLayouts/slideLayout565.xml"/><Relationship Id="rId9" Type="http://schemas.openxmlformats.org/officeDocument/2006/relationships/slideLayout" Target="../slideLayouts/slideLayout570.xml"/><Relationship Id="rId14" Type="http://schemas.openxmlformats.org/officeDocument/2006/relationships/slideLayout" Target="../slideLayouts/slideLayout575.xml"/><Relationship Id="rId22" Type="http://schemas.openxmlformats.org/officeDocument/2006/relationships/slideLayout" Target="../slideLayouts/slideLayout583.xml"/><Relationship Id="rId27" Type="http://schemas.openxmlformats.org/officeDocument/2006/relationships/slideLayout" Target="../slideLayouts/slideLayout588.xml"/><Relationship Id="rId30" Type="http://schemas.openxmlformats.org/officeDocument/2006/relationships/slideLayout" Target="../slideLayouts/slideLayout591.xml"/><Relationship Id="rId35" Type="http://schemas.openxmlformats.org/officeDocument/2006/relationships/image" Target="../media/image1.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18" Type="http://schemas.openxmlformats.org/officeDocument/2006/relationships/slideLayout" Target="../slideLayouts/slideLayout612.xml"/><Relationship Id="rId26" Type="http://schemas.openxmlformats.org/officeDocument/2006/relationships/slideLayout" Target="../slideLayouts/slideLayout620.xml"/><Relationship Id="rId3" Type="http://schemas.openxmlformats.org/officeDocument/2006/relationships/slideLayout" Target="../slideLayouts/slideLayout597.xml"/><Relationship Id="rId21" Type="http://schemas.openxmlformats.org/officeDocument/2006/relationships/slideLayout" Target="../slideLayouts/slideLayout615.xml"/><Relationship Id="rId34" Type="http://schemas.openxmlformats.org/officeDocument/2006/relationships/theme" Target="../theme/theme19.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17" Type="http://schemas.openxmlformats.org/officeDocument/2006/relationships/slideLayout" Target="../slideLayouts/slideLayout611.xml"/><Relationship Id="rId25" Type="http://schemas.openxmlformats.org/officeDocument/2006/relationships/slideLayout" Target="../slideLayouts/slideLayout619.xml"/><Relationship Id="rId33" Type="http://schemas.openxmlformats.org/officeDocument/2006/relationships/slideLayout" Target="../slideLayouts/slideLayout627.xml"/><Relationship Id="rId2" Type="http://schemas.openxmlformats.org/officeDocument/2006/relationships/slideLayout" Target="../slideLayouts/slideLayout596.xml"/><Relationship Id="rId16" Type="http://schemas.openxmlformats.org/officeDocument/2006/relationships/slideLayout" Target="../slideLayouts/slideLayout610.xml"/><Relationship Id="rId20" Type="http://schemas.openxmlformats.org/officeDocument/2006/relationships/slideLayout" Target="../slideLayouts/slideLayout614.xml"/><Relationship Id="rId29" Type="http://schemas.openxmlformats.org/officeDocument/2006/relationships/slideLayout" Target="../slideLayouts/slideLayout623.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24" Type="http://schemas.openxmlformats.org/officeDocument/2006/relationships/slideLayout" Target="../slideLayouts/slideLayout618.xml"/><Relationship Id="rId32" Type="http://schemas.openxmlformats.org/officeDocument/2006/relationships/slideLayout" Target="../slideLayouts/slideLayout626.xml"/><Relationship Id="rId5" Type="http://schemas.openxmlformats.org/officeDocument/2006/relationships/slideLayout" Target="../slideLayouts/slideLayout599.xml"/><Relationship Id="rId15" Type="http://schemas.openxmlformats.org/officeDocument/2006/relationships/slideLayout" Target="../slideLayouts/slideLayout609.xml"/><Relationship Id="rId23" Type="http://schemas.openxmlformats.org/officeDocument/2006/relationships/slideLayout" Target="../slideLayouts/slideLayout617.xml"/><Relationship Id="rId28" Type="http://schemas.openxmlformats.org/officeDocument/2006/relationships/slideLayout" Target="../slideLayouts/slideLayout622.xml"/><Relationship Id="rId36" Type="http://schemas.openxmlformats.org/officeDocument/2006/relationships/image" Target="../media/image2.png"/><Relationship Id="rId10" Type="http://schemas.openxmlformats.org/officeDocument/2006/relationships/slideLayout" Target="../slideLayouts/slideLayout604.xml"/><Relationship Id="rId19" Type="http://schemas.openxmlformats.org/officeDocument/2006/relationships/slideLayout" Target="../slideLayouts/slideLayout613.xml"/><Relationship Id="rId31" Type="http://schemas.openxmlformats.org/officeDocument/2006/relationships/slideLayout" Target="../slideLayouts/slideLayout625.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slideLayout" Target="../slideLayouts/slideLayout608.xml"/><Relationship Id="rId22" Type="http://schemas.openxmlformats.org/officeDocument/2006/relationships/slideLayout" Target="../slideLayouts/slideLayout616.xml"/><Relationship Id="rId27" Type="http://schemas.openxmlformats.org/officeDocument/2006/relationships/slideLayout" Target="../slideLayouts/slideLayout621.xml"/><Relationship Id="rId30" Type="http://schemas.openxmlformats.org/officeDocument/2006/relationships/slideLayout" Target="../slideLayouts/slideLayout624.xml"/><Relationship Id="rId35"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26" Type="http://schemas.openxmlformats.org/officeDocument/2006/relationships/slideLayout" Target="../slideLayouts/slideLayout59.xml"/><Relationship Id="rId3" Type="http://schemas.openxmlformats.org/officeDocument/2006/relationships/slideLayout" Target="../slideLayouts/slideLayout36.xml"/><Relationship Id="rId21" Type="http://schemas.openxmlformats.org/officeDocument/2006/relationships/slideLayout" Target="../slideLayouts/slideLayout54.xml"/><Relationship Id="rId34" Type="http://schemas.openxmlformats.org/officeDocument/2006/relationships/theme" Target="../theme/theme2.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5" Type="http://schemas.openxmlformats.org/officeDocument/2006/relationships/slideLayout" Target="../slideLayouts/slideLayout58.xml"/><Relationship Id="rId33" Type="http://schemas.openxmlformats.org/officeDocument/2006/relationships/slideLayout" Target="../slideLayouts/slideLayout66.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29" Type="http://schemas.openxmlformats.org/officeDocument/2006/relationships/slideLayout" Target="../slideLayouts/slideLayout62.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24" Type="http://schemas.openxmlformats.org/officeDocument/2006/relationships/slideLayout" Target="../slideLayouts/slideLayout57.xml"/><Relationship Id="rId32" Type="http://schemas.openxmlformats.org/officeDocument/2006/relationships/slideLayout" Target="../slideLayouts/slideLayout65.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23" Type="http://schemas.openxmlformats.org/officeDocument/2006/relationships/slideLayout" Target="../slideLayouts/slideLayout56.xml"/><Relationship Id="rId28" Type="http://schemas.openxmlformats.org/officeDocument/2006/relationships/slideLayout" Target="../slideLayouts/slideLayout61.xml"/><Relationship Id="rId36" Type="http://schemas.openxmlformats.org/officeDocument/2006/relationships/image" Target="../media/image2.png"/><Relationship Id="rId10" Type="http://schemas.openxmlformats.org/officeDocument/2006/relationships/slideLayout" Target="../slideLayouts/slideLayout43.xml"/><Relationship Id="rId19" Type="http://schemas.openxmlformats.org/officeDocument/2006/relationships/slideLayout" Target="../slideLayouts/slideLayout52.xml"/><Relationship Id="rId31" Type="http://schemas.openxmlformats.org/officeDocument/2006/relationships/slideLayout" Target="../slideLayouts/slideLayout64.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slideLayout" Target="../slideLayouts/slideLayout55.xml"/><Relationship Id="rId27" Type="http://schemas.openxmlformats.org/officeDocument/2006/relationships/slideLayout" Target="../slideLayouts/slideLayout60.xml"/><Relationship Id="rId30" Type="http://schemas.openxmlformats.org/officeDocument/2006/relationships/slideLayout" Target="../slideLayouts/slideLayout63.xml"/><Relationship Id="rId35"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635.xml"/><Relationship Id="rId13" Type="http://schemas.openxmlformats.org/officeDocument/2006/relationships/slideLayout" Target="../slideLayouts/slideLayout640.xml"/><Relationship Id="rId18" Type="http://schemas.openxmlformats.org/officeDocument/2006/relationships/slideLayout" Target="../slideLayouts/slideLayout645.xml"/><Relationship Id="rId26" Type="http://schemas.openxmlformats.org/officeDocument/2006/relationships/slideLayout" Target="../slideLayouts/slideLayout653.xml"/><Relationship Id="rId3" Type="http://schemas.openxmlformats.org/officeDocument/2006/relationships/slideLayout" Target="../slideLayouts/slideLayout630.xml"/><Relationship Id="rId21" Type="http://schemas.openxmlformats.org/officeDocument/2006/relationships/slideLayout" Target="../slideLayouts/slideLayout648.xml"/><Relationship Id="rId34" Type="http://schemas.openxmlformats.org/officeDocument/2006/relationships/theme" Target="../theme/theme20.xml"/><Relationship Id="rId7" Type="http://schemas.openxmlformats.org/officeDocument/2006/relationships/slideLayout" Target="../slideLayouts/slideLayout634.xml"/><Relationship Id="rId12" Type="http://schemas.openxmlformats.org/officeDocument/2006/relationships/slideLayout" Target="../slideLayouts/slideLayout639.xml"/><Relationship Id="rId17" Type="http://schemas.openxmlformats.org/officeDocument/2006/relationships/slideLayout" Target="../slideLayouts/slideLayout644.xml"/><Relationship Id="rId25" Type="http://schemas.openxmlformats.org/officeDocument/2006/relationships/slideLayout" Target="../slideLayouts/slideLayout652.xml"/><Relationship Id="rId33" Type="http://schemas.openxmlformats.org/officeDocument/2006/relationships/slideLayout" Target="../slideLayouts/slideLayout660.xml"/><Relationship Id="rId2" Type="http://schemas.openxmlformats.org/officeDocument/2006/relationships/slideLayout" Target="../slideLayouts/slideLayout629.xml"/><Relationship Id="rId16" Type="http://schemas.openxmlformats.org/officeDocument/2006/relationships/slideLayout" Target="../slideLayouts/slideLayout643.xml"/><Relationship Id="rId20" Type="http://schemas.openxmlformats.org/officeDocument/2006/relationships/slideLayout" Target="../slideLayouts/slideLayout647.xml"/><Relationship Id="rId29" Type="http://schemas.openxmlformats.org/officeDocument/2006/relationships/slideLayout" Target="../slideLayouts/slideLayout656.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24" Type="http://schemas.openxmlformats.org/officeDocument/2006/relationships/slideLayout" Target="../slideLayouts/slideLayout651.xml"/><Relationship Id="rId32" Type="http://schemas.openxmlformats.org/officeDocument/2006/relationships/slideLayout" Target="../slideLayouts/slideLayout659.xml"/><Relationship Id="rId5" Type="http://schemas.openxmlformats.org/officeDocument/2006/relationships/slideLayout" Target="../slideLayouts/slideLayout632.xml"/><Relationship Id="rId15" Type="http://schemas.openxmlformats.org/officeDocument/2006/relationships/slideLayout" Target="../slideLayouts/slideLayout642.xml"/><Relationship Id="rId23" Type="http://schemas.openxmlformats.org/officeDocument/2006/relationships/slideLayout" Target="../slideLayouts/slideLayout650.xml"/><Relationship Id="rId28" Type="http://schemas.openxmlformats.org/officeDocument/2006/relationships/slideLayout" Target="../slideLayouts/slideLayout655.xml"/><Relationship Id="rId36" Type="http://schemas.openxmlformats.org/officeDocument/2006/relationships/image" Target="../media/image2.png"/><Relationship Id="rId10" Type="http://schemas.openxmlformats.org/officeDocument/2006/relationships/slideLayout" Target="../slideLayouts/slideLayout637.xml"/><Relationship Id="rId19" Type="http://schemas.openxmlformats.org/officeDocument/2006/relationships/slideLayout" Target="../slideLayouts/slideLayout646.xml"/><Relationship Id="rId31" Type="http://schemas.openxmlformats.org/officeDocument/2006/relationships/slideLayout" Target="../slideLayouts/slideLayout658.xml"/><Relationship Id="rId4" Type="http://schemas.openxmlformats.org/officeDocument/2006/relationships/slideLayout" Target="../slideLayouts/slideLayout631.xml"/><Relationship Id="rId9" Type="http://schemas.openxmlformats.org/officeDocument/2006/relationships/slideLayout" Target="../slideLayouts/slideLayout636.xml"/><Relationship Id="rId14" Type="http://schemas.openxmlformats.org/officeDocument/2006/relationships/slideLayout" Target="../slideLayouts/slideLayout641.xml"/><Relationship Id="rId22" Type="http://schemas.openxmlformats.org/officeDocument/2006/relationships/slideLayout" Target="../slideLayouts/slideLayout649.xml"/><Relationship Id="rId27" Type="http://schemas.openxmlformats.org/officeDocument/2006/relationships/slideLayout" Target="../slideLayouts/slideLayout654.xml"/><Relationship Id="rId30" Type="http://schemas.openxmlformats.org/officeDocument/2006/relationships/slideLayout" Target="../slideLayouts/slideLayout657.xml"/><Relationship Id="rId35" Type="http://schemas.openxmlformats.org/officeDocument/2006/relationships/image" Target="../media/image1.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slideLayout" Target="../slideLayouts/slideLayout673.xml"/><Relationship Id="rId18" Type="http://schemas.openxmlformats.org/officeDocument/2006/relationships/slideLayout" Target="../slideLayouts/slideLayout678.xml"/><Relationship Id="rId26" Type="http://schemas.openxmlformats.org/officeDocument/2006/relationships/slideLayout" Target="../slideLayouts/slideLayout686.xml"/><Relationship Id="rId3" Type="http://schemas.openxmlformats.org/officeDocument/2006/relationships/slideLayout" Target="../slideLayouts/slideLayout663.xml"/><Relationship Id="rId21" Type="http://schemas.openxmlformats.org/officeDocument/2006/relationships/slideLayout" Target="../slideLayouts/slideLayout681.xml"/><Relationship Id="rId34" Type="http://schemas.openxmlformats.org/officeDocument/2006/relationships/theme" Target="../theme/theme21.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17" Type="http://schemas.openxmlformats.org/officeDocument/2006/relationships/slideLayout" Target="../slideLayouts/slideLayout677.xml"/><Relationship Id="rId25" Type="http://schemas.openxmlformats.org/officeDocument/2006/relationships/slideLayout" Target="../slideLayouts/slideLayout685.xml"/><Relationship Id="rId33" Type="http://schemas.openxmlformats.org/officeDocument/2006/relationships/slideLayout" Target="../slideLayouts/slideLayout693.xml"/><Relationship Id="rId2" Type="http://schemas.openxmlformats.org/officeDocument/2006/relationships/slideLayout" Target="../slideLayouts/slideLayout662.xml"/><Relationship Id="rId16" Type="http://schemas.openxmlformats.org/officeDocument/2006/relationships/slideLayout" Target="../slideLayouts/slideLayout676.xml"/><Relationship Id="rId20" Type="http://schemas.openxmlformats.org/officeDocument/2006/relationships/slideLayout" Target="../slideLayouts/slideLayout680.xml"/><Relationship Id="rId29" Type="http://schemas.openxmlformats.org/officeDocument/2006/relationships/slideLayout" Target="../slideLayouts/slideLayout689.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24" Type="http://schemas.openxmlformats.org/officeDocument/2006/relationships/slideLayout" Target="../slideLayouts/slideLayout684.xml"/><Relationship Id="rId32" Type="http://schemas.openxmlformats.org/officeDocument/2006/relationships/slideLayout" Target="../slideLayouts/slideLayout692.xml"/><Relationship Id="rId5" Type="http://schemas.openxmlformats.org/officeDocument/2006/relationships/slideLayout" Target="../slideLayouts/slideLayout665.xml"/><Relationship Id="rId15" Type="http://schemas.openxmlformats.org/officeDocument/2006/relationships/slideLayout" Target="../slideLayouts/slideLayout675.xml"/><Relationship Id="rId23" Type="http://schemas.openxmlformats.org/officeDocument/2006/relationships/slideLayout" Target="../slideLayouts/slideLayout683.xml"/><Relationship Id="rId28" Type="http://schemas.openxmlformats.org/officeDocument/2006/relationships/slideLayout" Target="../slideLayouts/slideLayout688.xml"/><Relationship Id="rId36" Type="http://schemas.openxmlformats.org/officeDocument/2006/relationships/image" Target="../media/image2.png"/><Relationship Id="rId10" Type="http://schemas.openxmlformats.org/officeDocument/2006/relationships/slideLayout" Target="../slideLayouts/slideLayout670.xml"/><Relationship Id="rId19" Type="http://schemas.openxmlformats.org/officeDocument/2006/relationships/slideLayout" Target="../slideLayouts/slideLayout679.xml"/><Relationship Id="rId31" Type="http://schemas.openxmlformats.org/officeDocument/2006/relationships/slideLayout" Target="../slideLayouts/slideLayout691.xml"/><Relationship Id="rId4" Type="http://schemas.openxmlformats.org/officeDocument/2006/relationships/slideLayout" Target="../slideLayouts/slideLayout664.xml"/><Relationship Id="rId9" Type="http://schemas.openxmlformats.org/officeDocument/2006/relationships/slideLayout" Target="../slideLayouts/slideLayout669.xml"/><Relationship Id="rId14" Type="http://schemas.openxmlformats.org/officeDocument/2006/relationships/slideLayout" Target="../slideLayouts/slideLayout674.xml"/><Relationship Id="rId22" Type="http://schemas.openxmlformats.org/officeDocument/2006/relationships/slideLayout" Target="../slideLayouts/slideLayout682.xml"/><Relationship Id="rId27" Type="http://schemas.openxmlformats.org/officeDocument/2006/relationships/slideLayout" Target="../slideLayouts/slideLayout687.xml"/><Relationship Id="rId30" Type="http://schemas.openxmlformats.org/officeDocument/2006/relationships/slideLayout" Target="../slideLayouts/slideLayout690.xml"/><Relationship Id="rId35" Type="http://schemas.openxmlformats.org/officeDocument/2006/relationships/image" Target="../media/image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701.xml"/><Relationship Id="rId13" Type="http://schemas.openxmlformats.org/officeDocument/2006/relationships/slideLayout" Target="../slideLayouts/slideLayout706.xml"/><Relationship Id="rId18" Type="http://schemas.openxmlformats.org/officeDocument/2006/relationships/slideLayout" Target="../slideLayouts/slideLayout711.xml"/><Relationship Id="rId26" Type="http://schemas.openxmlformats.org/officeDocument/2006/relationships/slideLayout" Target="../slideLayouts/slideLayout719.xml"/><Relationship Id="rId3" Type="http://schemas.openxmlformats.org/officeDocument/2006/relationships/slideLayout" Target="../slideLayouts/slideLayout696.xml"/><Relationship Id="rId21" Type="http://schemas.openxmlformats.org/officeDocument/2006/relationships/slideLayout" Target="../slideLayouts/slideLayout714.xml"/><Relationship Id="rId34" Type="http://schemas.openxmlformats.org/officeDocument/2006/relationships/theme" Target="../theme/theme22.xml"/><Relationship Id="rId7" Type="http://schemas.openxmlformats.org/officeDocument/2006/relationships/slideLayout" Target="../slideLayouts/slideLayout700.xml"/><Relationship Id="rId12" Type="http://schemas.openxmlformats.org/officeDocument/2006/relationships/slideLayout" Target="../slideLayouts/slideLayout705.xml"/><Relationship Id="rId17" Type="http://schemas.openxmlformats.org/officeDocument/2006/relationships/slideLayout" Target="../slideLayouts/slideLayout710.xml"/><Relationship Id="rId25" Type="http://schemas.openxmlformats.org/officeDocument/2006/relationships/slideLayout" Target="../slideLayouts/slideLayout718.xml"/><Relationship Id="rId33" Type="http://schemas.openxmlformats.org/officeDocument/2006/relationships/slideLayout" Target="../slideLayouts/slideLayout726.xml"/><Relationship Id="rId2" Type="http://schemas.openxmlformats.org/officeDocument/2006/relationships/slideLayout" Target="../slideLayouts/slideLayout695.xml"/><Relationship Id="rId16" Type="http://schemas.openxmlformats.org/officeDocument/2006/relationships/slideLayout" Target="../slideLayouts/slideLayout709.xml"/><Relationship Id="rId20" Type="http://schemas.openxmlformats.org/officeDocument/2006/relationships/slideLayout" Target="../slideLayouts/slideLayout713.xml"/><Relationship Id="rId29" Type="http://schemas.openxmlformats.org/officeDocument/2006/relationships/slideLayout" Target="../slideLayouts/slideLayout722.xml"/><Relationship Id="rId1" Type="http://schemas.openxmlformats.org/officeDocument/2006/relationships/slideLayout" Target="../slideLayouts/slideLayout694.xml"/><Relationship Id="rId6" Type="http://schemas.openxmlformats.org/officeDocument/2006/relationships/slideLayout" Target="../slideLayouts/slideLayout699.xml"/><Relationship Id="rId11" Type="http://schemas.openxmlformats.org/officeDocument/2006/relationships/slideLayout" Target="../slideLayouts/slideLayout704.xml"/><Relationship Id="rId24" Type="http://schemas.openxmlformats.org/officeDocument/2006/relationships/slideLayout" Target="../slideLayouts/slideLayout717.xml"/><Relationship Id="rId32" Type="http://schemas.openxmlformats.org/officeDocument/2006/relationships/slideLayout" Target="../slideLayouts/slideLayout725.xml"/><Relationship Id="rId5" Type="http://schemas.openxmlformats.org/officeDocument/2006/relationships/slideLayout" Target="../slideLayouts/slideLayout698.xml"/><Relationship Id="rId15" Type="http://schemas.openxmlformats.org/officeDocument/2006/relationships/slideLayout" Target="../slideLayouts/slideLayout708.xml"/><Relationship Id="rId23" Type="http://schemas.openxmlformats.org/officeDocument/2006/relationships/slideLayout" Target="../slideLayouts/slideLayout716.xml"/><Relationship Id="rId28" Type="http://schemas.openxmlformats.org/officeDocument/2006/relationships/slideLayout" Target="../slideLayouts/slideLayout721.xml"/><Relationship Id="rId36" Type="http://schemas.openxmlformats.org/officeDocument/2006/relationships/image" Target="../media/image2.png"/><Relationship Id="rId10" Type="http://schemas.openxmlformats.org/officeDocument/2006/relationships/slideLayout" Target="../slideLayouts/slideLayout703.xml"/><Relationship Id="rId19" Type="http://schemas.openxmlformats.org/officeDocument/2006/relationships/slideLayout" Target="../slideLayouts/slideLayout712.xml"/><Relationship Id="rId31" Type="http://schemas.openxmlformats.org/officeDocument/2006/relationships/slideLayout" Target="../slideLayouts/slideLayout724.xml"/><Relationship Id="rId4" Type="http://schemas.openxmlformats.org/officeDocument/2006/relationships/slideLayout" Target="../slideLayouts/slideLayout697.xml"/><Relationship Id="rId9" Type="http://schemas.openxmlformats.org/officeDocument/2006/relationships/slideLayout" Target="../slideLayouts/slideLayout702.xml"/><Relationship Id="rId14" Type="http://schemas.openxmlformats.org/officeDocument/2006/relationships/slideLayout" Target="../slideLayouts/slideLayout707.xml"/><Relationship Id="rId22" Type="http://schemas.openxmlformats.org/officeDocument/2006/relationships/slideLayout" Target="../slideLayouts/slideLayout715.xml"/><Relationship Id="rId27" Type="http://schemas.openxmlformats.org/officeDocument/2006/relationships/slideLayout" Target="../slideLayouts/slideLayout720.xml"/><Relationship Id="rId30" Type="http://schemas.openxmlformats.org/officeDocument/2006/relationships/slideLayout" Target="../slideLayouts/slideLayout723.xml"/><Relationship Id="rId35" Type="http://schemas.openxmlformats.org/officeDocument/2006/relationships/image" Target="../media/image1.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734.xml"/><Relationship Id="rId13" Type="http://schemas.openxmlformats.org/officeDocument/2006/relationships/slideLayout" Target="../slideLayouts/slideLayout739.xml"/><Relationship Id="rId18" Type="http://schemas.openxmlformats.org/officeDocument/2006/relationships/slideLayout" Target="../slideLayouts/slideLayout744.xml"/><Relationship Id="rId26" Type="http://schemas.openxmlformats.org/officeDocument/2006/relationships/slideLayout" Target="../slideLayouts/slideLayout752.xml"/><Relationship Id="rId3" Type="http://schemas.openxmlformats.org/officeDocument/2006/relationships/slideLayout" Target="../slideLayouts/slideLayout729.xml"/><Relationship Id="rId21" Type="http://schemas.openxmlformats.org/officeDocument/2006/relationships/slideLayout" Target="../slideLayouts/slideLayout747.xml"/><Relationship Id="rId34" Type="http://schemas.openxmlformats.org/officeDocument/2006/relationships/theme" Target="../theme/theme23.xml"/><Relationship Id="rId7" Type="http://schemas.openxmlformats.org/officeDocument/2006/relationships/slideLayout" Target="../slideLayouts/slideLayout733.xml"/><Relationship Id="rId12" Type="http://schemas.openxmlformats.org/officeDocument/2006/relationships/slideLayout" Target="../slideLayouts/slideLayout738.xml"/><Relationship Id="rId17" Type="http://schemas.openxmlformats.org/officeDocument/2006/relationships/slideLayout" Target="../slideLayouts/slideLayout743.xml"/><Relationship Id="rId25" Type="http://schemas.openxmlformats.org/officeDocument/2006/relationships/slideLayout" Target="../slideLayouts/slideLayout751.xml"/><Relationship Id="rId33" Type="http://schemas.openxmlformats.org/officeDocument/2006/relationships/slideLayout" Target="../slideLayouts/slideLayout759.xml"/><Relationship Id="rId2" Type="http://schemas.openxmlformats.org/officeDocument/2006/relationships/slideLayout" Target="../slideLayouts/slideLayout728.xml"/><Relationship Id="rId16" Type="http://schemas.openxmlformats.org/officeDocument/2006/relationships/slideLayout" Target="../slideLayouts/slideLayout742.xml"/><Relationship Id="rId20" Type="http://schemas.openxmlformats.org/officeDocument/2006/relationships/slideLayout" Target="../slideLayouts/slideLayout746.xml"/><Relationship Id="rId29" Type="http://schemas.openxmlformats.org/officeDocument/2006/relationships/slideLayout" Target="../slideLayouts/slideLayout755.xml"/><Relationship Id="rId1" Type="http://schemas.openxmlformats.org/officeDocument/2006/relationships/slideLayout" Target="../slideLayouts/slideLayout727.xml"/><Relationship Id="rId6" Type="http://schemas.openxmlformats.org/officeDocument/2006/relationships/slideLayout" Target="../slideLayouts/slideLayout732.xml"/><Relationship Id="rId11" Type="http://schemas.openxmlformats.org/officeDocument/2006/relationships/slideLayout" Target="../slideLayouts/slideLayout737.xml"/><Relationship Id="rId24" Type="http://schemas.openxmlformats.org/officeDocument/2006/relationships/slideLayout" Target="../slideLayouts/slideLayout750.xml"/><Relationship Id="rId32" Type="http://schemas.openxmlformats.org/officeDocument/2006/relationships/slideLayout" Target="../slideLayouts/slideLayout758.xml"/><Relationship Id="rId5" Type="http://schemas.openxmlformats.org/officeDocument/2006/relationships/slideLayout" Target="../slideLayouts/slideLayout731.xml"/><Relationship Id="rId15" Type="http://schemas.openxmlformats.org/officeDocument/2006/relationships/slideLayout" Target="../slideLayouts/slideLayout741.xml"/><Relationship Id="rId23" Type="http://schemas.openxmlformats.org/officeDocument/2006/relationships/slideLayout" Target="../slideLayouts/slideLayout749.xml"/><Relationship Id="rId28" Type="http://schemas.openxmlformats.org/officeDocument/2006/relationships/slideLayout" Target="../slideLayouts/slideLayout754.xml"/><Relationship Id="rId36" Type="http://schemas.openxmlformats.org/officeDocument/2006/relationships/image" Target="../media/image2.png"/><Relationship Id="rId10" Type="http://schemas.openxmlformats.org/officeDocument/2006/relationships/slideLayout" Target="../slideLayouts/slideLayout736.xml"/><Relationship Id="rId19" Type="http://schemas.openxmlformats.org/officeDocument/2006/relationships/slideLayout" Target="../slideLayouts/slideLayout745.xml"/><Relationship Id="rId31" Type="http://schemas.openxmlformats.org/officeDocument/2006/relationships/slideLayout" Target="../slideLayouts/slideLayout757.xml"/><Relationship Id="rId4" Type="http://schemas.openxmlformats.org/officeDocument/2006/relationships/slideLayout" Target="../slideLayouts/slideLayout730.xml"/><Relationship Id="rId9" Type="http://schemas.openxmlformats.org/officeDocument/2006/relationships/slideLayout" Target="../slideLayouts/slideLayout735.xml"/><Relationship Id="rId14" Type="http://schemas.openxmlformats.org/officeDocument/2006/relationships/slideLayout" Target="../slideLayouts/slideLayout740.xml"/><Relationship Id="rId22" Type="http://schemas.openxmlformats.org/officeDocument/2006/relationships/slideLayout" Target="../slideLayouts/slideLayout748.xml"/><Relationship Id="rId27" Type="http://schemas.openxmlformats.org/officeDocument/2006/relationships/slideLayout" Target="../slideLayouts/slideLayout753.xml"/><Relationship Id="rId30" Type="http://schemas.openxmlformats.org/officeDocument/2006/relationships/slideLayout" Target="../slideLayouts/slideLayout756.xml"/><Relationship Id="rId35" Type="http://schemas.openxmlformats.org/officeDocument/2006/relationships/image" Target="../media/image1.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767.xml"/><Relationship Id="rId13" Type="http://schemas.openxmlformats.org/officeDocument/2006/relationships/slideLayout" Target="../slideLayouts/slideLayout772.xml"/><Relationship Id="rId18" Type="http://schemas.openxmlformats.org/officeDocument/2006/relationships/slideLayout" Target="../slideLayouts/slideLayout777.xml"/><Relationship Id="rId26" Type="http://schemas.openxmlformats.org/officeDocument/2006/relationships/slideLayout" Target="../slideLayouts/slideLayout785.xml"/><Relationship Id="rId3" Type="http://schemas.openxmlformats.org/officeDocument/2006/relationships/slideLayout" Target="../slideLayouts/slideLayout762.xml"/><Relationship Id="rId21" Type="http://schemas.openxmlformats.org/officeDocument/2006/relationships/slideLayout" Target="../slideLayouts/slideLayout780.xml"/><Relationship Id="rId34" Type="http://schemas.openxmlformats.org/officeDocument/2006/relationships/theme" Target="../theme/theme24.xml"/><Relationship Id="rId7" Type="http://schemas.openxmlformats.org/officeDocument/2006/relationships/slideLayout" Target="../slideLayouts/slideLayout766.xml"/><Relationship Id="rId12" Type="http://schemas.openxmlformats.org/officeDocument/2006/relationships/slideLayout" Target="../slideLayouts/slideLayout771.xml"/><Relationship Id="rId17" Type="http://schemas.openxmlformats.org/officeDocument/2006/relationships/slideLayout" Target="../slideLayouts/slideLayout776.xml"/><Relationship Id="rId25" Type="http://schemas.openxmlformats.org/officeDocument/2006/relationships/slideLayout" Target="../slideLayouts/slideLayout784.xml"/><Relationship Id="rId33" Type="http://schemas.openxmlformats.org/officeDocument/2006/relationships/slideLayout" Target="../slideLayouts/slideLayout792.xml"/><Relationship Id="rId2" Type="http://schemas.openxmlformats.org/officeDocument/2006/relationships/slideLayout" Target="../slideLayouts/slideLayout761.xml"/><Relationship Id="rId16" Type="http://schemas.openxmlformats.org/officeDocument/2006/relationships/slideLayout" Target="../slideLayouts/slideLayout775.xml"/><Relationship Id="rId20" Type="http://schemas.openxmlformats.org/officeDocument/2006/relationships/slideLayout" Target="../slideLayouts/slideLayout779.xml"/><Relationship Id="rId29" Type="http://schemas.openxmlformats.org/officeDocument/2006/relationships/slideLayout" Target="../slideLayouts/slideLayout788.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24" Type="http://schemas.openxmlformats.org/officeDocument/2006/relationships/slideLayout" Target="../slideLayouts/slideLayout783.xml"/><Relationship Id="rId32" Type="http://schemas.openxmlformats.org/officeDocument/2006/relationships/slideLayout" Target="../slideLayouts/slideLayout791.xml"/><Relationship Id="rId5" Type="http://schemas.openxmlformats.org/officeDocument/2006/relationships/slideLayout" Target="../slideLayouts/slideLayout764.xml"/><Relationship Id="rId15" Type="http://schemas.openxmlformats.org/officeDocument/2006/relationships/slideLayout" Target="../slideLayouts/slideLayout774.xml"/><Relationship Id="rId23" Type="http://schemas.openxmlformats.org/officeDocument/2006/relationships/slideLayout" Target="../slideLayouts/slideLayout782.xml"/><Relationship Id="rId28" Type="http://schemas.openxmlformats.org/officeDocument/2006/relationships/slideLayout" Target="../slideLayouts/slideLayout787.xml"/><Relationship Id="rId36" Type="http://schemas.openxmlformats.org/officeDocument/2006/relationships/image" Target="../media/image2.png"/><Relationship Id="rId10" Type="http://schemas.openxmlformats.org/officeDocument/2006/relationships/slideLayout" Target="../slideLayouts/slideLayout769.xml"/><Relationship Id="rId19" Type="http://schemas.openxmlformats.org/officeDocument/2006/relationships/slideLayout" Target="../slideLayouts/slideLayout778.xml"/><Relationship Id="rId31" Type="http://schemas.openxmlformats.org/officeDocument/2006/relationships/slideLayout" Target="../slideLayouts/slideLayout790.xml"/><Relationship Id="rId4" Type="http://schemas.openxmlformats.org/officeDocument/2006/relationships/slideLayout" Target="../slideLayouts/slideLayout763.xml"/><Relationship Id="rId9" Type="http://schemas.openxmlformats.org/officeDocument/2006/relationships/slideLayout" Target="../slideLayouts/slideLayout768.xml"/><Relationship Id="rId14" Type="http://schemas.openxmlformats.org/officeDocument/2006/relationships/slideLayout" Target="../slideLayouts/slideLayout773.xml"/><Relationship Id="rId22" Type="http://schemas.openxmlformats.org/officeDocument/2006/relationships/slideLayout" Target="../slideLayouts/slideLayout781.xml"/><Relationship Id="rId27" Type="http://schemas.openxmlformats.org/officeDocument/2006/relationships/slideLayout" Target="../slideLayouts/slideLayout786.xml"/><Relationship Id="rId30" Type="http://schemas.openxmlformats.org/officeDocument/2006/relationships/slideLayout" Target="../slideLayouts/slideLayout789.xml"/><Relationship Id="rId35" Type="http://schemas.openxmlformats.org/officeDocument/2006/relationships/image" Target="../media/image1.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800.xml"/><Relationship Id="rId13" Type="http://schemas.openxmlformats.org/officeDocument/2006/relationships/slideLayout" Target="../slideLayouts/slideLayout805.xml"/><Relationship Id="rId18" Type="http://schemas.openxmlformats.org/officeDocument/2006/relationships/slideLayout" Target="../slideLayouts/slideLayout810.xml"/><Relationship Id="rId26" Type="http://schemas.openxmlformats.org/officeDocument/2006/relationships/slideLayout" Target="../slideLayouts/slideLayout818.xml"/><Relationship Id="rId3" Type="http://schemas.openxmlformats.org/officeDocument/2006/relationships/slideLayout" Target="../slideLayouts/slideLayout795.xml"/><Relationship Id="rId21" Type="http://schemas.openxmlformats.org/officeDocument/2006/relationships/slideLayout" Target="../slideLayouts/slideLayout813.xml"/><Relationship Id="rId34" Type="http://schemas.openxmlformats.org/officeDocument/2006/relationships/theme" Target="../theme/theme25.xml"/><Relationship Id="rId7" Type="http://schemas.openxmlformats.org/officeDocument/2006/relationships/slideLayout" Target="../slideLayouts/slideLayout799.xml"/><Relationship Id="rId12" Type="http://schemas.openxmlformats.org/officeDocument/2006/relationships/slideLayout" Target="../slideLayouts/slideLayout804.xml"/><Relationship Id="rId17" Type="http://schemas.openxmlformats.org/officeDocument/2006/relationships/slideLayout" Target="../slideLayouts/slideLayout809.xml"/><Relationship Id="rId25" Type="http://schemas.openxmlformats.org/officeDocument/2006/relationships/slideLayout" Target="../slideLayouts/slideLayout817.xml"/><Relationship Id="rId33" Type="http://schemas.openxmlformats.org/officeDocument/2006/relationships/slideLayout" Target="../slideLayouts/slideLayout825.xml"/><Relationship Id="rId2" Type="http://schemas.openxmlformats.org/officeDocument/2006/relationships/slideLayout" Target="../slideLayouts/slideLayout794.xml"/><Relationship Id="rId16" Type="http://schemas.openxmlformats.org/officeDocument/2006/relationships/slideLayout" Target="../slideLayouts/slideLayout808.xml"/><Relationship Id="rId20" Type="http://schemas.openxmlformats.org/officeDocument/2006/relationships/slideLayout" Target="../slideLayouts/slideLayout812.xml"/><Relationship Id="rId29" Type="http://schemas.openxmlformats.org/officeDocument/2006/relationships/slideLayout" Target="../slideLayouts/slideLayout821.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24" Type="http://schemas.openxmlformats.org/officeDocument/2006/relationships/slideLayout" Target="../slideLayouts/slideLayout816.xml"/><Relationship Id="rId32" Type="http://schemas.openxmlformats.org/officeDocument/2006/relationships/slideLayout" Target="../slideLayouts/slideLayout824.xml"/><Relationship Id="rId5" Type="http://schemas.openxmlformats.org/officeDocument/2006/relationships/slideLayout" Target="../slideLayouts/slideLayout797.xml"/><Relationship Id="rId15" Type="http://schemas.openxmlformats.org/officeDocument/2006/relationships/slideLayout" Target="../slideLayouts/slideLayout807.xml"/><Relationship Id="rId23" Type="http://schemas.openxmlformats.org/officeDocument/2006/relationships/slideLayout" Target="../slideLayouts/slideLayout815.xml"/><Relationship Id="rId28" Type="http://schemas.openxmlformats.org/officeDocument/2006/relationships/slideLayout" Target="../slideLayouts/slideLayout820.xml"/><Relationship Id="rId36" Type="http://schemas.openxmlformats.org/officeDocument/2006/relationships/image" Target="../media/image2.png"/><Relationship Id="rId10" Type="http://schemas.openxmlformats.org/officeDocument/2006/relationships/slideLayout" Target="../slideLayouts/slideLayout802.xml"/><Relationship Id="rId19" Type="http://schemas.openxmlformats.org/officeDocument/2006/relationships/slideLayout" Target="../slideLayouts/slideLayout811.xml"/><Relationship Id="rId31" Type="http://schemas.openxmlformats.org/officeDocument/2006/relationships/slideLayout" Target="../slideLayouts/slideLayout823.xml"/><Relationship Id="rId4" Type="http://schemas.openxmlformats.org/officeDocument/2006/relationships/slideLayout" Target="../slideLayouts/slideLayout796.xml"/><Relationship Id="rId9" Type="http://schemas.openxmlformats.org/officeDocument/2006/relationships/slideLayout" Target="../slideLayouts/slideLayout801.xml"/><Relationship Id="rId14" Type="http://schemas.openxmlformats.org/officeDocument/2006/relationships/slideLayout" Target="../slideLayouts/slideLayout806.xml"/><Relationship Id="rId22" Type="http://schemas.openxmlformats.org/officeDocument/2006/relationships/slideLayout" Target="../slideLayouts/slideLayout814.xml"/><Relationship Id="rId27" Type="http://schemas.openxmlformats.org/officeDocument/2006/relationships/slideLayout" Target="../slideLayouts/slideLayout819.xml"/><Relationship Id="rId30" Type="http://schemas.openxmlformats.org/officeDocument/2006/relationships/slideLayout" Target="../slideLayouts/slideLayout822.xml"/><Relationship Id="rId35" Type="http://schemas.openxmlformats.org/officeDocument/2006/relationships/image" Target="../media/image1.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833.xml"/><Relationship Id="rId13" Type="http://schemas.openxmlformats.org/officeDocument/2006/relationships/slideLayout" Target="../slideLayouts/slideLayout838.xml"/><Relationship Id="rId18" Type="http://schemas.openxmlformats.org/officeDocument/2006/relationships/slideLayout" Target="../slideLayouts/slideLayout843.xml"/><Relationship Id="rId26" Type="http://schemas.openxmlformats.org/officeDocument/2006/relationships/slideLayout" Target="../slideLayouts/slideLayout851.xml"/><Relationship Id="rId3" Type="http://schemas.openxmlformats.org/officeDocument/2006/relationships/slideLayout" Target="../slideLayouts/slideLayout828.xml"/><Relationship Id="rId21" Type="http://schemas.openxmlformats.org/officeDocument/2006/relationships/slideLayout" Target="../slideLayouts/slideLayout846.xml"/><Relationship Id="rId34" Type="http://schemas.openxmlformats.org/officeDocument/2006/relationships/theme" Target="../theme/theme26.xml"/><Relationship Id="rId7" Type="http://schemas.openxmlformats.org/officeDocument/2006/relationships/slideLayout" Target="../slideLayouts/slideLayout832.xml"/><Relationship Id="rId12" Type="http://schemas.openxmlformats.org/officeDocument/2006/relationships/slideLayout" Target="../slideLayouts/slideLayout837.xml"/><Relationship Id="rId17" Type="http://schemas.openxmlformats.org/officeDocument/2006/relationships/slideLayout" Target="../slideLayouts/slideLayout842.xml"/><Relationship Id="rId25" Type="http://schemas.openxmlformats.org/officeDocument/2006/relationships/slideLayout" Target="../slideLayouts/slideLayout850.xml"/><Relationship Id="rId33" Type="http://schemas.openxmlformats.org/officeDocument/2006/relationships/slideLayout" Target="../slideLayouts/slideLayout858.xml"/><Relationship Id="rId2" Type="http://schemas.openxmlformats.org/officeDocument/2006/relationships/slideLayout" Target="../slideLayouts/slideLayout827.xml"/><Relationship Id="rId16" Type="http://schemas.openxmlformats.org/officeDocument/2006/relationships/slideLayout" Target="../slideLayouts/slideLayout841.xml"/><Relationship Id="rId20" Type="http://schemas.openxmlformats.org/officeDocument/2006/relationships/slideLayout" Target="../slideLayouts/slideLayout845.xml"/><Relationship Id="rId29" Type="http://schemas.openxmlformats.org/officeDocument/2006/relationships/slideLayout" Target="../slideLayouts/slideLayout854.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24" Type="http://schemas.openxmlformats.org/officeDocument/2006/relationships/slideLayout" Target="../slideLayouts/slideLayout849.xml"/><Relationship Id="rId32" Type="http://schemas.openxmlformats.org/officeDocument/2006/relationships/slideLayout" Target="../slideLayouts/slideLayout857.xml"/><Relationship Id="rId5" Type="http://schemas.openxmlformats.org/officeDocument/2006/relationships/slideLayout" Target="../slideLayouts/slideLayout830.xml"/><Relationship Id="rId15" Type="http://schemas.openxmlformats.org/officeDocument/2006/relationships/slideLayout" Target="../slideLayouts/slideLayout840.xml"/><Relationship Id="rId23" Type="http://schemas.openxmlformats.org/officeDocument/2006/relationships/slideLayout" Target="../slideLayouts/slideLayout848.xml"/><Relationship Id="rId28" Type="http://schemas.openxmlformats.org/officeDocument/2006/relationships/slideLayout" Target="../slideLayouts/slideLayout853.xml"/><Relationship Id="rId36" Type="http://schemas.openxmlformats.org/officeDocument/2006/relationships/image" Target="../media/image2.png"/><Relationship Id="rId10" Type="http://schemas.openxmlformats.org/officeDocument/2006/relationships/slideLayout" Target="../slideLayouts/slideLayout835.xml"/><Relationship Id="rId19" Type="http://schemas.openxmlformats.org/officeDocument/2006/relationships/slideLayout" Target="../slideLayouts/slideLayout844.xml"/><Relationship Id="rId31" Type="http://schemas.openxmlformats.org/officeDocument/2006/relationships/slideLayout" Target="../slideLayouts/slideLayout856.xml"/><Relationship Id="rId4" Type="http://schemas.openxmlformats.org/officeDocument/2006/relationships/slideLayout" Target="../slideLayouts/slideLayout829.xml"/><Relationship Id="rId9" Type="http://schemas.openxmlformats.org/officeDocument/2006/relationships/slideLayout" Target="../slideLayouts/slideLayout834.xml"/><Relationship Id="rId14" Type="http://schemas.openxmlformats.org/officeDocument/2006/relationships/slideLayout" Target="../slideLayouts/slideLayout839.xml"/><Relationship Id="rId22" Type="http://schemas.openxmlformats.org/officeDocument/2006/relationships/slideLayout" Target="../slideLayouts/slideLayout847.xml"/><Relationship Id="rId27" Type="http://schemas.openxmlformats.org/officeDocument/2006/relationships/slideLayout" Target="../slideLayouts/slideLayout852.xml"/><Relationship Id="rId30" Type="http://schemas.openxmlformats.org/officeDocument/2006/relationships/slideLayout" Target="../slideLayouts/slideLayout855.xml"/><Relationship Id="rId35" Type="http://schemas.openxmlformats.org/officeDocument/2006/relationships/image" Target="../media/image1.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866.xml"/><Relationship Id="rId13" Type="http://schemas.openxmlformats.org/officeDocument/2006/relationships/slideLayout" Target="../slideLayouts/slideLayout871.xml"/><Relationship Id="rId18" Type="http://schemas.openxmlformats.org/officeDocument/2006/relationships/slideLayout" Target="../slideLayouts/slideLayout876.xml"/><Relationship Id="rId26" Type="http://schemas.openxmlformats.org/officeDocument/2006/relationships/slideLayout" Target="../slideLayouts/slideLayout884.xml"/><Relationship Id="rId3" Type="http://schemas.openxmlformats.org/officeDocument/2006/relationships/slideLayout" Target="../slideLayouts/slideLayout861.xml"/><Relationship Id="rId21" Type="http://schemas.openxmlformats.org/officeDocument/2006/relationships/slideLayout" Target="../slideLayouts/slideLayout879.xml"/><Relationship Id="rId34" Type="http://schemas.openxmlformats.org/officeDocument/2006/relationships/theme" Target="../theme/theme27.xml"/><Relationship Id="rId7" Type="http://schemas.openxmlformats.org/officeDocument/2006/relationships/slideLayout" Target="../slideLayouts/slideLayout865.xml"/><Relationship Id="rId12" Type="http://schemas.openxmlformats.org/officeDocument/2006/relationships/slideLayout" Target="../slideLayouts/slideLayout870.xml"/><Relationship Id="rId17" Type="http://schemas.openxmlformats.org/officeDocument/2006/relationships/slideLayout" Target="../slideLayouts/slideLayout875.xml"/><Relationship Id="rId25" Type="http://schemas.openxmlformats.org/officeDocument/2006/relationships/slideLayout" Target="../slideLayouts/slideLayout883.xml"/><Relationship Id="rId33" Type="http://schemas.openxmlformats.org/officeDocument/2006/relationships/slideLayout" Target="../slideLayouts/slideLayout891.xml"/><Relationship Id="rId2" Type="http://schemas.openxmlformats.org/officeDocument/2006/relationships/slideLayout" Target="../slideLayouts/slideLayout860.xml"/><Relationship Id="rId16" Type="http://schemas.openxmlformats.org/officeDocument/2006/relationships/slideLayout" Target="../slideLayouts/slideLayout874.xml"/><Relationship Id="rId20" Type="http://schemas.openxmlformats.org/officeDocument/2006/relationships/slideLayout" Target="../slideLayouts/slideLayout878.xml"/><Relationship Id="rId29" Type="http://schemas.openxmlformats.org/officeDocument/2006/relationships/slideLayout" Target="../slideLayouts/slideLayout887.xml"/><Relationship Id="rId1" Type="http://schemas.openxmlformats.org/officeDocument/2006/relationships/slideLayout" Target="../slideLayouts/slideLayout859.xml"/><Relationship Id="rId6" Type="http://schemas.openxmlformats.org/officeDocument/2006/relationships/slideLayout" Target="../slideLayouts/slideLayout864.xml"/><Relationship Id="rId11" Type="http://schemas.openxmlformats.org/officeDocument/2006/relationships/slideLayout" Target="../slideLayouts/slideLayout869.xml"/><Relationship Id="rId24" Type="http://schemas.openxmlformats.org/officeDocument/2006/relationships/slideLayout" Target="../slideLayouts/slideLayout882.xml"/><Relationship Id="rId32" Type="http://schemas.openxmlformats.org/officeDocument/2006/relationships/slideLayout" Target="../slideLayouts/slideLayout890.xml"/><Relationship Id="rId5" Type="http://schemas.openxmlformats.org/officeDocument/2006/relationships/slideLayout" Target="../slideLayouts/slideLayout863.xml"/><Relationship Id="rId15" Type="http://schemas.openxmlformats.org/officeDocument/2006/relationships/slideLayout" Target="../slideLayouts/slideLayout873.xml"/><Relationship Id="rId23" Type="http://schemas.openxmlformats.org/officeDocument/2006/relationships/slideLayout" Target="../slideLayouts/slideLayout881.xml"/><Relationship Id="rId28" Type="http://schemas.openxmlformats.org/officeDocument/2006/relationships/slideLayout" Target="../slideLayouts/slideLayout886.xml"/><Relationship Id="rId36" Type="http://schemas.openxmlformats.org/officeDocument/2006/relationships/image" Target="../media/image2.png"/><Relationship Id="rId10" Type="http://schemas.openxmlformats.org/officeDocument/2006/relationships/slideLayout" Target="../slideLayouts/slideLayout868.xml"/><Relationship Id="rId19" Type="http://schemas.openxmlformats.org/officeDocument/2006/relationships/slideLayout" Target="../slideLayouts/slideLayout877.xml"/><Relationship Id="rId31" Type="http://schemas.openxmlformats.org/officeDocument/2006/relationships/slideLayout" Target="../slideLayouts/slideLayout889.xml"/><Relationship Id="rId4" Type="http://schemas.openxmlformats.org/officeDocument/2006/relationships/slideLayout" Target="../slideLayouts/slideLayout862.xml"/><Relationship Id="rId9" Type="http://schemas.openxmlformats.org/officeDocument/2006/relationships/slideLayout" Target="../slideLayouts/slideLayout867.xml"/><Relationship Id="rId14" Type="http://schemas.openxmlformats.org/officeDocument/2006/relationships/slideLayout" Target="../slideLayouts/slideLayout872.xml"/><Relationship Id="rId22" Type="http://schemas.openxmlformats.org/officeDocument/2006/relationships/slideLayout" Target="../slideLayouts/slideLayout880.xml"/><Relationship Id="rId27" Type="http://schemas.openxmlformats.org/officeDocument/2006/relationships/slideLayout" Target="../slideLayouts/slideLayout885.xml"/><Relationship Id="rId30" Type="http://schemas.openxmlformats.org/officeDocument/2006/relationships/slideLayout" Target="../slideLayouts/slideLayout888.xml"/><Relationship Id="rId35" Type="http://schemas.openxmlformats.org/officeDocument/2006/relationships/image" Target="../media/image1.png"/></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899.xml"/><Relationship Id="rId13" Type="http://schemas.openxmlformats.org/officeDocument/2006/relationships/slideLayout" Target="../slideLayouts/slideLayout904.xml"/><Relationship Id="rId18" Type="http://schemas.openxmlformats.org/officeDocument/2006/relationships/slideLayout" Target="../slideLayouts/slideLayout909.xml"/><Relationship Id="rId26" Type="http://schemas.openxmlformats.org/officeDocument/2006/relationships/slideLayout" Target="../slideLayouts/slideLayout917.xml"/><Relationship Id="rId3" Type="http://schemas.openxmlformats.org/officeDocument/2006/relationships/slideLayout" Target="../slideLayouts/slideLayout894.xml"/><Relationship Id="rId21" Type="http://schemas.openxmlformats.org/officeDocument/2006/relationships/slideLayout" Target="../slideLayouts/slideLayout912.xml"/><Relationship Id="rId34" Type="http://schemas.openxmlformats.org/officeDocument/2006/relationships/theme" Target="../theme/theme28.xml"/><Relationship Id="rId7" Type="http://schemas.openxmlformats.org/officeDocument/2006/relationships/slideLayout" Target="../slideLayouts/slideLayout898.xml"/><Relationship Id="rId12" Type="http://schemas.openxmlformats.org/officeDocument/2006/relationships/slideLayout" Target="../slideLayouts/slideLayout903.xml"/><Relationship Id="rId17" Type="http://schemas.openxmlformats.org/officeDocument/2006/relationships/slideLayout" Target="../slideLayouts/slideLayout908.xml"/><Relationship Id="rId25" Type="http://schemas.openxmlformats.org/officeDocument/2006/relationships/slideLayout" Target="../slideLayouts/slideLayout916.xml"/><Relationship Id="rId33" Type="http://schemas.openxmlformats.org/officeDocument/2006/relationships/slideLayout" Target="../slideLayouts/slideLayout924.xml"/><Relationship Id="rId2" Type="http://schemas.openxmlformats.org/officeDocument/2006/relationships/slideLayout" Target="../slideLayouts/slideLayout893.xml"/><Relationship Id="rId16" Type="http://schemas.openxmlformats.org/officeDocument/2006/relationships/slideLayout" Target="../slideLayouts/slideLayout907.xml"/><Relationship Id="rId20" Type="http://schemas.openxmlformats.org/officeDocument/2006/relationships/slideLayout" Target="../slideLayouts/slideLayout911.xml"/><Relationship Id="rId29" Type="http://schemas.openxmlformats.org/officeDocument/2006/relationships/slideLayout" Target="../slideLayouts/slideLayout920.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24" Type="http://schemas.openxmlformats.org/officeDocument/2006/relationships/slideLayout" Target="../slideLayouts/slideLayout915.xml"/><Relationship Id="rId32" Type="http://schemas.openxmlformats.org/officeDocument/2006/relationships/slideLayout" Target="../slideLayouts/slideLayout923.xml"/><Relationship Id="rId5" Type="http://schemas.openxmlformats.org/officeDocument/2006/relationships/slideLayout" Target="../slideLayouts/slideLayout896.xml"/><Relationship Id="rId15" Type="http://schemas.openxmlformats.org/officeDocument/2006/relationships/slideLayout" Target="../slideLayouts/slideLayout906.xml"/><Relationship Id="rId23" Type="http://schemas.openxmlformats.org/officeDocument/2006/relationships/slideLayout" Target="../slideLayouts/slideLayout914.xml"/><Relationship Id="rId28" Type="http://schemas.openxmlformats.org/officeDocument/2006/relationships/slideLayout" Target="../slideLayouts/slideLayout919.xml"/><Relationship Id="rId36" Type="http://schemas.openxmlformats.org/officeDocument/2006/relationships/image" Target="../media/image2.png"/><Relationship Id="rId10" Type="http://schemas.openxmlformats.org/officeDocument/2006/relationships/slideLayout" Target="../slideLayouts/slideLayout901.xml"/><Relationship Id="rId19" Type="http://schemas.openxmlformats.org/officeDocument/2006/relationships/slideLayout" Target="../slideLayouts/slideLayout910.xml"/><Relationship Id="rId31" Type="http://schemas.openxmlformats.org/officeDocument/2006/relationships/slideLayout" Target="../slideLayouts/slideLayout922.xml"/><Relationship Id="rId4" Type="http://schemas.openxmlformats.org/officeDocument/2006/relationships/slideLayout" Target="../slideLayouts/slideLayout895.xml"/><Relationship Id="rId9" Type="http://schemas.openxmlformats.org/officeDocument/2006/relationships/slideLayout" Target="../slideLayouts/slideLayout900.xml"/><Relationship Id="rId14" Type="http://schemas.openxmlformats.org/officeDocument/2006/relationships/slideLayout" Target="../slideLayouts/slideLayout905.xml"/><Relationship Id="rId22" Type="http://schemas.openxmlformats.org/officeDocument/2006/relationships/slideLayout" Target="../slideLayouts/slideLayout913.xml"/><Relationship Id="rId27" Type="http://schemas.openxmlformats.org/officeDocument/2006/relationships/slideLayout" Target="../slideLayouts/slideLayout918.xml"/><Relationship Id="rId30" Type="http://schemas.openxmlformats.org/officeDocument/2006/relationships/slideLayout" Target="../slideLayouts/slideLayout921.xml"/><Relationship Id="rId35" Type="http://schemas.openxmlformats.org/officeDocument/2006/relationships/image" Target="../media/image1.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32.xml"/><Relationship Id="rId13" Type="http://schemas.openxmlformats.org/officeDocument/2006/relationships/slideLayout" Target="../slideLayouts/slideLayout937.xml"/><Relationship Id="rId18" Type="http://schemas.openxmlformats.org/officeDocument/2006/relationships/slideLayout" Target="../slideLayouts/slideLayout942.xml"/><Relationship Id="rId26" Type="http://schemas.openxmlformats.org/officeDocument/2006/relationships/slideLayout" Target="../slideLayouts/slideLayout950.xml"/><Relationship Id="rId3" Type="http://schemas.openxmlformats.org/officeDocument/2006/relationships/slideLayout" Target="../slideLayouts/slideLayout927.xml"/><Relationship Id="rId21" Type="http://schemas.openxmlformats.org/officeDocument/2006/relationships/slideLayout" Target="../slideLayouts/slideLayout945.xml"/><Relationship Id="rId34" Type="http://schemas.openxmlformats.org/officeDocument/2006/relationships/theme" Target="../theme/theme29.xml"/><Relationship Id="rId7" Type="http://schemas.openxmlformats.org/officeDocument/2006/relationships/slideLayout" Target="../slideLayouts/slideLayout931.xml"/><Relationship Id="rId12" Type="http://schemas.openxmlformats.org/officeDocument/2006/relationships/slideLayout" Target="../slideLayouts/slideLayout936.xml"/><Relationship Id="rId17" Type="http://schemas.openxmlformats.org/officeDocument/2006/relationships/slideLayout" Target="../slideLayouts/slideLayout941.xml"/><Relationship Id="rId25" Type="http://schemas.openxmlformats.org/officeDocument/2006/relationships/slideLayout" Target="../slideLayouts/slideLayout949.xml"/><Relationship Id="rId33" Type="http://schemas.openxmlformats.org/officeDocument/2006/relationships/slideLayout" Target="../slideLayouts/slideLayout957.xml"/><Relationship Id="rId2" Type="http://schemas.openxmlformats.org/officeDocument/2006/relationships/slideLayout" Target="../slideLayouts/slideLayout926.xml"/><Relationship Id="rId16" Type="http://schemas.openxmlformats.org/officeDocument/2006/relationships/slideLayout" Target="../slideLayouts/slideLayout940.xml"/><Relationship Id="rId20" Type="http://schemas.openxmlformats.org/officeDocument/2006/relationships/slideLayout" Target="../slideLayouts/slideLayout944.xml"/><Relationship Id="rId29" Type="http://schemas.openxmlformats.org/officeDocument/2006/relationships/slideLayout" Target="../slideLayouts/slideLayout953.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24" Type="http://schemas.openxmlformats.org/officeDocument/2006/relationships/slideLayout" Target="../slideLayouts/slideLayout948.xml"/><Relationship Id="rId32" Type="http://schemas.openxmlformats.org/officeDocument/2006/relationships/slideLayout" Target="../slideLayouts/slideLayout956.xml"/><Relationship Id="rId5" Type="http://schemas.openxmlformats.org/officeDocument/2006/relationships/slideLayout" Target="../slideLayouts/slideLayout929.xml"/><Relationship Id="rId15" Type="http://schemas.openxmlformats.org/officeDocument/2006/relationships/slideLayout" Target="../slideLayouts/slideLayout939.xml"/><Relationship Id="rId23" Type="http://schemas.openxmlformats.org/officeDocument/2006/relationships/slideLayout" Target="../slideLayouts/slideLayout947.xml"/><Relationship Id="rId28" Type="http://schemas.openxmlformats.org/officeDocument/2006/relationships/slideLayout" Target="../slideLayouts/slideLayout952.xml"/><Relationship Id="rId36" Type="http://schemas.openxmlformats.org/officeDocument/2006/relationships/image" Target="../media/image2.png"/><Relationship Id="rId10" Type="http://schemas.openxmlformats.org/officeDocument/2006/relationships/slideLayout" Target="../slideLayouts/slideLayout934.xml"/><Relationship Id="rId19" Type="http://schemas.openxmlformats.org/officeDocument/2006/relationships/slideLayout" Target="../slideLayouts/slideLayout943.xml"/><Relationship Id="rId31" Type="http://schemas.openxmlformats.org/officeDocument/2006/relationships/slideLayout" Target="../slideLayouts/slideLayout955.xml"/><Relationship Id="rId4" Type="http://schemas.openxmlformats.org/officeDocument/2006/relationships/slideLayout" Target="../slideLayouts/slideLayout928.xml"/><Relationship Id="rId9" Type="http://schemas.openxmlformats.org/officeDocument/2006/relationships/slideLayout" Target="../slideLayouts/slideLayout933.xml"/><Relationship Id="rId14" Type="http://schemas.openxmlformats.org/officeDocument/2006/relationships/slideLayout" Target="../slideLayouts/slideLayout938.xml"/><Relationship Id="rId22" Type="http://schemas.openxmlformats.org/officeDocument/2006/relationships/slideLayout" Target="../slideLayouts/slideLayout946.xml"/><Relationship Id="rId27" Type="http://schemas.openxmlformats.org/officeDocument/2006/relationships/slideLayout" Target="../slideLayouts/slideLayout951.xml"/><Relationship Id="rId30" Type="http://schemas.openxmlformats.org/officeDocument/2006/relationships/slideLayout" Target="../slideLayouts/slideLayout954.xml"/><Relationship Id="rId35"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18" Type="http://schemas.openxmlformats.org/officeDocument/2006/relationships/slideLayout" Target="../slideLayouts/slideLayout84.xml"/><Relationship Id="rId26" Type="http://schemas.openxmlformats.org/officeDocument/2006/relationships/slideLayout" Target="../slideLayouts/slideLayout92.xml"/><Relationship Id="rId3" Type="http://schemas.openxmlformats.org/officeDocument/2006/relationships/slideLayout" Target="../slideLayouts/slideLayout69.xml"/><Relationship Id="rId21" Type="http://schemas.openxmlformats.org/officeDocument/2006/relationships/slideLayout" Target="../slideLayouts/slideLayout87.xml"/><Relationship Id="rId34" Type="http://schemas.openxmlformats.org/officeDocument/2006/relationships/theme" Target="../theme/theme3.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slideLayout" Target="../slideLayouts/slideLayout83.xml"/><Relationship Id="rId25" Type="http://schemas.openxmlformats.org/officeDocument/2006/relationships/slideLayout" Target="../slideLayouts/slideLayout91.xml"/><Relationship Id="rId33" Type="http://schemas.openxmlformats.org/officeDocument/2006/relationships/slideLayout" Target="../slideLayouts/slideLayout99.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20" Type="http://schemas.openxmlformats.org/officeDocument/2006/relationships/slideLayout" Target="../slideLayouts/slideLayout86.xml"/><Relationship Id="rId29" Type="http://schemas.openxmlformats.org/officeDocument/2006/relationships/slideLayout" Target="../slideLayouts/slideLayout95.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24" Type="http://schemas.openxmlformats.org/officeDocument/2006/relationships/slideLayout" Target="../slideLayouts/slideLayout90.xml"/><Relationship Id="rId32" Type="http://schemas.openxmlformats.org/officeDocument/2006/relationships/slideLayout" Target="../slideLayouts/slideLayout98.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23" Type="http://schemas.openxmlformats.org/officeDocument/2006/relationships/slideLayout" Target="../slideLayouts/slideLayout89.xml"/><Relationship Id="rId28" Type="http://schemas.openxmlformats.org/officeDocument/2006/relationships/slideLayout" Target="../slideLayouts/slideLayout94.xml"/><Relationship Id="rId36" Type="http://schemas.openxmlformats.org/officeDocument/2006/relationships/image" Target="../media/image2.png"/><Relationship Id="rId10" Type="http://schemas.openxmlformats.org/officeDocument/2006/relationships/slideLayout" Target="../slideLayouts/slideLayout76.xml"/><Relationship Id="rId19" Type="http://schemas.openxmlformats.org/officeDocument/2006/relationships/slideLayout" Target="../slideLayouts/slideLayout85.xml"/><Relationship Id="rId31" Type="http://schemas.openxmlformats.org/officeDocument/2006/relationships/slideLayout" Target="../slideLayouts/slideLayout97.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 Id="rId22" Type="http://schemas.openxmlformats.org/officeDocument/2006/relationships/slideLayout" Target="../slideLayouts/slideLayout88.xml"/><Relationship Id="rId27" Type="http://schemas.openxmlformats.org/officeDocument/2006/relationships/slideLayout" Target="../slideLayouts/slideLayout93.xml"/><Relationship Id="rId30" Type="http://schemas.openxmlformats.org/officeDocument/2006/relationships/slideLayout" Target="../slideLayouts/slideLayout96.xml"/><Relationship Id="rId35" Type="http://schemas.openxmlformats.org/officeDocument/2006/relationships/image" Target="../media/image1.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slideLayout" Target="../slideLayouts/slideLayout970.xml"/><Relationship Id="rId18" Type="http://schemas.openxmlformats.org/officeDocument/2006/relationships/slideLayout" Target="../slideLayouts/slideLayout975.xml"/><Relationship Id="rId26" Type="http://schemas.openxmlformats.org/officeDocument/2006/relationships/slideLayout" Target="../slideLayouts/slideLayout983.xml"/><Relationship Id="rId3" Type="http://schemas.openxmlformats.org/officeDocument/2006/relationships/slideLayout" Target="../slideLayouts/slideLayout960.xml"/><Relationship Id="rId21" Type="http://schemas.openxmlformats.org/officeDocument/2006/relationships/slideLayout" Target="../slideLayouts/slideLayout978.xml"/><Relationship Id="rId34" Type="http://schemas.openxmlformats.org/officeDocument/2006/relationships/theme" Target="../theme/theme30.xml"/><Relationship Id="rId7" Type="http://schemas.openxmlformats.org/officeDocument/2006/relationships/slideLayout" Target="../slideLayouts/slideLayout964.xml"/><Relationship Id="rId12" Type="http://schemas.openxmlformats.org/officeDocument/2006/relationships/slideLayout" Target="../slideLayouts/slideLayout969.xml"/><Relationship Id="rId17" Type="http://schemas.openxmlformats.org/officeDocument/2006/relationships/slideLayout" Target="../slideLayouts/slideLayout974.xml"/><Relationship Id="rId25" Type="http://schemas.openxmlformats.org/officeDocument/2006/relationships/slideLayout" Target="../slideLayouts/slideLayout982.xml"/><Relationship Id="rId33" Type="http://schemas.openxmlformats.org/officeDocument/2006/relationships/slideLayout" Target="../slideLayouts/slideLayout990.xml"/><Relationship Id="rId2" Type="http://schemas.openxmlformats.org/officeDocument/2006/relationships/slideLayout" Target="../slideLayouts/slideLayout959.xml"/><Relationship Id="rId16" Type="http://schemas.openxmlformats.org/officeDocument/2006/relationships/slideLayout" Target="../slideLayouts/slideLayout973.xml"/><Relationship Id="rId20" Type="http://schemas.openxmlformats.org/officeDocument/2006/relationships/slideLayout" Target="../slideLayouts/slideLayout977.xml"/><Relationship Id="rId29" Type="http://schemas.openxmlformats.org/officeDocument/2006/relationships/slideLayout" Target="../slideLayouts/slideLayout986.xm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24" Type="http://schemas.openxmlformats.org/officeDocument/2006/relationships/slideLayout" Target="../slideLayouts/slideLayout981.xml"/><Relationship Id="rId32" Type="http://schemas.openxmlformats.org/officeDocument/2006/relationships/slideLayout" Target="../slideLayouts/slideLayout989.xml"/><Relationship Id="rId5" Type="http://schemas.openxmlformats.org/officeDocument/2006/relationships/slideLayout" Target="../slideLayouts/slideLayout962.xml"/><Relationship Id="rId15" Type="http://schemas.openxmlformats.org/officeDocument/2006/relationships/slideLayout" Target="../slideLayouts/slideLayout972.xml"/><Relationship Id="rId23" Type="http://schemas.openxmlformats.org/officeDocument/2006/relationships/slideLayout" Target="../slideLayouts/slideLayout980.xml"/><Relationship Id="rId28" Type="http://schemas.openxmlformats.org/officeDocument/2006/relationships/slideLayout" Target="../slideLayouts/slideLayout985.xml"/><Relationship Id="rId36" Type="http://schemas.openxmlformats.org/officeDocument/2006/relationships/image" Target="../media/image2.png"/><Relationship Id="rId10" Type="http://schemas.openxmlformats.org/officeDocument/2006/relationships/slideLayout" Target="../slideLayouts/slideLayout967.xml"/><Relationship Id="rId19" Type="http://schemas.openxmlformats.org/officeDocument/2006/relationships/slideLayout" Target="../slideLayouts/slideLayout976.xml"/><Relationship Id="rId31" Type="http://schemas.openxmlformats.org/officeDocument/2006/relationships/slideLayout" Target="../slideLayouts/slideLayout988.xml"/><Relationship Id="rId4" Type="http://schemas.openxmlformats.org/officeDocument/2006/relationships/slideLayout" Target="../slideLayouts/slideLayout961.xml"/><Relationship Id="rId9" Type="http://schemas.openxmlformats.org/officeDocument/2006/relationships/slideLayout" Target="../slideLayouts/slideLayout966.xml"/><Relationship Id="rId14" Type="http://schemas.openxmlformats.org/officeDocument/2006/relationships/slideLayout" Target="../slideLayouts/slideLayout971.xml"/><Relationship Id="rId22" Type="http://schemas.openxmlformats.org/officeDocument/2006/relationships/slideLayout" Target="../slideLayouts/slideLayout979.xml"/><Relationship Id="rId27" Type="http://schemas.openxmlformats.org/officeDocument/2006/relationships/slideLayout" Target="../slideLayouts/slideLayout984.xml"/><Relationship Id="rId30" Type="http://schemas.openxmlformats.org/officeDocument/2006/relationships/slideLayout" Target="../slideLayouts/slideLayout987.xml"/><Relationship Id="rId35" Type="http://schemas.openxmlformats.org/officeDocument/2006/relationships/image" Target="../media/image1.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998.xml"/><Relationship Id="rId13" Type="http://schemas.openxmlformats.org/officeDocument/2006/relationships/slideLayout" Target="../slideLayouts/slideLayout1003.xml"/><Relationship Id="rId18" Type="http://schemas.openxmlformats.org/officeDocument/2006/relationships/slideLayout" Target="../slideLayouts/slideLayout1008.xml"/><Relationship Id="rId26" Type="http://schemas.openxmlformats.org/officeDocument/2006/relationships/slideLayout" Target="../slideLayouts/slideLayout1016.xml"/><Relationship Id="rId3" Type="http://schemas.openxmlformats.org/officeDocument/2006/relationships/slideLayout" Target="../slideLayouts/slideLayout993.xml"/><Relationship Id="rId21" Type="http://schemas.openxmlformats.org/officeDocument/2006/relationships/slideLayout" Target="../slideLayouts/slideLayout1011.xml"/><Relationship Id="rId34" Type="http://schemas.openxmlformats.org/officeDocument/2006/relationships/theme" Target="../theme/theme31.xml"/><Relationship Id="rId7" Type="http://schemas.openxmlformats.org/officeDocument/2006/relationships/slideLayout" Target="../slideLayouts/slideLayout997.xml"/><Relationship Id="rId12" Type="http://schemas.openxmlformats.org/officeDocument/2006/relationships/slideLayout" Target="../slideLayouts/slideLayout1002.xml"/><Relationship Id="rId17" Type="http://schemas.openxmlformats.org/officeDocument/2006/relationships/slideLayout" Target="../slideLayouts/slideLayout1007.xml"/><Relationship Id="rId25" Type="http://schemas.openxmlformats.org/officeDocument/2006/relationships/slideLayout" Target="../slideLayouts/slideLayout1015.xml"/><Relationship Id="rId33" Type="http://schemas.openxmlformats.org/officeDocument/2006/relationships/slideLayout" Target="../slideLayouts/slideLayout1023.xml"/><Relationship Id="rId2" Type="http://schemas.openxmlformats.org/officeDocument/2006/relationships/slideLayout" Target="../slideLayouts/slideLayout992.xml"/><Relationship Id="rId16" Type="http://schemas.openxmlformats.org/officeDocument/2006/relationships/slideLayout" Target="../slideLayouts/slideLayout1006.xml"/><Relationship Id="rId20" Type="http://schemas.openxmlformats.org/officeDocument/2006/relationships/slideLayout" Target="../slideLayouts/slideLayout1010.xml"/><Relationship Id="rId29" Type="http://schemas.openxmlformats.org/officeDocument/2006/relationships/slideLayout" Target="../slideLayouts/slideLayout1019.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24" Type="http://schemas.openxmlformats.org/officeDocument/2006/relationships/slideLayout" Target="../slideLayouts/slideLayout1014.xml"/><Relationship Id="rId32" Type="http://schemas.openxmlformats.org/officeDocument/2006/relationships/slideLayout" Target="../slideLayouts/slideLayout1022.xml"/><Relationship Id="rId5" Type="http://schemas.openxmlformats.org/officeDocument/2006/relationships/slideLayout" Target="../slideLayouts/slideLayout995.xml"/><Relationship Id="rId15" Type="http://schemas.openxmlformats.org/officeDocument/2006/relationships/slideLayout" Target="../slideLayouts/slideLayout1005.xml"/><Relationship Id="rId23" Type="http://schemas.openxmlformats.org/officeDocument/2006/relationships/slideLayout" Target="../slideLayouts/slideLayout1013.xml"/><Relationship Id="rId28" Type="http://schemas.openxmlformats.org/officeDocument/2006/relationships/slideLayout" Target="../slideLayouts/slideLayout1018.xml"/><Relationship Id="rId36" Type="http://schemas.openxmlformats.org/officeDocument/2006/relationships/image" Target="../media/image2.png"/><Relationship Id="rId10" Type="http://schemas.openxmlformats.org/officeDocument/2006/relationships/slideLayout" Target="../slideLayouts/slideLayout1000.xml"/><Relationship Id="rId19" Type="http://schemas.openxmlformats.org/officeDocument/2006/relationships/slideLayout" Target="../slideLayouts/slideLayout1009.xml"/><Relationship Id="rId31" Type="http://schemas.openxmlformats.org/officeDocument/2006/relationships/slideLayout" Target="../slideLayouts/slideLayout1021.xml"/><Relationship Id="rId4" Type="http://schemas.openxmlformats.org/officeDocument/2006/relationships/slideLayout" Target="../slideLayouts/slideLayout994.xml"/><Relationship Id="rId9" Type="http://schemas.openxmlformats.org/officeDocument/2006/relationships/slideLayout" Target="../slideLayouts/slideLayout999.xml"/><Relationship Id="rId14" Type="http://schemas.openxmlformats.org/officeDocument/2006/relationships/slideLayout" Target="../slideLayouts/slideLayout1004.xml"/><Relationship Id="rId22" Type="http://schemas.openxmlformats.org/officeDocument/2006/relationships/slideLayout" Target="../slideLayouts/slideLayout1012.xml"/><Relationship Id="rId27" Type="http://schemas.openxmlformats.org/officeDocument/2006/relationships/slideLayout" Target="../slideLayouts/slideLayout1017.xml"/><Relationship Id="rId30" Type="http://schemas.openxmlformats.org/officeDocument/2006/relationships/slideLayout" Target="../slideLayouts/slideLayout1020.xml"/><Relationship Id="rId35" Type="http://schemas.openxmlformats.org/officeDocument/2006/relationships/image" Target="../media/image1.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031.xml"/><Relationship Id="rId13" Type="http://schemas.openxmlformats.org/officeDocument/2006/relationships/slideLayout" Target="../slideLayouts/slideLayout1036.xml"/><Relationship Id="rId18" Type="http://schemas.openxmlformats.org/officeDocument/2006/relationships/slideLayout" Target="../slideLayouts/slideLayout1041.xml"/><Relationship Id="rId26" Type="http://schemas.openxmlformats.org/officeDocument/2006/relationships/slideLayout" Target="../slideLayouts/slideLayout1049.xml"/><Relationship Id="rId3" Type="http://schemas.openxmlformats.org/officeDocument/2006/relationships/slideLayout" Target="../slideLayouts/slideLayout1026.xml"/><Relationship Id="rId21" Type="http://schemas.openxmlformats.org/officeDocument/2006/relationships/slideLayout" Target="../slideLayouts/slideLayout1044.xml"/><Relationship Id="rId34" Type="http://schemas.openxmlformats.org/officeDocument/2006/relationships/theme" Target="../theme/theme32.xml"/><Relationship Id="rId7" Type="http://schemas.openxmlformats.org/officeDocument/2006/relationships/slideLayout" Target="../slideLayouts/slideLayout1030.xml"/><Relationship Id="rId12" Type="http://schemas.openxmlformats.org/officeDocument/2006/relationships/slideLayout" Target="../slideLayouts/slideLayout1035.xml"/><Relationship Id="rId17" Type="http://schemas.openxmlformats.org/officeDocument/2006/relationships/slideLayout" Target="../slideLayouts/slideLayout1040.xml"/><Relationship Id="rId25" Type="http://schemas.openxmlformats.org/officeDocument/2006/relationships/slideLayout" Target="../slideLayouts/slideLayout1048.xml"/><Relationship Id="rId33" Type="http://schemas.openxmlformats.org/officeDocument/2006/relationships/slideLayout" Target="../slideLayouts/slideLayout1056.xml"/><Relationship Id="rId2" Type="http://schemas.openxmlformats.org/officeDocument/2006/relationships/slideLayout" Target="../slideLayouts/slideLayout1025.xml"/><Relationship Id="rId16" Type="http://schemas.openxmlformats.org/officeDocument/2006/relationships/slideLayout" Target="../slideLayouts/slideLayout1039.xml"/><Relationship Id="rId20" Type="http://schemas.openxmlformats.org/officeDocument/2006/relationships/slideLayout" Target="../slideLayouts/slideLayout1043.xml"/><Relationship Id="rId29" Type="http://schemas.openxmlformats.org/officeDocument/2006/relationships/slideLayout" Target="../slideLayouts/slideLayout1052.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24" Type="http://schemas.openxmlformats.org/officeDocument/2006/relationships/slideLayout" Target="../slideLayouts/slideLayout1047.xml"/><Relationship Id="rId32" Type="http://schemas.openxmlformats.org/officeDocument/2006/relationships/slideLayout" Target="../slideLayouts/slideLayout1055.xml"/><Relationship Id="rId5" Type="http://schemas.openxmlformats.org/officeDocument/2006/relationships/slideLayout" Target="../slideLayouts/slideLayout1028.xml"/><Relationship Id="rId15" Type="http://schemas.openxmlformats.org/officeDocument/2006/relationships/slideLayout" Target="../slideLayouts/slideLayout1038.xml"/><Relationship Id="rId23" Type="http://schemas.openxmlformats.org/officeDocument/2006/relationships/slideLayout" Target="../slideLayouts/slideLayout1046.xml"/><Relationship Id="rId28" Type="http://schemas.openxmlformats.org/officeDocument/2006/relationships/slideLayout" Target="../slideLayouts/slideLayout1051.xml"/><Relationship Id="rId36" Type="http://schemas.openxmlformats.org/officeDocument/2006/relationships/image" Target="../media/image2.png"/><Relationship Id="rId10" Type="http://schemas.openxmlformats.org/officeDocument/2006/relationships/slideLayout" Target="../slideLayouts/slideLayout1033.xml"/><Relationship Id="rId19" Type="http://schemas.openxmlformats.org/officeDocument/2006/relationships/slideLayout" Target="../slideLayouts/slideLayout1042.xml"/><Relationship Id="rId31" Type="http://schemas.openxmlformats.org/officeDocument/2006/relationships/slideLayout" Target="../slideLayouts/slideLayout1054.xml"/><Relationship Id="rId4" Type="http://schemas.openxmlformats.org/officeDocument/2006/relationships/slideLayout" Target="../slideLayouts/slideLayout1027.xml"/><Relationship Id="rId9" Type="http://schemas.openxmlformats.org/officeDocument/2006/relationships/slideLayout" Target="../slideLayouts/slideLayout1032.xml"/><Relationship Id="rId14" Type="http://schemas.openxmlformats.org/officeDocument/2006/relationships/slideLayout" Target="../slideLayouts/slideLayout1037.xml"/><Relationship Id="rId22" Type="http://schemas.openxmlformats.org/officeDocument/2006/relationships/slideLayout" Target="../slideLayouts/slideLayout1045.xml"/><Relationship Id="rId27" Type="http://schemas.openxmlformats.org/officeDocument/2006/relationships/slideLayout" Target="../slideLayouts/slideLayout1050.xml"/><Relationship Id="rId30" Type="http://schemas.openxmlformats.org/officeDocument/2006/relationships/slideLayout" Target="../slideLayouts/slideLayout1053.xml"/><Relationship Id="rId35" Type="http://schemas.openxmlformats.org/officeDocument/2006/relationships/image" Target="../media/image1.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64.xml"/><Relationship Id="rId13" Type="http://schemas.openxmlformats.org/officeDocument/2006/relationships/slideLayout" Target="../slideLayouts/slideLayout1069.xml"/><Relationship Id="rId18" Type="http://schemas.openxmlformats.org/officeDocument/2006/relationships/slideLayout" Target="../slideLayouts/slideLayout1074.xml"/><Relationship Id="rId26" Type="http://schemas.openxmlformats.org/officeDocument/2006/relationships/slideLayout" Target="../slideLayouts/slideLayout1082.xml"/><Relationship Id="rId3" Type="http://schemas.openxmlformats.org/officeDocument/2006/relationships/slideLayout" Target="../slideLayouts/slideLayout1059.xml"/><Relationship Id="rId21" Type="http://schemas.openxmlformats.org/officeDocument/2006/relationships/slideLayout" Target="../slideLayouts/slideLayout1077.xml"/><Relationship Id="rId34" Type="http://schemas.openxmlformats.org/officeDocument/2006/relationships/theme" Target="../theme/theme33.xml"/><Relationship Id="rId7" Type="http://schemas.openxmlformats.org/officeDocument/2006/relationships/slideLayout" Target="../slideLayouts/slideLayout1063.xml"/><Relationship Id="rId12" Type="http://schemas.openxmlformats.org/officeDocument/2006/relationships/slideLayout" Target="../slideLayouts/slideLayout1068.xml"/><Relationship Id="rId17" Type="http://schemas.openxmlformats.org/officeDocument/2006/relationships/slideLayout" Target="../slideLayouts/slideLayout1073.xml"/><Relationship Id="rId25" Type="http://schemas.openxmlformats.org/officeDocument/2006/relationships/slideLayout" Target="../slideLayouts/slideLayout1081.xml"/><Relationship Id="rId33" Type="http://schemas.openxmlformats.org/officeDocument/2006/relationships/slideLayout" Target="../slideLayouts/slideLayout1089.xml"/><Relationship Id="rId2" Type="http://schemas.openxmlformats.org/officeDocument/2006/relationships/slideLayout" Target="../slideLayouts/slideLayout1058.xml"/><Relationship Id="rId16" Type="http://schemas.openxmlformats.org/officeDocument/2006/relationships/slideLayout" Target="../slideLayouts/slideLayout1072.xml"/><Relationship Id="rId20" Type="http://schemas.openxmlformats.org/officeDocument/2006/relationships/slideLayout" Target="../slideLayouts/slideLayout1076.xml"/><Relationship Id="rId29" Type="http://schemas.openxmlformats.org/officeDocument/2006/relationships/slideLayout" Target="../slideLayouts/slideLayout1085.xml"/><Relationship Id="rId1" Type="http://schemas.openxmlformats.org/officeDocument/2006/relationships/slideLayout" Target="../slideLayouts/slideLayout1057.xml"/><Relationship Id="rId6" Type="http://schemas.openxmlformats.org/officeDocument/2006/relationships/slideLayout" Target="../slideLayouts/slideLayout1062.xml"/><Relationship Id="rId11" Type="http://schemas.openxmlformats.org/officeDocument/2006/relationships/slideLayout" Target="../slideLayouts/slideLayout1067.xml"/><Relationship Id="rId24" Type="http://schemas.openxmlformats.org/officeDocument/2006/relationships/slideLayout" Target="../slideLayouts/slideLayout1080.xml"/><Relationship Id="rId32" Type="http://schemas.openxmlformats.org/officeDocument/2006/relationships/slideLayout" Target="../slideLayouts/slideLayout1088.xml"/><Relationship Id="rId5" Type="http://schemas.openxmlformats.org/officeDocument/2006/relationships/slideLayout" Target="../slideLayouts/slideLayout1061.xml"/><Relationship Id="rId15" Type="http://schemas.openxmlformats.org/officeDocument/2006/relationships/slideLayout" Target="../slideLayouts/slideLayout1071.xml"/><Relationship Id="rId23" Type="http://schemas.openxmlformats.org/officeDocument/2006/relationships/slideLayout" Target="../slideLayouts/slideLayout1079.xml"/><Relationship Id="rId28" Type="http://schemas.openxmlformats.org/officeDocument/2006/relationships/slideLayout" Target="../slideLayouts/slideLayout1084.xml"/><Relationship Id="rId36" Type="http://schemas.openxmlformats.org/officeDocument/2006/relationships/image" Target="../media/image2.png"/><Relationship Id="rId10" Type="http://schemas.openxmlformats.org/officeDocument/2006/relationships/slideLayout" Target="../slideLayouts/slideLayout1066.xml"/><Relationship Id="rId19" Type="http://schemas.openxmlformats.org/officeDocument/2006/relationships/slideLayout" Target="../slideLayouts/slideLayout1075.xml"/><Relationship Id="rId31" Type="http://schemas.openxmlformats.org/officeDocument/2006/relationships/slideLayout" Target="../slideLayouts/slideLayout1087.xml"/><Relationship Id="rId4" Type="http://schemas.openxmlformats.org/officeDocument/2006/relationships/slideLayout" Target="../slideLayouts/slideLayout1060.xml"/><Relationship Id="rId9" Type="http://schemas.openxmlformats.org/officeDocument/2006/relationships/slideLayout" Target="../slideLayouts/slideLayout1065.xml"/><Relationship Id="rId14" Type="http://schemas.openxmlformats.org/officeDocument/2006/relationships/slideLayout" Target="../slideLayouts/slideLayout1070.xml"/><Relationship Id="rId22" Type="http://schemas.openxmlformats.org/officeDocument/2006/relationships/slideLayout" Target="../slideLayouts/slideLayout1078.xml"/><Relationship Id="rId27" Type="http://schemas.openxmlformats.org/officeDocument/2006/relationships/slideLayout" Target="../slideLayouts/slideLayout1083.xml"/><Relationship Id="rId30" Type="http://schemas.openxmlformats.org/officeDocument/2006/relationships/slideLayout" Target="../slideLayouts/slideLayout1086.xml"/><Relationship Id="rId35"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18" Type="http://schemas.openxmlformats.org/officeDocument/2006/relationships/slideLayout" Target="../slideLayouts/slideLayout117.xml"/><Relationship Id="rId26" Type="http://schemas.openxmlformats.org/officeDocument/2006/relationships/slideLayout" Target="../slideLayouts/slideLayout125.xml"/><Relationship Id="rId3" Type="http://schemas.openxmlformats.org/officeDocument/2006/relationships/slideLayout" Target="../slideLayouts/slideLayout102.xml"/><Relationship Id="rId21" Type="http://schemas.openxmlformats.org/officeDocument/2006/relationships/slideLayout" Target="../slideLayouts/slideLayout120.xml"/><Relationship Id="rId34" Type="http://schemas.openxmlformats.org/officeDocument/2006/relationships/theme" Target="../theme/theme4.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17" Type="http://schemas.openxmlformats.org/officeDocument/2006/relationships/slideLayout" Target="../slideLayouts/slideLayout116.xml"/><Relationship Id="rId25" Type="http://schemas.openxmlformats.org/officeDocument/2006/relationships/slideLayout" Target="../slideLayouts/slideLayout124.xml"/><Relationship Id="rId33" Type="http://schemas.openxmlformats.org/officeDocument/2006/relationships/slideLayout" Target="../slideLayouts/slideLayout132.xml"/><Relationship Id="rId2" Type="http://schemas.openxmlformats.org/officeDocument/2006/relationships/slideLayout" Target="../slideLayouts/slideLayout101.xml"/><Relationship Id="rId16" Type="http://schemas.openxmlformats.org/officeDocument/2006/relationships/slideLayout" Target="../slideLayouts/slideLayout115.xml"/><Relationship Id="rId20" Type="http://schemas.openxmlformats.org/officeDocument/2006/relationships/slideLayout" Target="../slideLayouts/slideLayout119.xml"/><Relationship Id="rId29" Type="http://schemas.openxmlformats.org/officeDocument/2006/relationships/slideLayout" Target="../slideLayouts/slideLayout128.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24" Type="http://schemas.openxmlformats.org/officeDocument/2006/relationships/slideLayout" Target="../slideLayouts/slideLayout123.xml"/><Relationship Id="rId32" Type="http://schemas.openxmlformats.org/officeDocument/2006/relationships/slideLayout" Target="../slideLayouts/slideLayout131.xml"/><Relationship Id="rId5" Type="http://schemas.openxmlformats.org/officeDocument/2006/relationships/slideLayout" Target="../slideLayouts/slideLayout104.xml"/><Relationship Id="rId15" Type="http://schemas.openxmlformats.org/officeDocument/2006/relationships/slideLayout" Target="../slideLayouts/slideLayout114.xml"/><Relationship Id="rId23" Type="http://schemas.openxmlformats.org/officeDocument/2006/relationships/slideLayout" Target="../slideLayouts/slideLayout122.xml"/><Relationship Id="rId28" Type="http://schemas.openxmlformats.org/officeDocument/2006/relationships/slideLayout" Target="../slideLayouts/slideLayout127.xml"/><Relationship Id="rId36" Type="http://schemas.openxmlformats.org/officeDocument/2006/relationships/image" Target="../media/image2.png"/><Relationship Id="rId10" Type="http://schemas.openxmlformats.org/officeDocument/2006/relationships/slideLayout" Target="../slideLayouts/slideLayout109.xml"/><Relationship Id="rId19" Type="http://schemas.openxmlformats.org/officeDocument/2006/relationships/slideLayout" Target="../slideLayouts/slideLayout118.xml"/><Relationship Id="rId31" Type="http://schemas.openxmlformats.org/officeDocument/2006/relationships/slideLayout" Target="../slideLayouts/slideLayout130.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 Id="rId22" Type="http://schemas.openxmlformats.org/officeDocument/2006/relationships/slideLayout" Target="../slideLayouts/slideLayout121.xml"/><Relationship Id="rId27" Type="http://schemas.openxmlformats.org/officeDocument/2006/relationships/slideLayout" Target="../slideLayouts/slideLayout126.xml"/><Relationship Id="rId30" Type="http://schemas.openxmlformats.org/officeDocument/2006/relationships/slideLayout" Target="../slideLayouts/slideLayout129.xml"/><Relationship Id="rId35"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18" Type="http://schemas.openxmlformats.org/officeDocument/2006/relationships/slideLayout" Target="../slideLayouts/slideLayout150.xml"/><Relationship Id="rId26" Type="http://schemas.openxmlformats.org/officeDocument/2006/relationships/slideLayout" Target="../slideLayouts/slideLayout158.xml"/><Relationship Id="rId3" Type="http://schemas.openxmlformats.org/officeDocument/2006/relationships/slideLayout" Target="../slideLayouts/slideLayout135.xml"/><Relationship Id="rId21" Type="http://schemas.openxmlformats.org/officeDocument/2006/relationships/slideLayout" Target="../slideLayouts/slideLayout153.xml"/><Relationship Id="rId34" Type="http://schemas.openxmlformats.org/officeDocument/2006/relationships/theme" Target="../theme/theme5.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17" Type="http://schemas.openxmlformats.org/officeDocument/2006/relationships/slideLayout" Target="../slideLayouts/slideLayout149.xml"/><Relationship Id="rId25" Type="http://schemas.openxmlformats.org/officeDocument/2006/relationships/slideLayout" Target="../slideLayouts/slideLayout157.xml"/><Relationship Id="rId33" Type="http://schemas.openxmlformats.org/officeDocument/2006/relationships/slideLayout" Target="../slideLayouts/slideLayout165.xml"/><Relationship Id="rId2" Type="http://schemas.openxmlformats.org/officeDocument/2006/relationships/slideLayout" Target="../slideLayouts/slideLayout134.xml"/><Relationship Id="rId16" Type="http://schemas.openxmlformats.org/officeDocument/2006/relationships/slideLayout" Target="../slideLayouts/slideLayout148.xml"/><Relationship Id="rId20" Type="http://schemas.openxmlformats.org/officeDocument/2006/relationships/slideLayout" Target="../slideLayouts/slideLayout152.xml"/><Relationship Id="rId29" Type="http://schemas.openxmlformats.org/officeDocument/2006/relationships/slideLayout" Target="../slideLayouts/slideLayout161.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24" Type="http://schemas.openxmlformats.org/officeDocument/2006/relationships/slideLayout" Target="../slideLayouts/slideLayout156.xml"/><Relationship Id="rId32" Type="http://schemas.openxmlformats.org/officeDocument/2006/relationships/slideLayout" Target="../slideLayouts/slideLayout164.xml"/><Relationship Id="rId5" Type="http://schemas.openxmlformats.org/officeDocument/2006/relationships/slideLayout" Target="../slideLayouts/slideLayout137.xml"/><Relationship Id="rId15" Type="http://schemas.openxmlformats.org/officeDocument/2006/relationships/slideLayout" Target="../slideLayouts/slideLayout147.xml"/><Relationship Id="rId23" Type="http://schemas.openxmlformats.org/officeDocument/2006/relationships/slideLayout" Target="../slideLayouts/slideLayout155.xml"/><Relationship Id="rId28" Type="http://schemas.openxmlformats.org/officeDocument/2006/relationships/slideLayout" Target="../slideLayouts/slideLayout160.xml"/><Relationship Id="rId36" Type="http://schemas.openxmlformats.org/officeDocument/2006/relationships/image" Target="../media/image2.png"/><Relationship Id="rId10" Type="http://schemas.openxmlformats.org/officeDocument/2006/relationships/slideLayout" Target="../slideLayouts/slideLayout142.xml"/><Relationship Id="rId19" Type="http://schemas.openxmlformats.org/officeDocument/2006/relationships/slideLayout" Target="../slideLayouts/slideLayout151.xml"/><Relationship Id="rId31" Type="http://schemas.openxmlformats.org/officeDocument/2006/relationships/slideLayout" Target="../slideLayouts/slideLayout163.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slideLayout" Target="../slideLayouts/slideLayout146.xml"/><Relationship Id="rId22" Type="http://schemas.openxmlformats.org/officeDocument/2006/relationships/slideLayout" Target="../slideLayouts/slideLayout154.xml"/><Relationship Id="rId27" Type="http://schemas.openxmlformats.org/officeDocument/2006/relationships/slideLayout" Target="../slideLayouts/slideLayout159.xml"/><Relationship Id="rId30" Type="http://schemas.openxmlformats.org/officeDocument/2006/relationships/slideLayout" Target="../slideLayouts/slideLayout162.xml"/><Relationship Id="rId35"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slideLayout" Target="../slideLayouts/slideLayout178.xml"/><Relationship Id="rId18" Type="http://schemas.openxmlformats.org/officeDocument/2006/relationships/slideLayout" Target="../slideLayouts/slideLayout183.xml"/><Relationship Id="rId26" Type="http://schemas.openxmlformats.org/officeDocument/2006/relationships/slideLayout" Target="../slideLayouts/slideLayout191.xml"/><Relationship Id="rId3" Type="http://schemas.openxmlformats.org/officeDocument/2006/relationships/slideLayout" Target="../slideLayouts/slideLayout168.xml"/><Relationship Id="rId21" Type="http://schemas.openxmlformats.org/officeDocument/2006/relationships/slideLayout" Target="../slideLayouts/slideLayout186.xml"/><Relationship Id="rId34" Type="http://schemas.openxmlformats.org/officeDocument/2006/relationships/theme" Target="../theme/theme6.xml"/><Relationship Id="rId7" Type="http://schemas.openxmlformats.org/officeDocument/2006/relationships/slideLayout" Target="../slideLayouts/slideLayout172.xml"/><Relationship Id="rId12" Type="http://schemas.openxmlformats.org/officeDocument/2006/relationships/slideLayout" Target="../slideLayouts/slideLayout177.xml"/><Relationship Id="rId17" Type="http://schemas.openxmlformats.org/officeDocument/2006/relationships/slideLayout" Target="../slideLayouts/slideLayout182.xml"/><Relationship Id="rId25" Type="http://schemas.openxmlformats.org/officeDocument/2006/relationships/slideLayout" Target="../slideLayouts/slideLayout190.xml"/><Relationship Id="rId33" Type="http://schemas.openxmlformats.org/officeDocument/2006/relationships/slideLayout" Target="../slideLayouts/slideLayout198.xml"/><Relationship Id="rId2" Type="http://schemas.openxmlformats.org/officeDocument/2006/relationships/slideLayout" Target="../slideLayouts/slideLayout167.xml"/><Relationship Id="rId16" Type="http://schemas.openxmlformats.org/officeDocument/2006/relationships/slideLayout" Target="../slideLayouts/slideLayout181.xml"/><Relationship Id="rId20" Type="http://schemas.openxmlformats.org/officeDocument/2006/relationships/slideLayout" Target="../slideLayouts/slideLayout185.xml"/><Relationship Id="rId29" Type="http://schemas.openxmlformats.org/officeDocument/2006/relationships/slideLayout" Target="../slideLayouts/slideLayout194.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24" Type="http://schemas.openxmlformats.org/officeDocument/2006/relationships/slideLayout" Target="../slideLayouts/slideLayout189.xml"/><Relationship Id="rId32" Type="http://schemas.openxmlformats.org/officeDocument/2006/relationships/slideLayout" Target="../slideLayouts/slideLayout197.xml"/><Relationship Id="rId5" Type="http://schemas.openxmlformats.org/officeDocument/2006/relationships/slideLayout" Target="../slideLayouts/slideLayout170.xml"/><Relationship Id="rId15" Type="http://schemas.openxmlformats.org/officeDocument/2006/relationships/slideLayout" Target="../slideLayouts/slideLayout180.xml"/><Relationship Id="rId23" Type="http://schemas.openxmlformats.org/officeDocument/2006/relationships/slideLayout" Target="../slideLayouts/slideLayout188.xml"/><Relationship Id="rId28" Type="http://schemas.openxmlformats.org/officeDocument/2006/relationships/slideLayout" Target="../slideLayouts/slideLayout193.xml"/><Relationship Id="rId36" Type="http://schemas.openxmlformats.org/officeDocument/2006/relationships/image" Target="../media/image2.png"/><Relationship Id="rId10" Type="http://schemas.openxmlformats.org/officeDocument/2006/relationships/slideLayout" Target="../slideLayouts/slideLayout175.xml"/><Relationship Id="rId19" Type="http://schemas.openxmlformats.org/officeDocument/2006/relationships/slideLayout" Target="../slideLayouts/slideLayout184.xml"/><Relationship Id="rId31" Type="http://schemas.openxmlformats.org/officeDocument/2006/relationships/slideLayout" Target="../slideLayouts/slideLayout196.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slideLayout" Target="../slideLayouts/slideLayout179.xml"/><Relationship Id="rId22" Type="http://schemas.openxmlformats.org/officeDocument/2006/relationships/slideLayout" Target="../slideLayouts/slideLayout187.xml"/><Relationship Id="rId27" Type="http://schemas.openxmlformats.org/officeDocument/2006/relationships/slideLayout" Target="../slideLayouts/slideLayout192.xml"/><Relationship Id="rId30" Type="http://schemas.openxmlformats.org/officeDocument/2006/relationships/slideLayout" Target="../slideLayouts/slideLayout195.xml"/><Relationship Id="rId35" Type="http://schemas.openxmlformats.org/officeDocument/2006/relationships/image" Target="../media/image1.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18" Type="http://schemas.openxmlformats.org/officeDocument/2006/relationships/slideLayout" Target="../slideLayouts/slideLayout216.xml"/><Relationship Id="rId26" Type="http://schemas.openxmlformats.org/officeDocument/2006/relationships/slideLayout" Target="../slideLayouts/slideLayout224.xml"/><Relationship Id="rId3" Type="http://schemas.openxmlformats.org/officeDocument/2006/relationships/slideLayout" Target="../slideLayouts/slideLayout201.xml"/><Relationship Id="rId21" Type="http://schemas.openxmlformats.org/officeDocument/2006/relationships/slideLayout" Target="../slideLayouts/slideLayout219.xml"/><Relationship Id="rId34" Type="http://schemas.openxmlformats.org/officeDocument/2006/relationships/theme" Target="../theme/theme7.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17" Type="http://schemas.openxmlformats.org/officeDocument/2006/relationships/slideLayout" Target="../slideLayouts/slideLayout215.xml"/><Relationship Id="rId25" Type="http://schemas.openxmlformats.org/officeDocument/2006/relationships/slideLayout" Target="../slideLayouts/slideLayout223.xml"/><Relationship Id="rId33" Type="http://schemas.openxmlformats.org/officeDocument/2006/relationships/slideLayout" Target="../slideLayouts/slideLayout231.xml"/><Relationship Id="rId2" Type="http://schemas.openxmlformats.org/officeDocument/2006/relationships/slideLayout" Target="../slideLayouts/slideLayout200.xml"/><Relationship Id="rId16" Type="http://schemas.openxmlformats.org/officeDocument/2006/relationships/slideLayout" Target="../slideLayouts/slideLayout214.xml"/><Relationship Id="rId20" Type="http://schemas.openxmlformats.org/officeDocument/2006/relationships/slideLayout" Target="../slideLayouts/slideLayout218.xml"/><Relationship Id="rId29" Type="http://schemas.openxmlformats.org/officeDocument/2006/relationships/slideLayout" Target="../slideLayouts/slideLayout227.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24" Type="http://schemas.openxmlformats.org/officeDocument/2006/relationships/slideLayout" Target="../slideLayouts/slideLayout222.xml"/><Relationship Id="rId32" Type="http://schemas.openxmlformats.org/officeDocument/2006/relationships/slideLayout" Target="../slideLayouts/slideLayout230.xml"/><Relationship Id="rId5" Type="http://schemas.openxmlformats.org/officeDocument/2006/relationships/slideLayout" Target="../slideLayouts/slideLayout203.xml"/><Relationship Id="rId15" Type="http://schemas.openxmlformats.org/officeDocument/2006/relationships/slideLayout" Target="../slideLayouts/slideLayout213.xml"/><Relationship Id="rId23" Type="http://schemas.openxmlformats.org/officeDocument/2006/relationships/slideLayout" Target="../slideLayouts/slideLayout221.xml"/><Relationship Id="rId28" Type="http://schemas.openxmlformats.org/officeDocument/2006/relationships/slideLayout" Target="../slideLayouts/slideLayout226.xml"/><Relationship Id="rId36" Type="http://schemas.openxmlformats.org/officeDocument/2006/relationships/image" Target="../media/image2.png"/><Relationship Id="rId10" Type="http://schemas.openxmlformats.org/officeDocument/2006/relationships/slideLayout" Target="../slideLayouts/slideLayout208.xml"/><Relationship Id="rId19" Type="http://schemas.openxmlformats.org/officeDocument/2006/relationships/slideLayout" Target="../slideLayouts/slideLayout217.xml"/><Relationship Id="rId31" Type="http://schemas.openxmlformats.org/officeDocument/2006/relationships/slideLayout" Target="../slideLayouts/slideLayout229.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slideLayout" Target="../slideLayouts/slideLayout212.xml"/><Relationship Id="rId22" Type="http://schemas.openxmlformats.org/officeDocument/2006/relationships/slideLayout" Target="../slideLayouts/slideLayout220.xml"/><Relationship Id="rId27" Type="http://schemas.openxmlformats.org/officeDocument/2006/relationships/slideLayout" Target="../slideLayouts/slideLayout225.xml"/><Relationship Id="rId30" Type="http://schemas.openxmlformats.org/officeDocument/2006/relationships/slideLayout" Target="../slideLayouts/slideLayout228.xml"/><Relationship Id="rId35" Type="http://schemas.openxmlformats.org/officeDocument/2006/relationships/image" Target="../media/image1.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39.xml"/><Relationship Id="rId13" Type="http://schemas.openxmlformats.org/officeDocument/2006/relationships/slideLayout" Target="../slideLayouts/slideLayout244.xml"/><Relationship Id="rId18" Type="http://schemas.openxmlformats.org/officeDocument/2006/relationships/slideLayout" Target="../slideLayouts/slideLayout249.xml"/><Relationship Id="rId26" Type="http://schemas.openxmlformats.org/officeDocument/2006/relationships/slideLayout" Target="../slideLayouts/slideLayout257.xml"/><Relationship Id="rId3" Type="http://schemas.openxmlformats.org/officeDocument/2006/relationships/slideLayout" Target="../slideLayouts/slideLayout234.xml"/><Relationship Id="rId21" Type="http://schemas.openxmlformats.org/officeDocument/2006/relationships/slideLayout" Target="../slideLayouts/slideLayout252.xml"/><Relationship Id="rId34" Type="http://schemas.openxmlformats.org/officeDocument/2006/relationships/theme" Target="../theme/theme8.xml"/><Relationship Id="rId7" Type="http://schemas.openxmlformats.org/officeDocument/2006/relationships/slideLayout" Target="../slideLayouts/slideLayout238.xml"/><Relationship Id="rId12" Type="http://schemas.openxmlformats.org/officeDocument/2006/relationships/slideLayout" Target="../slideLayouts/slideLayout243.xml"/><Relationship Id="rId17" Type="http://schemas.openxmlformats.org/officeDocument/2006/relationships/slideLayout" Target="../slideLayouts/slideLayout248.xml"/><Relationship Id="rId25" Type="http://schemas.openxmlformats.org/officeDocument/2006/relationships/slideLayout" Target="../slideLayouts/slideLayout256.xml"/><Relationship Id="rId33" Type="http://schemas.openxmlformats.org/officeDocument/2006/relationships/slideLayout" Target="../slideLayouts/slideLayout264.xml"/><Relationship Id="rId2" Type="http://schemas.openxmlformats.org/officeDocument/2006/relationships/slideLayout" Target="../slideLayouts/slideLayout233.xml"/><Relationship Id="rId16" Type="http://schemas.openxmlformats.org/officeDocument/2006/relationships/slideLayout" Target="../slideLayouts/slideLayout247.xml"/><Relationship Id="rId20" Type="http://schemas.openxmlformats.org/officeDocument/2006/relationships/slideLayout" Target="../slideLayouts/slideLayout251.xml"/><Relationship Id="rId29" Type="http://schemas.openxmlformats.org/officeDocument/2006/relationships/slideLayout" Target="../slideLayouts/slideLayout260.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24" Type="http://schemas.openxmlformats.org/officeDocument/2006/relationships/slideLayout" Target="../slideLayouts/slideLayout255.xml"/><Relationship Id="rId32" Type="http://schemas.openxmlformats.org/officeDocument/2006/relationships/slideLayout" Target="../slideLayouts/slideLayout263.xml"/><Relationship Id="rId5" Type="http://schemas.openxmlformats.org/officeDocument/2006/relationships/slideLayout" Target="../slideLayouts/slideLayout236.xml"/><Relationship Id="rId15" Type="http://schemas.openxmlformats.org/officeDocument/2006/relationships/slideLayout" Target="../slideLayouts/slideLayout246.xml"/><Relationship Id="rId23" Type="http://schemas.openxmlformats.org/officeDocument/2006/relationships/slideLayout" Target="../slideLayouts/slideLayout254.xml"/><Relationship Id="rId28" Type="http://schemas.openxmlformats.org/officeDocument/2006/relationships/slideLayout" Target="../slideLayouts/slideLayout259.xml"/><Relationship Id="rId36" Type="http://schemas.openxmlformats.org/officeDocument/2006/relationships/image" Target="../media/image2.png"/><Relationship Id="rId10" Type="http://schemas.openxmlformats.org/officeDocument/2006/relationships/slideLayout" Target="../slideLayouts/slideLayout241.xml"/><Relationship Id="rId19" Type="http://schemas.openxmlformats.org/officeDocument/2006/relationships/slideLayout" Target="../slideLayouts/slideLayout250.xml"/><Relationship Id="rId31" Type="http://schemas.openxmlformats.org/officeDocument/2006/relationships/slideLayout" Target="../slideLayouts/slideLayout262.xml"/><Relationship Id="rId4" Type="http://schemas.openxmlformats.org/officeDocument/2006/relationships/slideLayout" Target="../slideLayouts/slideLayout235.xml"/><Relationship Id="rId9" Type="http://schemas.openxmlformats.org/officeDocument/2006/relationships/slideLayout" Target="../slideLayouts/slideLayout240.xml"/><Relationship Id="rId14" Type="http://schemas.openxmlformats.org/officeDocument/2006/relationships/slideLayout" Target="../slideLayouts/slideLayout245.xml"/><Relationship Id="rId22" Type="http://schemas.openxmlformats.org/officeDocument/2006/relationships/slideLayout" Target="../slideLayouts/slideLayout253.xml"/><Relationship Id="rId27" Type="http://schemas.openxmlformats.org/officeDocument/2006/relationships/slideLayout" Target="../slideLayouts/slideLayout258.xml"/><Relationship Id="rId30" Type="http://schemas.openxmlformats.org/officeDocument/2006/relationships/slideLayout" Target="../slideLayouts/slideLayout261.xml"/><Relationship Id="rId35" Type="http://schemas.openxmlformats.org/officeDocument/2006/relationships/image" Target="../media/image1.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72.xml"/><Relationship Id="rId13" Type="http://schemas.openxmlformats.org/officeDocument/2006/relationships/slideLayout" Target="../slideLayouts/slideLayout277.xml"/><Relationship Id="rId18" Type="http://schemas.openxmlformats.org/officeDocument/2006/relationships/slideLayout" Target="../slideLayouts/slideLayout282.xml"/><Relationship Id="rId26" Type="http://schemas.openxmlformats.org/officeDocument/2006/relationships/slideLayout" Target="../slideLayouts/slideLayout290.xml"/><Relationship Id="rId3" Type="http://schemas.openxmlformats.org/officeDocument/2006/relationships/slideLayout" Target="../slideLayouts/slideLayout267.xml"/><Relationship Id="rId21" Type="http://schemas.openxmlformats.org/officeDocument/2006/relationships/slideLayout" Target="../slideLayouts/slideLayout285.xml"/><Relationship Id="rId34" Type="http://schemas.openxmlformats.org/officeDocument/2006/relationships/theme" Target="../theme/theme9.xml"/><Relationship Id="rId7" Type="http://schemas.openxmlformats.org/officeDocument/2006/relationships/slideLayout" Target="../slideLayouts/slideLayout271.xml"/><Relationship Id="rId12" Type="http://schemas.openxmlformats.org/officeDocument/2006/relationships/slideLayout" Target="../slideLayouts/slideLayout276.xml"/><Relationship Id="rId17" Type="http://schemas.openxmlformats.org/officeDocument/2006/relationships/slideLayout" Target="../slideLayouts/slideLayout281.xml"/><Relationship Id="rId25" Type="http://schemas.openxmlformats.org/officeDocument/2006/relationships/slideLayout" Target="../slideLayouts/slideLayout289.xml"/><Relationship Id="rId33" Type="http://schemas.openxmlformats.org/officeDocument/2006/relationships/slideLayout" Target="../slideLayouts/slideLayout297.xml"/><Relationship Id="rId2" Type="http://schemas.openxmlformats.org/officeDocument/2006/relationships/slideLayout" Target="../slideLayouts/slideLayout266.xml"/><Relationship Id="rId16" Type="http://schemas.openxmlformats.org/officeDocument/2006/relationships/slideLayout" Target="../slideLayouts/slideLayout280.xml"/><Relationship Id="rId20" Type="http://schemas.openxmlformats.org/officeDocument/2006/relationships/slideLayout" Target="../slideLayouts/slideLayout284.xml"/><Relationship Id="rId29" Type="http://schemas.openxmlformats.org/officeDocument/2006/relationships/slideLayout" Target="../slideLayouts/slideLayout293.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24" Type="http://schemas.openxmlformats.org/officeDocument/2006/relationships/slideLayout" Target="../slideLayouts/slideLayout288.xml"/><Relationship Id="rId32" Type="http://schemas.openxmlformats.org/officeDocument/2006/relationships/slideLayout" Target="../slideLayouts/slideLayout296.xml"/><Relationship Id="rId5" Type="http://schemas.openxmlformats.org/officeDocument/2006/relationships/slideLayout" Target="../slideLayouts/slideLayout269.xml"/><Relationship Id="rId15" Type="http://schemas.openxmlformats.org/officeDocument/2006/relationships/slideLayout" Target="../slideLayouts/slideLayout279.xml"/><Relationship Id="rId23" Type="http://schemas.openxmlformats.org/officeDocument/2006/relationships/slideLayout" Target="../slideLayouts/slideLayout287.xml"/><Relationship Id="rId28" Type="http://schemas.openxmlformats.org/officeDocument/2006/relationships/slideLayout" Target="../slideLayouts/slideLayout292.xml"/><Relationship Id="rId36" Type="http://schemas.openxmlformats.org/officeDocument/2006/relationships/image" Target="../media/image2.png"/><Relationship Id="rId10" Type="http://schemas.openxmlformats.org/officeDocument/2006/relationships/slideLayout" Target="../slideLayouts/slideLayout274.xml"/><Relationship Id="rId19" Type="http://schemas.openxmlformats.org/officeDocument/2006/relationships/slideLayout" Target="../slideLayouts/slideLayout283.xml"/><Relationship Id="rId31" Type="http://schemas.openxmlformats.org/officeDocument/2006/relationships/slideLayout" Target="../slideLayouts/slideLayout295.xml"/><Relationship Id="rId4" Type="http://schemas.openxmlformats.org/officeDocument/2006/relationships/slideLayout" Target="../slideLayouts/slideLayout268.xml"/><Relationship Id="rId9" Type="http://schemas.openxmlformats.org/officeDocument/2006/relationships/slideLayout" Target="../slideLayouts/slideLayout273.xml"/><Relationship Id="rId14" Type="http://schemas.openxmlformats.org/officeDocument/2006/relationships/slideLayout" Target="../slideLayouts/slideLayout278.xml"/><Relationship Id="rId22" Type="http://schemas.openxmlformats.org/officeDocument/2006/relationships/slideLayout" Target="../slideLayouts/slideLayout286.xml"/><Relationship Id="rId27" Type="http://schemas.openxmlformats.org/officeDocument/2006/relationships/slideLayout" Target="../slideLayouts/slideLayout291.xml"/><Relationship Id="rId30" Type="http://schemas.openxmlformats.org/officeDocument/2006/relationships/slideLayout" Target="../slideLayouts/slideLayout294.xml"/><Relationship Id="rId35"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2"/>
                </a:solidFill>
                <a:latin typeface="+mn-lt"/>
                <a:ea typeface="+mn-ea"/>
                <a:cs typeface="+mn-cs"/>
              </a:rPr>
              <a:pPr marL="0" algn="l" defTabSz="924282" rtl="0" eaLnBrk="1" latinLnBrk="0" hangingPunct="1">
                <a:lnSpc>
                  <a:spcPct val="85000"/>
                </a:lnSpc>
                <a:spcBef>
                  <a:spcPts val="204"/>
                </a:spcBef>
              </a:pPr>
              <a:t>‹#›</a:t>
            </a:fld>
            <a:endParaRPr lang="en-GB" sz="800" kern="1200" dirty="0" smtClean="0">
              <a:solidFill>
                <a:schemeClr val="bg2"/>
              </a:solidFill>
              <a:latin typeface="+mn-lt"/>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2"/>
                </a:solidFill>
                <a:latin typeface="+mn-lt"/>
                <a:ea typeface="+mn-ea"/>
                <a:cs typeface="+mn-cs"/>
              </a:rPr>
              <a:t>© 201</a:t>
            </a:r>
            <a:r>
              <a:rPr lang="hr-HR" sz="800" kern="1200" dirty="0" smtClean="0">
                <a:solidFill>
                  <a:schemeClr val="bg2"/>
                </a:solidFill>
                <a:latin typeface="+mn-lt"/>
                <a:ea typeface="+mn-ea"/>
                <a:cs typeface="+mn-cs"/>
              </a:rPr>
              <a:t>6</a:t>
            </a:r>
            <a:r>
              <a:rPr lang="en-GB" sz="800" kern="1200" dirty="0" smtClean="0">
                <a:solidFill>
                  <a:schemeClr val="bg2"/>
                </a:solidFill>
                <a:latin typeface="+mn-lt"/>
                <a:ea typeface="+mn-ea"/>
                <a:cs typeface="+mn-cs"/>
              </a:rPr>
              <a:t> Ipsos.</a:t>
            </a:r>
            <a:endParaRPr lang="en-GB" sz="1200" dirty="0" smtClean="0">
              <a:solidFill>
                <a:srgbClr val="1C1C1C">
                  <a:lumMod val="75000"/>
                  <a:lumOff val="25000"/>
                </a:srgbClr>
              </a:solidFill>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79344813"/>
      </p:ext>
    </p:extLst>
  </p:cSld>
  <p:clrMap bg1="lt1" tx1="dk1" bg2="lt2" tx2="dk2" accent1="accent1" accent2="accent2" accent3="accent3" accent4="accent4" accent5="accent5" accent6="accent6" hlink="hlink" folHlink="folHlink"/>
  <p:sldLayoutIdLst>
    <p:sldLayoutId id="2147493318" r:id="rId1"/>
    <p:sldLayoutId id="2147493383" r:id="rId2"/>
    <p:sldLayoutId id="2147493319" r:id="rId3"/>
    <p:sldLayoutId id="2147493322" r:id="rId4"/>
    <p:sldLayoutId id="2147493323" r:id="rId5"/>
    <p:sldLayoutId id="2147493382" r:id="rId6"/>
    <p:sldLayoutId id="2147493314" r:id="rId7"/>
    <p:sldLayoutId id="2147493315" r:id="rId8"/>
    <p:sldLayoutId id="2147493391" r:id="rId9"/>
    <p:sldLayoutId id="2147493388" r:id="rId10"/>
    <p:sldLayoutId id="2147493316" r:id="rId11"/>
    <p:sldLayoutId id="2147493390" r:id="rId12"/>
    <p:sldLayoutId id="2147493317" r:id="rId13"/>
    <p:sldLayoutId id="2147493331" r:id="rId14"/>
    <p:sldLayoutId id="2147493332" r:id="rId15"/>
    <p:sldLayoutId id="2147493333" r:id="rId16"/>
    <p:sldLayoutId id="2147493334" r:id="rId17"/>
    <p:sldLayoutId id="2147493335" r:id="rId18"/>
    <p:sldLayoutId id="2147493336" r:id="rId19"/>
    <p:sldLayoutId id="2147493339" r:id="rId20"/>
    <p:sldLayoutId id="2147493340" r:id="rId21"/>
    <p:sldLayoutId id="2147493392" r:id="rId22"/>
    <p:sldLayoutId id="2147493393" r:id="rId23"/>
    <p:sldLayoutId id="2147493394" r:id="rId24"/>
    <p:sldLayoutId id="2147493395" r:id="rId25"/>
    <p:sldLayoutId id="2147493353" r:id="rId26"/>
    <p:sldLayoutId id="2147493386" r:id="rId27"/>
    <p:sldLayoutId id="2147493385" r:id="rId28"/>
    <p:sldLayoutId id="2147493379" r:id="rId29"/>
    <p:sldLayoutId id="2147493380" r:id="rId30"/>
    <p:sldLayoutId id="2147493384" r:id="rId31"/>
    <p:sldLayoutId id="2147493389" r:id="rId32"/>
    <p:sldLayoutId id="2147493387"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96282437"/>
      </p:ext>
    </p:extLst>
  </p:cSld>
  <p:clrMap bg1="lt1" tx1="dk1" bg2="lt2" tx2="dk2" accent1="accent1" accent2="accent2" accent3="accent3" accent4="accent4" accent5="accent5" accent6="accent6" hlink="hlink" folHlink="folHlink"/>
  <p:sldLayoutIdLst>
    <p:sldLayoutId id="2147493669" r:id="rId1"/>
    <p:sldLayoutId id="2147493670" r:id="rId2"/>
    <p:sldLayoutId id="2147493671" r:id="rId3"/>
    <p:sldLayoutId id="2147493672" r:id="rId4"/>
    <p:sldLayoutId id="2147493673" r:id="rId5"/>
    <p:sldLayoutId id="2147493674" r:id="rId6"/>
    <p:sldLayoutId id="2147493675" r:id="rId7"/>
    <p:sldLayoutId id="2147493676" r:id="rId8"/>
    <p:sldLayoutId id="2147493677" r:id="rId9"/>
    <p:sldLayoutId id="2147493678" r:id="rId10"/>
    <p:sldLayoutId id="2147493679" r:id="rId11"/>
    <p:sldLayoutId id="2147493680" r:id="rId12"/>
    <p:sldLayoutId id="2147493681" r:id="rId13"/>
    <p:sldLayoutId id="2147493682" r:id="rId14"/>
    <p:sldLayoutId id="2147493683" r:id="rId15"/>
    <p:sldLayoutId id="2147493684" r:id="rId16"/>
    <p:sldLayoutId id="2147493685" r:id="rId17"/>
    <p:sldLayoutId id="2147493686" r:id="rId18"/>
    <p:sldLayoutId id="2147493687" r:id="rId19"/>
    <p:sldLayoutId id="2147493688" r:id="rId20"/>
    <p:sldLayoutId id="2147493689" r:id="rId21"/>
    <p:sldLayoutId id="2147493690" r:id="rId22"/>
    <p:sldLayoutId id="2147493691" r:id="rId23"/>
    <p:sldLayoutId id="2147493692" r:id="rId24"/>
    <p:sldLayoutId id="2147493693" r:id="rId25"/>
    <p:sldLayoutId id="2147493694" r:id="rId26"/>
    <p:sldLayoutId id="2147493695" r:id="rId27"/>
    <p:sldLayoutId id="2147493696" r:id="rId28"/>
    <p:sldLayoutId id="2147493697" r:id="rId29"/>
    <p:sldLayoutId id="2147493698" r:id="rId30"/>
    <p:sldLayoutId id="2147493699" r:id="rId31"/>
    <p:sldLayoutId id="2147493700" r:id="rId32"/>
    <p:sldLayoutId id="214749370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08620606"/>
      </p:ext>
    </p:extLst>
  </p:cSld>
  <p:clrMap bg1="lt1" tx1="dk1" bg2="lt2" tx2="dk2" accent1="accent1" accent2="accent2" accent3="accent3" accent4="accent4" accent5="accent5" accent6="accent6" hlink="hlink" folHlink="folHlink"/>
  <p:sldLayoutIdLst>
    <p:sldLayoutId id="2147493703" r:id="rId1"/>
    <p:sldLayoutId id="2147493704" r:id="rId2"/>
    <p:sldLayoutId id="2147493705" r:id="rId3"/>
    <p:sldLayoutId id="2147493706" r:id="rId4"/>
    <p:sldLayoutId id="2147493707" r:id="rId5"/>
    <p:sldLayoutId id="2147493708" r:id="rId6"/>
    <p:sldLayoutId id="2147493709" r:id="rId7"/>
    <p:sldLayoutId id="2147493710" r:id="rId8"/>
    <p:sldLayoutId id="2147493711" r:id="rId9"/>
    <p:sldLayoutId id="2147493712" r:id="rId10"/>
    <p:sldLayoutId id="2147493713" r:id="rId11"/>
    <p:sldLayoutId id="2147493714" r:id="rId12"/>
    <p:sldLayoutId id="2147493715" r:id="rId13"/>
    <p:sldLayoutId id="2147493716" r:id="rId14"/>
    <p:sldLayoutId id="2147493717" r:id="rId15"/>
    <p:sldLayoutId id="2147493718" r:id="rId16"/>
    <p:sldLayoutId id="2147493719" r:id="rId17"/>
    <p:sldLayoutId id="2147493720" r:id="rId18"/>
    <p:sldLayoutId id="2147493721" r:id="rId19"/>
    <p:sldLayoutId id="2147493722" r:id="rId20"/>
    <p:sldLayoutId id="2147493723" r:id="rId21"/>
    <p:sldLayoutId id="2147493724" r:id="rId22"/>
    <p:sldLayoutId id="2147493725" r:id="rId23"/>
    <p:sldLayoutId id="2147493726" r:id="rId24"/>
    <p:sldLayoutId id="2147493727" r:id="rId25"/>
    <p:sldLayoutId id="2147493728" r:id="rId26"/>
    <p:sldLayoutId id="2147493729" r:id="rId27"/>
    <p:sldLayoutId id="2147493730" r:id="rId28"/>
    <p:sldLayoutId id="2147493731" r:id="rId29"/>
    <p:sldLayoutId id="2147493732" r:id="rId30"/>
    <p:sldLayoutId id="2147493733" r:id="rId31"/>
    <p:sldLayoutId id="2147493734" r:id="rId32"/>
    <p:sldLayoutId id="2147493735"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12585406"/>
      </p:ext>
    </p:extLst>
  </p:cSld>
  <p:clrMap bg1="lt1" tx1="dk1" bg2="lt2" tx2="dk2" accent1="accent1" accent2="accent2" accent3="accent3" accent4="accent4" accent5="accent5" accent6="accent6" hlink="hlink" folHlink="folHlink"/>
  <p:sldLayoutIdLst>
    <p:sldLayoutId id="2147493737" r:id="rId1"/>
    <p:sldLayoutId id="2147493738" r:id="rId2"/>
    <p:sldLayoutId id="2147493739" r:id="rId3"/>
    <p:sldLayoutId id="2147493740" r:id="rId4"/>
    <p:sldLayoutId id="2147493741" r:id="rId5"/>
    <p:sldLayoutId id="2147493742" r:id="rId6"/>
    <p:sldLayoutId id="2147493743" r:id="rId7"/>
    <p:sldLayoutId id="2147493744" r:id="rId8"/>
    <p:sldLayoutId id="2147493745" r:id="rId9"/>
    <p:sldLayoutId id="2147493746" r:id="rId10"/>
    <p:sldLayoutId id="2147493747" r:id="rId11"/>
    <p:sldLayoutId id="2147493748" r:id="rId12"/>
    <p:sldLayoutId id="2147493749" r:id="rId13"/>
    <p:sldLayoutId id="2147493750" r:id="rId14"/>
    <p:sldLayoutId id="2147493751" r:id="rId15"/>
    <p:sldLayoutId id="2147493752" r:id="rId16"/>
    <p:sldLayoutId id="2147493753" r:id="rId17"/>
    <p:sldLayoutId id="2147493754" r:id="rId18"/>
    <p:sldLayoutId id="2147493755" r:id="rId19"/>
    <p:sldLayoutId id="2147493756" r:id="rId20"/>
    <p:sldLayoutId id="2147493757" r:id="rId21"/>
    <p:sldLayoutId id="2147493758" r:id="rId22"/>
    <p:sldLayoutId id="2147493759" r:id="rId23"/>
    <p:sldLayoutId id="2147493760" r:id="rId24"/>
    <p:sldLayoutId id="2147493761" r:id="rId25"/>
    <p:sldLayoutId id="2147493762" r:id="rId26"/>
    <p:sldLayoutId id="2147493763" r:id="rId27"/>
    <p:sldLayoutId id="2147493764" r:id="rId28"/>
    <p:sldLayoutId id="2147493765" r:id="rId29"/>
    <p:sldLayoutId id="2147493766" r:id="rId30"/>
    <p:sldLayoutId id="2147493767" r:id="rId31"/>
    <p:sldLayoutId id="2147493768" r:id="rId32"/>
    <p:sldLayoutId id="214749376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08253498"/>
      </p:ext>
    </p:extLst>
  </p:cSld>
  <p:clrMap bg1="lt1" tx1="dk1" bg2="lt2" tx2="dk2" accent1="accent1" accent2="accent2" accent3="accent3" accent4="accent4" accent5="accent5" accent6="accent6" hlink="hlink" folHlink="folHlink"/>
  <p:sldLayoutIdLst>
    <p:sldLayoutId id="2147493771" r:id="rId1"/>
    <p:sldLayoutId id="2147493772" r:id="rId2"/>
    <p:sldLayoutId id="2147493773" r:id="rId3"/>
    <p:sldLayoutId id="2147493774" r:id="rId4"/>
    <p:sldLayoutId id="2147493775" r:id="rId5"/>
    <p:sldLayoutId id="2147493776" r:id="rId6"/>
    <p:sldLayoutId id="2147493777" r:id="rId7"/>
    <p:sldLayoutId id="2147493778" r:id="rId8"/>
    <p:sldLayoutId id="2147493779" r:id="rId9"/>
    <p:sldLayoutId id="2147493780" r:id="rId10"/>
    <p:sldLayoutId id="2147493781" r:id="rId11"/>
    <p:sldLayoutId id="2147493782" r:id="rId12"/>
    <p:sldLayoutId id="2147493783" r:id="rId13"/>
    <p:sldLayoutId id="2147493784" r:id="rId14"/>
    <p:sldLayoutId id="2147493785" r:id="rId15"/>
    <p:sldLayoutId id="2147493786" r:id="rId16"/>
    <p:sldLayoutId id="2147493787" r:id="rId17"/>
    <p:sldLayoutId id="2147493788" r:id="rId18"/>
    <p:sldLayoutId id="2147493789" r:id="rId19"/>
    <p:sldLayoutId id="2147493790" r:id="rId20"/>
    <p:sldLayoutId id="2147493791" r:id="rId21"/>
    <p:sldLayoutId id="2147493792" r:id="rId22"/>
    <p:sldLayoutId id="2147493793" r:id="rId23"/>
    <p:sldLayoutId id="2147493794" r:id="rId24"/>
    <p:sldLayoutId id="2147493795" r:id="rId25"/>
    <p:sldLayoutId id="2147493796" r:id="rId26"/>
    <p:sldLayoutId id="2147493797" r:id="rId27"/>
    <p:sldLayoutId id="2147493798" r:id="rId28"/>
    <p:sldLayoutId id="2147493799" r:id="rId29"/>
    <p:sldLayoutId id="2147493800" r:id="rId30"/>
    <p:sldLayoutId id="2147493801" r:id="rId31"/>
    <p:sldLayoutId id="2147493802" r:id="rId32"/>
    <p:sldLayoutId id="214749380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89922603"/>
      </p:ext>
    </p:extLst>
  </p:cSld>
  <p:clrMap bg1="lt1" tx1="dk1" bg2="lt2" tx2="dk2" accent1="accent1" accent2="accent2" accent3="accent3" accent4="accent4" accent5="accent5" accent6="accent6" hlink="hlink" folHlink="folHlink"/>
  <p:sldLayoutIdLst>
    <p:sldLayoutId id="2147493805" r:id="rId1"/>
    <p:sldLayoutId id="2147493806" r:id="rId2"/>
    <p:sldLayoutId id="2147493807" r:id="rId3"/>
    <p:sldLayoutId id="2147493808" r:id="rId4"/>
    <p:sldLayoutId id="2147493809" r:id="rId5"/>
    <p:sldLayoutId id="2147493810" r:id="rId6"/>
    <p:sldLayoutId id="2147493811" r:id="rId7"/>
    <p:sldLayoutId id="2147493812" r:id="rId8"/>
    <p:sldLayoutId id="2147493813" r:id="rId9"/>
    <p:sldLayoutId id="2147493814" r:id="rId10"/>
    <p:sldLayoutId id="2147493815" r:id="rId11"/>
    <p:sldLayoutId id="2147493816" r:id="rId12"/>
    <p:sldLayoutId id="2147493817" r:id="rId13"/>
    <p:sldLayoutId id="2147493818" r:id="rId14"/>
    <p:sldLayoutId id="2147493819" r:id="rId15"/>
    <p:sldLayoutId id="2147493820" r:id="rId16"/>
    <p:sldLayoutId id="2147493821" r:id="rId17"/>
    <p:sldLayoutId id="2147493822" r:id="rId18"/>
    <p:sldLayoutId id="2147493823" r:id="rId19"/>
    <p:sldLayoutId id="2147493824" r:id="rId20"/>
    <p:sldLayoutId id="2147493825" r:id="rId21"/>
    <p:sldLayoutId id="2147493826" r:id="rId22"/>
    <p:sldLayoutId id="2147493827" r:id="rId23"/>
    <p:sldLayoutId id="2147493828" r:id="rId24"/>
    <p:sldLayoutId id="2147493829" r:id="rId25"/>
    <p:sldLayoutId id="2147493830" r:id="rId26"/>
    <p:sldLayoutId id="2147493831" r:id="rId27"/>
    <p:sldLayoutId id="2147493832" r:id="rId28"/>
    <p:sldLayoutId id="2147493833" r:id="rId29"/>
    <p:sldLayoutId id="2147493834" r:id="rId30"/>
    <p:sldLayoutId id="2147493835" r:id="rId31"/>
    <p:sldLayoutId id="2147493836" r:id="rId32"/>
    <p:sldLayoutId id="2147493837"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43442298"/>
      </p:ext>
    </p:extLst>
  </p:cSld>
  <p:clrMap bg1="lt1" tx1="dk1" bg2="lt2" tx2="dk2" accent1="accent1" accent2="accent2" accent3="accent3" accent4="accent4" accent5="accent5" accent6="accent6" hlink="hlink" folHlink="folHlink"/>
  <p:sldLayoutIdLst>
    <p:sldLayoutId id="2147493839" r:id="rId1"/>
    <p:sldLayoutId id="2147493840" r:id="rId2"/>
    <p:sldLayoutId id="2147493841" r:id="rId3"/>
    <p:sldLayoutId id="2147493842" r:id="rId4"/>
    <p:sldLayoutId id="2147493843" r:id="rId5"/>
    <p:sldLayoutId id="2147493844" r:id="rId6"/>
    <p:sldLayoutId id="2147493845" r:id="rId7"/>
    <p:sldLayoutId id="2147493846" r:id="rId8"/>
    <p:sldLayoutId id="2147493847" r:id="rId9"/>
    <p:sldLayoutId id="2147493848" r:id="rId10"/>
    <p:sldLayoutId id="2147493849" r:id="rId11"/>
    <p:sldLayoutId id="2147493850" r:id="rId12"/>
    <p:sldLayoutId id="2147493851" r:id="rId13"/>
    <p:sldLayoutId id="2147493852" r:id="rId14"/>
    <p:sldLayoutId id="2147493853" r:id="rId15"/>
    <p:sldLayoutId id="2147493854" r:id="rId16"/>
    <p:sldLayoutId id="2147493855" r:id="rId17"/>
    <p:sldLayoutId id="2147493856" r:id="rId18"/>
    <p:sldLayoutId id="2147493857" r:id="rId19"/>
    <p:sldLayoutId id="2147493858" r:id="rId20"/>
    <p:sldLayoutId id="2147493859" r:id="rId21"/>
    <p:sldLayoutId id="2147493860" r:id="rId22"/>
    <p:sldLayoutId id="2147493861" r:id="rId23"/>
    <p:sldLayoutId id="2147493862" r:id="rId24"/>
    <p:sldLayoutId id="2147493863" r:id="rId25"/>
    <p:sldLayoutId id="2147493864" r:id="rId26"/>
    <p:sldLayoutId id="2147493865" r:id="rId27"/>
    <p:sldLayoutId id="2147493866" r:id="rId28"/>
    <p:sldLayoutId id="2147493867" r:id="rId29"/>
    <p:sldLayoutId id="2147493868" r:id="rId30"/>
    <p:sldLayoutId id="2147493869" r:id="rId31"/>
    <p:sldLayoutId id="2147493870" r:id="rId32"/>
    <p:sldLayoutId id="214749387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8335403"/>
      </p:ext>
    </p:extLst>
  </p:cSld>
  <p:clrMap bg1="lt1" tx1="dk1" bg2="lt2" tx2="dk2" accent1="accent1" accent2="accent2" accent3="accent3" accent4="accent4" accent5="accent5" accent6="accent6" hlink="hlink" folHlink="folHlink"/>
  <p:sldLayoutIdLst>
    <p:sldLayoutId id="2147493873" r:id="rId1"/>
    <p:sldLayoutId id="2147493874" r:id="rId2"/>
    <p:sldLayoutId id="2147493875" r:id="rId3"/>
    <p:sldLayoutId id="2147493876" r:id="rId4"/>
    <p:sldLayoutId id="2147493877" r:id="rId5"/>
    <p:sldLayoutId id="2147493878" r:id="rId6"/>
    <p:sldLayoutId id="2147493879" r:id="rId7"/>
    <p:sldLayoutId id="2147493880" r:id="rId8"/>
    <p:sldLayoutId id="2147493881" r:id="rId9"/>
    <p:sldLayoutId id="2147493882" r:id="rId10"/>
    <p:sldLayoutId id="2147493883" r:id="rId11"/>
    <p:sldLayoutId id="2147493884" r:id="rId12"/>
    <p:sldLayoutId id="2147493885" r:id="rId13"/>
    <p:sldLayoutId id="2147493886" r:id="rId14"/>
    <p:sldLayoutId id="2147493887" r:id="rId15"/>
    <p:sldLayoutId id="2147493888" r:id="rId16"/>
    <p:sldLayoutId id="2147493889" r:id="rId17"/>
    <p:sldLayoutId id="2147493890" r:id="rId18"/>
    <p:sldLayoutId id="2147493891" r:id="rId19"/>
    <p:sldLayoutId id="2147493892" r:id="rId20"/>
    <p:sldLayoutId id="2147493893" r:id="rId21"/>
    <p:sldLayoutId id="2147493894" r:id="rId22"/>
    <p:sldLayoutId id="2147493895" r:id="rId23"/>
    <p:sldLayoutId id="2147493896" r:id="rId24"/>
    <p:sldLayoutId id="2147493897" r:id="rId25"/>
    <p:sldLayoutId id="2147493898" r:id="rId26"/>
    <p:sldLayoutId id="2147493899" r:id="rId27"/>
    <p:sldLayoutId id="2147493900" r:id="rId28"/>
    <p:sldLayoutId id="2147493901" r:id="rId29"/>
    <p:sldLayoutId id="2147493902" r:id="rId30"/>
    <p:sldLayoutId id="2147493903" r:id="rId31"/>
    <p:sldLayoutId id="2147493904" r:id="rId32"/>
    <p:sldLayoutId id="2147493905"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40813956"/>
      </p:ext>
    </p:extLst>
  </p:cSld>
  <p:clrMap bg1="lt1" tx1="dk1" bg2="lt2" tx2="dk2" accent1="accent1" accent2="accent2" accent3="accent3" accent4="accent4" accent5="accent5" accent6="accent6" hlink="hlink" folHlink="folHlink"/>
  <p:sldLayoutIdLst>
    <p:sldLayoutId id="2147493907" r:id="rId1"/>
    <p:sldLayoutId id="2147493908" r:id="rId2"/>
    <p:sldLayoutId id="2147493909" r:id="rId3"/>
    <p:sldLayoutId id="2147493910" r:id="rId4"/>
    <p:sldLayoutId id="2147493911" r:id="rId5"/>
    <p:sldLayoutId id="2147493912" r:id="rId6"/>
    <p:sldLayoutId id="2147493913" r:id="rId7"/>
    <p:sldLayoutId id="2147493914" r:id="rId8"/>
    <p:sldLayoutId id="2147493915" r:id="rId9"/>
    <p:sldLayoutId id="2147493916" r:id="rId10"/>
    <p:sldLayoutId id="2147493917" r:id="rId11"/>
    <p:sldLayoutId id="2147493918" r:id="rId12"/>
    <p:sldLayoutId id="2147493919" r:id="rId13"/>
    <p:sldLayoutId id="2147493920" r:id="rId14"/>
    <p:sldLayoutId id="2147493921" r:id="rId15"/>
    <p:sldLayoutId id="2147493922" r:id="rId16"/>
    <p:sldLayoutId id="2147493923" r:id="rId17"/>
    <p:sldLayoutId id="2147493924" r:id="rId18"/>
    <p:sldLayoutId id="2147493925" r:id="rId19"/>
    <p:sldLayoutId id="2147493926" r:id="rId20"/>
    <p:sldLayoutId id="2147493927" r:id="rId21"/>
    <p:sldLayoutId id="2147493928" r:id="rId22"/>
    <p:sldLayoutId id="2147493929" r:id="rId23"/>
    <p:sldLayoutId id="2147493930" r:id="rId24"/>
    <p:sldLayoutId id="2147493931" r:id="rId25"/>
    <p:sldLayoutId id="2147493932" r:id="rId26"/>
    <p:sldLayoutId id="2147493933" r:id="rId27"/>
    <p:sldLayoutId id="2147493934" r:id="rId28"/>
    <p:sldLayoutId id="2147493935" r:id="rId29"/>
    <p:sldLayoutId id="2147493936" r:id="rId30"/>
    <p:sldLayoutId id="2147493937" r:id="rId31"/>
    <p:sldLayoutId id="2147493938" r:id="rId32"/>
    <p:sldLayoutId id="214749393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93088535"/>
      </p:ext>
    </p:extLst>
  </p:cSld>
  <p:clrMap bg1="lt1" tx1="dk1" bg2="lt2" tx2="dk2" accent1="accent1" accent2="accent2" accent3="accent3" accent4="accent4" accent5="accent5" accent6="accent6" hlink="hlink" folHlink="folHlink"/>
  <p:sldLayoutIdLst>
    <p:sldLayoutId id="2147493941" r:id="rId1"/>
    <p:sldLayoutId id="2147493942" r:id="rId2"/>
    <p:sldLayoutId id="2147493943" r:id="rId3"/>
    <p:sldLayoutId id="2147493944" r:id="rId4"/>
    <p:sldLayoutId id="2147493945" r:id="rId5"/>
    <p:sldLayoutId id="2147493946" r:id="rId6"/>
    <p:sldLayoutId id="2147493947" r:id="rId7"/>
    <p:sldLayoutId id="2147493948" r:id="rId8"/>
    <p:sldLayoutId id="2147493949" r:id="rId9"/>
    <p:sldLayoutId id="2147493950" r:id="rId10"/>
    <p:sldLayoutId id="2147493951" r:id="rId11"/>
    <p:sldLayoutId id="2147493952" r:id="rId12"/>
    <p:sldLayoutId id="2147493953" r:id="rId13"/>
    <p:sldLayoutId id="2147493954" r:id="rId14"/>
    <p:sldLayoutId id="2147493955" r:id="rId15"/>
    <p:sldLayoutId id="2147493956" r:id="rId16"/>
    <p:sldLayoutId id="2147493957" r:id="rId17"/>
    <p:sldLayoutId id="2147493958" r:id="rId18"/>
    <p:sldLayoutId id="2147493959" r:id="rId19"/>
    <p:sldLayoutId id="2147493960" r:id="rId20"/>
    <p:sldLayoutId id="2147493961" r:id="rId21"/>
    <p:sldLayoutId id="2147493962" r:id="rId22"/>
    <p:sldLayoutId id="2147493963" r:id="rId23"/>
    <p:sldLayoutId id="2147493964" r:id="rId24"/>
    <p:sldLayoutId id="2147493965" r:id="rId25"/>
    <p:sldLayoutId id="2147493966" r:id="rId26"/>
    <p:sldLayoutId id="2147493967" r:id="rId27"/>
    <p:sldLayoutId id="2147493968" r:id="rId28"/>
    <p:sldLayoutId id="2147493969" r:id="rId29"/>
    <p:sldLayoutId id="2147493970" r:id="rId30"/>
    <p:sldLayoutId id="2147493971" r:id="rId31"/>
    <p:sldLayoutId id="2147493972" r:id="rId32"/>
    <p:sldLayoutId id="214749397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1660942"/>
      </p:ext>
    </p:extLst>
  </p:cSld>
  <p:clrMap bg1="lt1" tx1="dk1" bg2="lt2" tx2="dk2" accent1="accent1" accent2="accent2" accent3="accent3" accent4="accent4" accent5="accent5" accent6="accent6" hlink="hlink" folHlink="folHlink"/>
  <p:sldLayoutIdLst>
    <p:sldLayoutId id="2147494009" r:id="rId1"/>
    <p:sldLayoutId id="2147494010" r:id="rId2"/>
    <p:sldLayoutId id="2147494011" r:id="rId3"/>
    <p:sldLayoutId id="2147494012" r:id="rId4"/>
    <p:sldLayoutId id="2147494013" r:id="rId5"/>
    <p:sldLayoutId id="2147494014" r:id="rId6"/>
    <p:sldLayoutId id="2147494015" r:id="rId7"/>
    <p:sldLayoutId id="2147494016" r:id="rId8"/>
    <p:sldLayoutId id="2147494017" r:id="rId9"/>
    <p:sldLayoutId id="2147494018" r:id="rId10"/>
    <p:sldLayoutId id="2147494019" r:id="rId11"/>
    <p:sldLayoutId id="2147494020" r:id="rId12"/>
    <p:sldLayoutId id="2147494021" r:id="rId13"/>
    <p:sldLayoutId id="2147494022" r:id="rId14"/>
    <p:sldLayoutId id="2147494023" r:id="rId15"/>
    <p:sldLayoutId id="2147494024" r:id="rId16"/>
    <p:sldLayoutId id="2147494025" r:id="rId17"/>
    <p:sldLayoutId id="2147494026" r:id="rId18"/>
    <p:sldLayoutId id="2147494027" r:id="rId19"/>
    <p:sldLayoutId id="2147494028" r:id="rId20"/>
    <p:sldLayoutId id="2147494029" r:id="rId21"/>
    <p:sldLayoutId id="2147494030" r:id="rId22"/>
    <p:sldLayoutId id="2147494031" r:id="rId23"/>
    <p:sldLayoutId id="2147494032" r:id="rId24"/>
    <p:sldLayoutId id="2147494033" r:id="rId25"/>
    <p:sldLayoutId id="2147494034" r:id="rId26"/>
    <p:sldLayoutId id="2147494035" r:id="rId27"/>
    <p:sldLayoutId id="2147494036" r:id="rId28"/>
    <p:sldLayoutId id="2147494037" r:id="rId29"/>
    <p:sldLayoutId id="2147494038" r:id="rId30"/>
    <p:sldLayoutId id="2147494039" r:id="rId31"/>
    <p:sldLayoutId id="2147494040" r:id="rId32"/>
    <p:sldLayoutId id="214749404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625956"/>
      </p:ext>
    </p:extLst>
  </p:cSld>
  <p:clrMap bg1="lt1" tx1="dk1" bg2="lt2" tx2="dk2" accent1="accent1" accent2="accent2" accent3="accent3" accent4="accent4" accent5="accent5" accent6="accent6" hlink="hlink" folHlink="folHlink"/>
  <p:sldLayoutIdLst>
    <p:sldLayoutId id="2147493397" r:id="rId1"/>
    <p:sldLayoutId id="2147493398" r:id="rId2"/>
    <p:sldLayoutId id="2147493399" r:id="rId3"/>
    <p:sldLayoutId id="2147493400" r:id="rId4"/>
    <p:sldLayoutId id="2147493401" r:id="rId5"/>
    <p:sldLayoutId id="2147493402" r:id="rId6"/>
    <p:sldLayoutId id="2147493403" r:id="rId7"/>
    <p:sldLayoutId id="2147493404" r:id="rId8"/>
    <p:sldLayoutId id="2147493405" r:id="rId9"/>
    <p:sldLayoutId id="2147493406" r:id="rId10"/>
    <p:sldLayoutId id="2147493407" r:id="rId11"/>
    <p:sldLayoutId id="2147493408" r:id="rId12"/>
    <p:sldLayoutId id="2147493409" r:id="rId13"/>
    <p:sldLayoutId id="2147493410" r:id="rId14"/>
    <p:sldLayoutId id="2147493411" r:id="rId15"/>
    <p:sldLayoutId id="2147493412" r:id="rId16"/>
    <p:sldLayoutId id="2147493413" r:id="rId17"/>
    <p:sldLayoutId id="2147493414" r:id="rId18"/>
    <p:sldLayoutId id="2147493415" r:id="rId19"/>
    <p:sldLayoutId id="2147493416" r:id="rId20"/>
    <p:sldLayoutId id="2147493417" r:id="rId21"/>
    <p:sldLayoutId id="2147493418" r:id="rId22"/>
    <p:sldLayoutId id="2147493419" r:id="rId23"/>
    <p:sldLayoutId id="2147493420" r:id="rId24"/>
    <p:sldLayoutId id="2147493421" r:id="rId25"/>
    <p:sldLayoutId id="2147493422" r:id="rId26"/>
    <p:sldLayoutId id="2147493423" r:id="rId27"/>
    <p:sldLayoutId id="2147493424" r:id="rId28"/>
    <p:sldLayoutId id="2147493425" r:id="rId29"/>
    <p:sldLayoutId id="2147493426" r:id="rId30"/>
    <p:sldLayoutId id="2147493427" r:id="rId31"/>
    <p:sldLayoutId id="2147493428" r:id="rId32"/>
    <p:sldLayoutId id="214749342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0254101"/>
      </p:ext>
    </p:extLst>
  </p:cSld>
  <p:clrMap bg1="lt1" tx1="dk1" bg2="lt2" tx2="dk2" accent1="accent1" accent2="accent2" accent3="accent3" accent4="accent4" accent5="accent5" accent6="accent6" hlink="hlink" folHlink="folHlink"/>
  <p:sldLayoutIdLst>
    <p:sldLayoutId id="2147494043" r:id="rId1"/>
    <p:sldLayoutId id="2147494044" r:id="rId2"/>
    <p:sldLayoutId id="2147494045" r:id="rId3"/>
    <p:sldLayoutId id="2147494046" r:id="rId4"/>
    <p:sldLayoutId id="2147494047" r:id="rId5"/>
    <p:sldLayoutId id="2147494048" r:id="rId6"/>
    <p:sldLayoutId id="2147494049" r:id="rId7"/>
    <p:sldLayoutId id="2147494050" r:id="rId8"/>
    <p:sldLayoutId id="2147494051" r:id="rId9"/>
    <p:sldLayoutId id="2147494052" r:id="rId10"/>
    <p:sldLayoutId id="2147494053" r:id="rId11"/>
    <p:sldLayoutId id="2147494054" r:id="rId12"/>
    <p:sldLayoutId id="2147494055" r:id="rId13"/>
    <p:sldLayoutId id="2147494056" r:id="rId14"/>
    <p:sldLayoutId id="2147494057" r:id="rId15"/>
    <p:sldLayoutId id="2147494058" r:id="rId16"/>
    <p:sldLayoutId id="2147494059" r:id="rId17"/>
    <p:sldLayoutId id="2147494060" r:id="rId18"/>
    <p:sldLayoutId id="2147494061" r:id="rId19"/>
    <p:sldLayoutId id="2147494062" r:id="rId20"/>
    <p:sldLayoutId id="2147494063" r:id="rId21"/>
    <p:sldLayoutId id="2147494064" r:id="rId22"/>
    <p:sldLayoutId id="2147494065" r:id="rId23"/>
    <p:sldLayoutId id="2147494066" r:id="rId24"/>
    <p:sldLayoutId id="2147494067" r:id="rId25"/>
    <p:sldLayoutId id="2147494068" r:id="rId26"/>
    <p:sldLayoutId id="2147494069" r:id="rId27"/>
    <p:sldLayoutId id="2147494070" r:id="rId28"/>
    <p:sldLayoutId id="2147494071" r:id="rId29"/>
    <p:sldLayoutId id="2147494072" r:id="rId30"/>
    <p:sldLayoutId id="2147494073" r:id="rId31"/>
    <p:sldLayoutId id="2147494074" r:id="rId32"/>
    <p:sldLayoutId id="2147494075"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79539434"/>
      </p:ext>
    </p:extLst>
  </p:cSld>
  <p:clrMap bg1="lt1" tx1="dk1" bg2="lt2" tx2="dk2" accent1="accent1" accent2="accent2" accent3="accent3" accent4="accent4" accent5="accent5" accent6="accent6" hlink="hlink" folHlink="folHlink"/>
  <p:sldLayoutIdLst>
    <p:sldLayoutId id="2147494077" r:id="rId1"/>
    <p:sldLayoutId id="2147494078" r:id="rId2"/>
    <p:sldLayoutId id="2147494079" r:id="rId3"/>
    <p:sldLayoutId id="2147494080" r:id="rId4"/>
    <p:sldLayoutId id="2147494081" r:id="rId5"/>
    <p:sldLayoutId id="2147494082" r:id="rId6"/>
    <p:sldLayoutId id="2147494083" r:id="rId7"/>
    <p:sldLayoutId id="2147494084" r:id="rId8"/>
    <p:sldLayoutId id="2147494085" r:id="rId9"/>
    <p:sldLayoutId id="2147494086" r:id="rId10"/>
    <p:sldLayoutId id="2147494087" r:id="rId11"/>
    <p:sldLayoutId id="2147494088" r:id="rId12"/>
    <p:sldLayoutId id="2147494089" r:id="rId13"/>
    <p:sldLayoutId id="2147494090" r:id="rId14"/>
    <p:sldLayoutId id="2147494091" r:id="rId15"/>
    <p:sldLayoutId id="2147494092" r:id="rId16"/>
    <p:sldLayoutId id="2147494093" r:id="rId17"/>
    <p:sldLayoutId id="2147494094" r:id="rId18"/>
    <p:sldLayoutId id="2147494095" r:id="rId19"/>
    <p:sldLayoutId id="2147494096" r:id="rId20"/>
    <p:sldLayoutId id="2147494097" r:id="rId21"/>
    <p:sldLayoutId id="2147494098" r:id="rId22"/>
    <p:sldLayoutId id="2147494099" r:id="rId23"/>
    <p:sldLayoutId id="2147494100" r:id="rId24"/>
    <p:sldLayoutId id="2147494101" r:id="rId25"/>
    <p:sldLayoutId id="2147494102" r:id="rId26"/>
    <p:sldLayoutId id="2147494103" r:id="rId27"/>
    <p:sldLayoutId id="2147494104" r:id="rId28"/>
    <p:sldLayoutId id="2147494105" r:id="rId29"/>
    <p:sldLayoutId id="2147494106" r:id="rId30"/>
    <p:sldLayoutId id="2147494107" r:id="rId31"/>
    <p:sldLayoutId id="2147494108" r:id="rId32"/>
    <p:sldLayoutId id="214749410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20560085"/>
      </p:ext>
    </p:extLst>
  </p:cSld>
  <p:clrMap bg1="lt1" tx1="dk1" bg2="lt2" tx2="dk2" accent1="accent1" accent2="accent2" accent3="accent3" accent4="accent4" accent5="accent5" accent6="accent6" hlink="hlink" folHlink="folHlink"/>
  <p:sldLayoutIdLst>
    <p:sldLayoutId id="2147494111" r:id="rId1"/>
    <p:sldLayoutId id="2147494112" r:id="rId2"/>
    <p:sldLayoutId id="2147494113" r:id="rId3"/>
    <p:sldLayoutId id="2147494114" r:id="rId4"/>
    <p:sldLayoutId id="2147494115" r:id="rId5"/>
    <p:sldLayoutId id="2147494116" r:id="rId6"/>
    <p:sldLayoutId id="2147494117" r:id="rId7"/>
    <p:sldLayoutId id="2147494118" r:id="rId8"/>
    <p:sldLayoutId id="2147494119" r:id="rId9"/>
    <p:sldLayoutId id="2147494120" r:id="rId10"/>
    <p:sldLayoutId id="2147494121" r:id="rId11"/>
    <p:sldLayoutId id="2147494122" r:id="rId12"/>
    <p:sldLayoutId id="2147494123" r:id="rId13"/>
    <p:sldLayoutId id="2147494124" r:id="rId14"/>
    <p:sldLayoutId id="2147494125" r:id="rId15"/>
    <p:sldLayoutId id="2147494126" r:id="rId16"/>
    <p:sldLayoutId id="2147494127" r:id="rId17"/>
    <p:sldLayoutId id="2147494128" r:id="rId18"/>
    <p:sldLayoutId id="2147494129" r:id="rId19"/>
    <p:sldLayoutId id="2147494130" r:id="rId20"/>
    <p:sldLayoutId id="2147494131" r:id="rId21"/>
    <p:sldLayoutId id="2147494132" r:id="rId22"/>
    <p:sldLayoutId id="2147494133" r:id="rId23"/>
    <p:sldLayoutId id="2147494134" r:id="rId24"/>
    <p:sldLayoutId id="2147494135" r:id="rId25"/>
    <p:sldLayoutId id="2147494136" r:id="rId26"/>
    <p:sldLayoutId id="2147494137" r:id="rId27"/>
    <p:sldLayoutId id="2147494138" r:id="rId28"/>
    <p:sldLayoutId id="2147494139" r:id="rId29"/>
    <p:sldLayoutId id="2147494140" r:id="rId30"/>
    <p:sldLayoutId id="2147494141" r:id="rId31"/>
    <p:sldLayoutId id="2147494142" r:id="rId32"/>
    <p:sldLayoutId id="214749414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10111923"/>
      </p:ext>
    </p:extLst>
  </p:cSld>
  <p:clrMap bg1="lt1" tx1="dk1" bg2="lt2" tx2="dk2" accent1="accent1" accent2="accent2" accent3="accent3" accent4="accent4" accent5="accent5" accent6="accent6" hlink="hlink" folHlink="folHlink"/>
  <p:sldLayoutIdLst>
    <p:sldLayoutId id="2147494179" r:id="rId1"/>
    <p:sldLayoutId id="2147494180" r:id="rId2"/>
    <p:sldLayoutId id="2147494181" r:id="rId3"/>
    <p:sldLayoutId id="2147494182" r:id="rId4"/>
    <p:sldLayoutId id="2147494183" r:id="rId5"/>
    <p:sldLayoutId id="2147494184" r:id="rId6"/>
    <p:sldLayoutId id="2147494185" r:id="rId7"/>
    <p:sldLayoutId id="2147494186" r:id="rId8"/>
    <p:sldLayoutId id="2147494187" r:id="rId9"/>
    <p:sldLayoutId id="2147494188" r:id="rId10"/>
    <p:sldLayoutId id="2147494189" r:id="rId11"/>
    <p:sldLayoutId id="2147494190" r:id="rId12"/>
    <p:sldLayoutId id="2147494191" r:id="rId13"/>
    <p:sldLayoutId id="2147494192" r:id="rId14"/>
    <p:sldLayoutId id="2147494193" r:id="rId15"/>
    <p:sldLayoutId id="2147494194" r:id="rId16"/>
    <p:sldLayoutId id="2147494195" r:id="rId17"/>
    <p:sldLayoutId id="2147494196" r:id="rId18"/>
    <p:sldLayoutId id="2147494197" r:id="rId19"/>
    <p:sldLayoutId id="2147494198" r:id="rId20"/>
    <p:sldLayoutId id="2147494199" r:id="rId21"/>
    <p:sldLayoutId id="2147494200" r:id="rId22"/>
    <p:sldLayoutId id="2147494201" r:id="rId23"/>
    <p:sldLayoutId id="2147494202" r:id="rId24"/>
    <p:sldLayoutId id="2147494203" r:id="rId25"/>
    <p:sldLayoutId id="2147494204" r:id="rId26"/>
    <p:sldLayoutId id="2147494205" r:id="rId27"/>
    <p:sldLayoutId id="2147494206" r:id="rId28"/>
    <p:sldLayoutId id="2147494207" r:id="rId29"/>
    <p:sldLayoutId id="2147494208" r:id="rId30"/>
    <p:sldLayoutId id="2147494209" r:id="rId31"/>
    <p:sldLayoutId id="2147494210" r:id="rId32"/>
    <p:sldLayoutId id="214749421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99956654"/>
      </p:ext>
    </p:extLst>
  </p:cSld>
  <p:clrMap bg1="lt1" tx1="dk1" bg2="lt2" tx2="dk2" accent1="accent1" accent2="accent2" accent3="accent3" accent4="accent4" accent5="accent5" accent6="accent6" hlink="hlink" folHlink="folHlink"/>
  <p:sldLayoutIdLst>
    <p:sldLayoutId id="2147494213" r:id="rId1"/>
    <p:sldLayoutId id="2147494214" r:id="rId2"/>
    <p:sldLayoutId id="2147494215" r:id="rId3"/>
    <p:sldLayoutId id="2147494216" r:id="rId4"/>
    <p:sldLayoutId id="2147494217" r:id="rId5"/>
    <p:sldLayoutId id="2147494218" r:id="rId6"/>
    <p:sldLayoutId id="2147494219" r:id="rId7"/>
    <p:sldLayoutId id="2147494220" r:id="rId8"/>
    <p:sldLayoutId id="2147494221" r:id="rId9"/>
    <p:sldLayoutId id="2147494222" r:id="rId10"/>
    <p:sldLayoutId id="2147494223" r:id="rId11"/>
    <p:sldLayoutId id="2147494224" r:id="rId12"/>
    <p:sldLayoutId id="2147494225" r:id="rId13"/>
    <p:sldLayoutId id="2147494226" r:id="rId14"/>
    <p:sldLayoutId id="2147494227" r:id="rId15"/>
    <p:sldLayoutId id="2147494228" r:id="rId16"/>
    <p:sldLayoutId id="2147494229" r:id="rId17"/>
    <p:sldLayoutId id="2147494230" r:id="rId18"/>
    <p:sldLayoutId id="2147494231" r:id="rId19"/>
    <p:sldLayoutId id="2147494232" r:id="rId20"/>
    <p:sldLayoutId id="2147494233" r:id="rId21"/>
    <p:sldLayoutId id="2147494234" r:id="rId22"/>
    <p:sldLayoutId id="2147494235" r:id="rId23"/>
    <p:sldLayoutId id="2147494236" r:id="rId24"/>
    <p:sldLayoutId id="2147494237" r:id="rId25"/>
    <p:sldLayoutId id="2147494238" r:id="rId26"/>
    <p:sldLayoutId id="2147494239" r:id="rId27"/>
    <p:sldLayoutId id="2147494240" r:id="rId28"/>
    <p:sldLayoutId id="2147494241" r:id="rId29"/>
    <p:sldLayoutId id="2147494242" r:id="rId30"/>
    <p:sldLayoutId id="2147494243" r:id="rId31"/>
    <p:sldLayoutId id="2147494244" r:id="rId32"/>
    <p:sldLayoutId id="2147494245"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33167058"/>
      </p:ext>
    </p:extLst>
  </p:cSld>
  <p:clrMap bg1="lt1" tx1="dk1" bg2="lt2" tx2="dk2" accent1="accent1" accent2="accent2" accent3="accent3" accent4="accent4" accent5="accent5" accent6="accent6" hlink="hlink" folHlink="folHlink"/>
  <p:sldLayoutIdLst>
    <p:sldLayoutId id="2147494247" r:id="rId1"/>
    <p:sldLayoutId id="2147494248" r:id="rId2"/>
    <p:sldLayoutId id="2147494249" r:id="rId3"/>
    <p:sldLayoutId id="2147494250" r:id="rId4"/>
    <p:sldLayoutId id="2147494251" r:id="rId5"/>
    <p:sldLayoutId id="2147494252" r:id="rId6"/>
    <p:sldLayoutId id="2147494253" r:id="rId7"/>
    <p:sldLayoutId id="2147494254" r:id="rId8"/>
    <p:sldLayoutId id="2147494255" r:id="rId9"/>
    <p:sldLayoutId id="2147494256" r:id="rId10"/>
    <p:sldLayoutId id="2147494257" r:id="rId11"/>
    <p:sldLayoutId id="2147494258" r:id="rId12"/>
    <p:sldLayoutId id="2147494259" r:id="rId13"/>
    <p:sldLayoutId id="2147494260" r:id="rId14"/>
    <p:sldLayoutId id="2147494261" r:id="rId15"/>
    <p:sldLayoutId id="2147494262" r:id="rId16"/>
    <p:sldLayoutId id="2147494263" r:id="rId17"/>
    <p:sldLayoutId id="2147494264" r:id="rId18"/>
    <p:sldLayoutId id="2147494265" r:id="rId19"/>
    <p:sldLayoutId id="2147494266" r:id="rId20"/>
    <p:sldLayoutId id="2147494267" r:id="rId21"/>
    <p:sldLayoutId id="2147494268" r:id="rId22"/>
    <p:sldLayoutId id="2147494269" r:id="rId23"/>
    <p:sldLayoutId id="2147494270" r:id="rId24"/>
    <p:sldLayoutId id="2147494271" r:id="rId25"/>
    <p:sldLayoutId id="2147494272" r:id="rId26"/>
    <p:sldLayoutId id="2147494273" r:id="rId27"/>
    <p:sldLayoutId id="2147494274" r:id="rId28"/>
    <p:sldLayoutId id="2147494275" r:id="rId29"/>
    <p:sldLayoutId id="2147494276" r:id="rId30"/>
    <p:sldLayoutId id="2147494277" r:id="rId31"/>
    <p:sldLayoutId id="2147494278" r:id="rId32"/>
    <p:sldLayoutId id="214749427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10030439"/>
      </p:ext>
    </p:extLst>
  </p:cSld>
  <p:clrMap bg1="lt1" tx1="dk1" bg2="lt2" tx2="dk2" accent1="accent1" accent2="accent2" accent3="accent3" accent4="accent4" accent5="accent5" accent6="accent6" hlink="hlink" folHlink="folHlink"/>
  <p:sldLayoutIdLst>
    <p:sldLayoutId id="2147494281" r:id="rId1"/>
    <p:sldLayoutId id="2147494282" r:id="rId2"/>
    <p:sldLayoutId id="2147494283" r:id="rId3"/>
    <p:sldLayoutId id="2147494284" r:id="rId4"/>
    <p:sldLayoutId id="2147494285" r:id="rId5"/>
    <p:sldLayoutId id="2147494286" r:id="rId6"/>
    <p:sldLayoutId id="2147494287" r:id="rId7"/>
    <p:sldLayoutId id="2147494288" r:id="rId8"/>
    <p:sldLayoutId id="2147494289" r:id="rId9"/>
    <p:sldLayoutId id="2147494290" r:id="rId10"/>
    <p:sldLayoutId id="2147494291" r:id="rId11"/>
    <p:sldLayoutId id="2147494292" r:id="rId12"/>
    <p:sldLayoutId id="2147494293" r:id="rId13"/>
    <p:sldLayoutId id="2147494294" r:id="rId14"/>
    <p:sldLayoutId id="2147494295" r:id="rId15"/>
    <p:sldLayoutId id="2147494296" r:id="rId16"/>
    <p:sldLayoutId id="2147494297" r:id="rId17"/>
    <p:sldLayoutId id="2147494298" r:id="rId18"/>
    <p:sldLayoutId id="2147494299" r:id="rId19"/>
    <p:sldLayoutId id="2147494300" r:id="rId20"/>
    <p:sldLayoutId id="2147494301" r:id="rId21"/>
    <p:sldLayoutId id="2147494302" r:id="rId22"/>
    <p:sldLayoutId id="2147494303" r:id="rId23"/>
    <p:sldLayoutId id="2147494304" r:id="rId24"/>
    <p:sldLayoutId id="2147494305" r:id="rId25"/>
    <p:sldLayoutId id="2147494306" r:id="rId26"/>
    <p:sldLayoutId id="2147494307" r:id="rId27"/>
    <p:sldLayoutId id="2147494308" r:id="rId28"/>
    <p:sldLayoutId id="2147494309" r:id="rId29"/>
    <p:sldLayoutId id="2147494310" r:id="rId30"/>
    <p:sldLayoutId id="2147494311" r:id="rId31"/>
    <p:sldLayoutId id="2147494312" r:id="rId32"/>
    <p:sldLayoutId id="214749431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80657538"/>
      </p:ext>
    </p:extLst>
  </p:cSld>
  <p:clrMap bg1="lt1" tx1="dk1" bg2="lt2" tx2="dk2" accent1="accent1" accent2="accent2" accent3="accent3" accent4="accent4" accent5="accent5" accent6="accent6" hlink="hlink" folHlink="folHlink"/>
  <p:sldLayoutIdLst>
    <p:sldLayoutId id="2147494315" r:id="rId1"/>
    <p:sldLayoutId id="2147494316" r:id="rId2"/>
    <p:sldLayoutId id="2147494317" r:id="rId3"/>
    <p:sldLayoutId id="2147494318" r:id="rId4"/>
    <p:sldLayoutId id="2147494319" r:id="rId5"/>
    <p:sldLayoutId id="2147494320" r:id="rId6"/>
    <p:sldLayoutId id="2147494321" r:id="rId7"/>
    <p:sldLayoutId id="2147494322" r:id="rId8"/>
    <p:sldLayoutId id="2147494323" r:id="rId9"/>
    <p:sldLayoutId id="2147494324" r:id="rId10"/>
    <p:sldLayoutId id="2147494325" r:id="rId11"/>
    <p:sldLayoutId id="2147494326" r:id="rId12"/>
    <p:sldLayoutId id="2147494327" r:id="rId13"/>
    <p:sldLayoutId id="2147494328" r:id="rId14"/>
    <p:sldLayoutId id="2147494329" r:id="rId15"/>
    <p:sldLayoutId id="2147494330" r:id="rId16"/>
    <p:sldLayoutId id="2147494331" r:id="rId17"/>
    <p:sldLayoutId id="2147494332" r:id="rId18"/>
    <p:sldLayoutId id="2147494333" r:id="rId19"/>
    <p:sldLayoutId id="2147494334" r:id="rId20"/>
    <p:sldLayoutId id="2147494335" r:id="rId21"/>
    <p:sldLayoutId id="2147494336" r:id="rId22"/>
    <p:sldLayoutId id="2147494337" r:id="rId23"/>
    <p:sldLayoutId id="2147494338" r:id="rId24"/>
    <p:sldLayoutId id="2147494339" r:id="rId25"/>
    <p:sldLayoutId id="2147494340" r:id="rId26"/>
    <p:sldLayoutId id="2147494341" r:id="rId27"/>
    <p:sldLayoutId id="2147494342" r:id="rId28"/>
    <p:sldLayoutId id="2147494343" r:id="rId29"/>
    <p:sldLayoutId id="2147494344" r:id="rId30"/>
    <p:sldLayoutId id="2147494345" r:id="rId31"/>
    <p:sldLayoutId id="2147494346" r:id="rId32"/>
    <p:sldLayoutId id="2147494347"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25444866"/>
      </p:ext>
    </p:extLst>
  </p:cSld>
  <p:clrMap bg1="lt1" tx1="dk1" bg2="lt2" tx2="dk2" accent1="accent1" accent2="accent2" accent3="accent3" accent4="accent4" accent5="accent5" accent6="accent6" hlink="hlink" folHlink="folHlink"/>
  <p:sldLayoutIdLst>
    <p:sldLayoutId id="2147494349" r:id="rId1"/>
    <p:sldLayoutId id="2147494350" r:id="rId2"/>
    <p:sldLayoutId id="2147494351" r:id="rId3"/>
    <p:sldLayoutId id="2147494352" r:id="rId4"/>
    <p:sldLayoutId id="2147494353" r:id="rId5"/>
    <p:sldLayoutId id="2147494354" r:id="rId6"/>
    <p:sldLayoutId id="2147494355" r:id="rId7"/>
    <p:sldLayoutId id="2147494356" r:id="rId8"/>
    <p:sldLayoutId id="2147494357" r:id="rId9"/>
    <p:sldLayoutId id="2147494358" r:id="rId10"/>
    <p:sldLayoutId id="2147494359" r:id="rId11"/>
    <p:sldLayoutId id="2147494360" r:id="rId12"/>
    <p:sldLayoutId id="2147494361" r:id="rId13"/>
    <p:sldLayoutId id="2147494362" r:id="rId14"/>
    <p:sldLayoutId id="2147494363" r:id="rId15"/>
    <p:sldLayoutId id="2147494364" r:id="rId16"/>
    <p:sldLayoutId id="2147494365" r:id="rId17"/>
    <p:sldLayoutId id="2147494366" r:id="rId18"/>
    <p:sldLayoutId id="2147494367" r:id="rId19"/>
    <p:sldLayoutId id="2147494368" r:id="rId20"/>
    <p:sldLayoutId id="2147494369" r:id="rId21"/>
    <p:sldLayoutId id="2147494370" r:id="rId22"/>
    <p:sldLayoutId id="2147494371" r:id="rId23"/>
    <p:sldLayoutId id="2147494372" r:id="rId24"/>
    <p:sldLayoutId id="2147494373" r:id="rId25"/>
    <p:sldLayoutId id="2147494374" r:id="rId26"/>
    <p:sldLayoutId id="2147494375" r:id="rId27"/>
    <p:sldLayoutId id="2147494376" r:id="rId28"/>
    <p:sldLayoutId id="2147494377" r:id="rId29"/>
    <p:sldLayoutId id="2147494378" r:id="rId30"/>
    <p:sldLayoutId id="2147494379" r:id="rId31"/>
    <p:sldLayoutId id="2147494380" r:id="rId32"/>
    <p:sldLayoutId id="214749438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05029221"/>
      </p:ext>
    </p:extLst>
  </p:cSld>
  <p:clrMap bg1="lt1" tx1="dk1" bg2="lt2" tx2="dk2" accent1="accent1" accent2="accent2" accent3="accent3" accent4="accent4" accent5="accent5" accent6="accent6" hlink="hlink" folHlink="folHlink"/>
  <p:sldLayoutIdLst>
    <p:sldLayoutId id="2147494383" r:id="rId1"/>
    <p:sldLayoutId id="2147494384" r:id="rId2"/>
    <p:sldLayoutId id="2147494385" r:id="rId3"/>
    <p:sldLayoutId id="2147494386" r:id="rId4"/>
    <p:sldLayoutId id="2147494387" r:id="rId5"/>
    <p:sldLayoutId id="2147494388" r:id="rId6"/>
    <p:sldLayoutId id="2147494389" r:id="rId7"/>
    <p:sldLayoutId id="2147494390" r:id="rId8"/>
    <p:sldLayoutId id="2147494391" r:id="rId9"/>
    <p:sldLayoutId id="2147494392" r:id="rId10"/>
    <p:sldLayoutId id="2147494393" r:id="rId11"/>
    <p:sldLayoutId id="2147494394" r:id="rId12"/>
    <p:sldLayoutId id="2147494395" r:id="rId13"/>
    <p:sldLayoutId id="2147494396" r:id="rId14"/>
    <p:sldLayoutId id="2147494397" r:id="rId15"/>
    <p:sldLayoutId id="2147494398" r:id="rId16"/>
    <p:sldLayoutId id="2147494399" r:id="rId17"/>
    <p:sldLayoutId id="2147494400" r:id="rId18"/>
    <p:sldLayoutId id="2147494401" r:id="rId19"/>
    <p:sldLayoutId id="2147494402" r:id="rId20"/>
    <p:sldLayoutId id="2147494403" r:id="rId21"/>
    <p:sldLayoutId id="2147494404" r:id="rId22"/>
    <p:sldLayoutId id="2147494405" r:id="rId23"/>
    <p:sldLayoutId id="2147494406" r:id="rId24"/>
    <p:sldLayoutId id="2147494407" r:id="rId25"/>
    <p:sldLayoutId id="2147494408" r:id="rId26"/>
    <p:sldLayoutId id="2147494409" r:id="rId27"/>
    <p:sldLayoutId id="2147494410" r:id="rId28"/>
    <p:sldLayoutId id="2147494411" r:id="rId29"/>
    <p:sldLayoutId id="2147494412" r:id="rId30"/>
    <p:sldLayoutId id="2147494413" r:id="rId31"/>
    <p:sldLayoutId id="2147494414" r:id="rId32"/>
    <p:sldLayoutId id="2147494415"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94674314"/>
      </p:ext>
    </p:extLst>
  </p:cSld>
  <p:clrMap bg1="lt1" tx1="dk1" bg2="lt2" tx2="dk2" accent1="accent1" accent2="accent2" accent3="accent3" accent4="accent4" accent5="accent5" accent6="accent6" hlink="hlink" folHlink="folHlink"/>
  <p:sldLayoutIdLst>
    <p:sldLayoutId id="2147493431" r:id="rId1"/>
    <p:sldLayoutId id="2147493432" r:id="rId2"/>
    <p:sldLayoutId id="2147493433" r:id="rId3"/>
    <p:sldLayoutId id="2147493434" r:id="rId4"/>
    <p:sldLayoutId id="2147493435" r:id="rId5"/>
    <p:sldLayoutId id="2147493436" r:id="rId6"/>
    <p:sldLayoutId id="2147493437" r:id="rId7"/>
    <p:sldLayoutId id="2147493438" r:id="rId8"/>
    <p:sldLayoutId id="2147493439" r:id="rId9"/>
    <p:sldLayoutId id="2147493440" r:id="rId10"/>
    <p:sldLayoutId id="2147493441" r:id="rId11"/>
    <p:sldLayoutId id="2147493442" r:id="rId12"/>
    <p:sldLayoutId id="2147493443" r:id="rId13"/>
    <p:sldLayoutId id="2147493444" r:id="rId14"/>
    <p:sldLayoutId id="2147493445" r:id="rId15"/>
    <p:sldLayoutId id="2147493446" r:id="rId16"/>
    <p:sldLayoutId id="2147493447" r:id="rId17"/>
    <p:sldLayoutId id="2147493448" r:id="rId18"/>
    <p:sldLayoutId id="2147493449" r:id="rId19"/>
    <p:sldLayoutId id="2147493450" r:id="rId20"/>
    <p:sldLayoutId id="2147493451" r:id="rId21"/>
    <p:sldLayoutId id="2147493452" r:id="rId22"/>
    <p:sldLayoutId id="2147493453" r:id="rId23"/>
    <p:sldLayoutId id="2147493454" r:id="rId24"/>
    <p:sldLayoutId id="2147493455" r:id="rId25"/>
    <p:sldLayoutId id="2147493456" r:id="rId26"/>
    <p:sldLayoutId id="2147493457" r:id="rId27"/>
    <p:sldLayoutId id="2147493458" r:id="rId28"/>
    <p:sldLayoutId id="2147493459" r:id="rId29"/>
    <p:sldLayoutId id="2147493460" r:id="rId30"/>
    <p:sldLayoutId id="2147493461" r:id="rId31"/>
    <p:sldLayoutId id="2147493462" r:id="rId32"/>
    <p:sldLayoutId id="214749346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66901796"/>
      </p:ext>
    </p:extLst>
  </p:cSld>
  <p:clrMap bg1="lt1" tx1="dk1" bg2="lt2" tx2="dk2" accent1="accent1" accent2="accent2" accent3="accent3" accent4="accent4" accent5="accent5" accent6="accent6" hlink="hlink" folHlink="folHlink"/>
  <p:sldLayoutIdLst>
    <p:sldLayoutId id="2147494417" r:id="rId1"/>
    <p:sldLayoutId id="2147494418" r:id="rId2"/>
    <p:sldLayoutId id="2147494419" r:id="rId3"/>
    <p:sldLayoutId id="2147494420" r:id="rId4"/>
    <p:sldLayoutId id="2147494421" r:id="rId5"/>
    <p:sldLayoutId id="2147494422" r:id="rId6"/>
    <p:sldLayoutId id="2147494423" r:id="rId7"/>
    <p:sldLayoutId id="2147494424" r:id="rId8"/>
    <p:sldLayoutId id="2147494425" r:id="rId9"/>
    <p:sldLayoutId id="2147494426" r:id="rId10"/>
    <p:sldLayoutId id="2147494427" r:id="rId11"/>
    <p:sldLayoutId id="2147494428" r:id="rId12"/>
    <p:sldLayoutId id="2147494429" r:id="rId13"/>
    <p:sldLayoutId id="2147494430" r:id="rId14"/>
    <p:sldLayoutId id="2147494431" r:id="rId15"/>
    <p:sldLayoutId id="2147494432" r:id="rId16"/>
    <p:sldLayoutId id="2147494433" r:id="rId17"/>
    <p:sldLayoutId id="2147494434" r:id="rId18"/>
    <p:sldLayoutId id="2147494435" r:id="rId19"/>
    <p:sldLayoutId id="2147494436" r:id="rId20"/>
    <p:sldLayoutId id="2147494437" r:id="rId21"/>
    <p:sldLayoutId id="2147494438" r:id="rId22"/>
    <p:sldLayoutId id="2147494439" r:id="rId23"/>
    <p:sldLayoutId id="2147494440" r:id="rId24"/>
    <p:sldLayoutId id="2147494441" r:id="rId25"/>
    <p:sldLayoutId id="2147494442" r:id="rId26"/>
    <p:sldLayoutId id="2147494443" r:id="rId27"/>
    <p:sldLayoutId id="2147494444" r:id="rId28"/>
    <p:sldLayoutId id="2147494445" r:id="rId29"/>
    <p:sldLayoutId id="2147494446" r:id="rId30"/>
    <p:sldLayoutId id="2147494447" r:id="rId31"/>
    <p:sldLayoutId id="2147494448" r:id="rId32"/>
    <p:sldLayoutId id="214749444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70309597"/>
      </p:ext>
    </p:extLst>
  </p:cSld>
  <p:clrMap bg1="lt1" tx1="dk1" bg2="lt2" tx2="dk2" accent1="accent1" accent2="accent2" accent3="accent3" accent4="accent4" accent5="accent5" accent6="accent6" hlink="hlink" folHlink="folHlink"/>
  <p:sldLayoutIdLst>
    <p:sldLayoutId id="2147494451" r:id="rId1"/>
    <p:sldLayoutId id="2147494452" r:id="rId2"/>
    <p:sldLayoutId id="2147494453" r:id="rId3"/>
    <p:sldLayoutId id="2147494454" r:id="rId4"/>
    <p:sldLayoutId id="2147494455" r:id="rId5"/>
    <p:sldLayoutId id="2147494456" r:id="rId6"/>
    <p:sldLayoutId id="2147494457" r:id="rId7"/>
    <p:sldLayoutId id="2147494458" r:id="rId8"/>
    <p:sldLayoutId id="2147494459" r:id="rId9"/>
    <p:sldLayoutId id="2147494460" r:id="rId10"/>
    <p:sldLayoutId id="2147494461" r:id="rId11"/>
    <p:sldLayoutId id="2147494462" r:id="rId12"/>
    <p:sldLayoutId id="2147494463" r:id="rId13"/>
    <p:sldLayoutId id="2147494464" r:id="rId14"/>
    <p:sldLayoutId id="2147494465" r:id="rId15"/>
    <p:sldLayoutId id="2147494466" r:id="rId16"/>
    <p:sldLayoutId id="2147494467" r:id="rId17"/>
    <p:sldLayoutId id="2147494468" r:id="rId18"/>
    <p:sldLayoutId id="2147494469" r:id="rId19"/>
    <p:sldLayoutId id="2147494470" r:id="rId20"/>
    <p:sldLayoutId id="2147494471" r:id="rId21"/>
    <p:sldLayoutId id="2147494472" r:id="rId22"/>
    <p:sldLayoutId id="2147494473" r:id="rId23"/>
    <p:sldLayoutId id="2147494474" r:id="rId24"/>
    <p:sldLayoutId id="2147494475" r:id="rId25"/>
    <p:sldLayoutId id="2147494476" r:id="rId26"/>
    <p:sldLayoutId id="2147494477" r:id="rId27"/>
    <p:sldLayoutId id="2147494478" r:id="rId28"/>
    <p:sldLayoutId id="2147494479" r:id="rId29"/>
    <p:sldLayoutId id="2147494480" r:id="rId30"/>
    <p:sldLayoutId id="2147494481" r:id="rId31"/>
    <p:sldLayoutId id="2147494482" r:id="rId32"/>
    <p:sldLayoutId id="214749448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45025471"/>
      </p:ext>
    </p:extLst>
  </p:cSld>
  <p:clrMap bg1="lt1" tx1="dk1" bg2="lt2" tx2="dk2" accent1="accent1" accent2="accent2" accent3="accent3" accent4="accent4" accent5="accent5" accent6="accent6" hlink="hlink" folHlink="folHlink"/>
  <p:sldLayoutIdLst>
    <p:sldLayoutId id="2147494485" r:id="rId1"/>
    <p:sldLayoutId id="2147494486" r:id="rId2"/>
    <p:sldLayoutId id="2147494487" r:id="rId3"/>
    <p:sldLayoutId id="2147494488" r:id="rId4"/>
    <p:sldLayoutId id="2147494489" r:id="rId5"/>
    <p:sldLayoutId id="2147494490" r:id="rId6"/>
    <p:sldLayoutId id="2147494491" r:id="rId7"/>
    <p:sldLayoutId id="2147494492" r:id="rId8"/>
    <p:sldLayoutId id="2147494493" r:id="rId9"/>
    <p:sldLayoutId id="2147494494" r:id="rId10"/>
    <p:sldLayoutId id="2147494495" r:id="rId11"/>
    <p:sldLayoutId id="2147494496" r:id="rId12"/>
    <p:sldLayoutId id="2147494497" r:id="rId13"/>
    <p:sldLayoutId id="2147494498" r:id="rId14"/>
    <p:sldLayoutId id="2147494499" r:id="rId15"/>
    <p:sldLayoutId id="2147494500" r:id="rId16"/>
    <p:sldLayoutId id="2147494501" r:id="rId17"/>
    <p:sldLayoutId id="2147494502" r:id="rId18"/>
    <p:sldLayoutId id="2147494503" r:id="rId19"/>
    <p:sldLayoutId id="2147494504" r:id="rId20"/>
    <p:sldLayoutId id="2147494505" r:id="rId21"/>
    <p:sldLayoutId id="2147494506" r:id="rId22"/>
    <p:sldLayoutId id="2147494507" r:id="rId23"/>
    <p:sldLayoutId id="2147494508" r:id="rId24"/>
    <p:sldLayoutId id="2147494509" r:id="rId25"/>
    <p:sldLayoutId id="2147494510" r:id="rId26"/>
    <p:sldLayoutId id="2147494511" r:id="rId27"/>
    <p:sldLayoutId id="2147494512" r:id="rId28"/>
    <p:sldLayoutId id="2147494513" r:id="rId29"/>
    <p:sldLayoutId id="2147494514" r:id="rId30"/>
    <p:sldLayoutId id="2147494515" r:id="rId31"/>
    <p:sldLayoutId id="2147494516" r:id="rId32"/>
    <p:sldLayoutId id="2147494517"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48258498"/>
      </p:ext>
    </p:extLst>
  </p:cSld>
  <p:clrMap bg1="lt1" tx1="dk1" bg2="lt2" tx2="dk2" accent1="accent1" accent2="accent2" accent3="accent3" accent4="accent4" accent5="accent5" accent6="accent6" hlink="hlink" folHlink="folHlink"/>
  <p:sldLayoutIdLst>
    <p:sldLayoutId id="2147494519" r:id="rId1"/>
    <p:sldLayoutId id="2147494520" r:id="rId2"/>
    <p:sldLayoutId id="2147494521" r:id="rId3"/>
    <p:sldLayoutId id="2147494522" r:id="rId4"/>
    <p:sldLayoutId id="2147494523" r:id="rId5"/>
    <p:sldLayoutId id="2147494524" r:id="rId6"/>
    <p:sldLayoutId id="2147494525" r:id="rId7"/>
    <p:sldLayoutId id="2147494526" r:id="rId8"/>
    <p:sldLayoutId id="2147494527" r:id="rId9"/>
    <p:sldLayoutId id="2147494528" r:id="rId10"/>
    <p:sldLayoutId id="2147494529" r:id="rId11"/>
    <p:sldLayoutId id="2147494530" r:id="rId12"/>
    <p:sldLayoutId id="2147494531" r:id="rId13"/>
    <p:sldLayoutId id="2147494532" r:id="rId14"/>
    <p:sldLayoutId id="2147494533" r:id="rId15"/>
    <p:sldLayoutId id="2147494534" r:id="rId16"/>
    <p:sldLayoutId id="2147494535" r:id="rId17"/>
    <p:sldLayoutId id="2147494536" r:id="rId18"/>
    <p:sldLayoutId id="2147494537" r:id="rId19"/>
    <p:sldLayoutId id="2147494538" r:id="rId20"/>
    <p:sldLayoutId id="2147494539" r:id="rId21"/>
    <p:sldLayoutId id="2147494540" r:id="rId22"/>
    <p:sldLayoutId id="2147494541" r:id="rId23"/>
    <p:sldLayoutId id="2147494542" r:id="rId24"/>
    <p:sldLayoutId id="2147494543" r:id="rId25"/>
    <p:sldLayoutId id="2147494544" r:id="rId26"/>
    <p:sldLayoutId id="2147494545" r:id="rId27"/>
    <p:sldLayoutId id="2147494546" r:id="rId28"/>
    <p:sldLayoutId id="2147494547" r:id="rId29"/>
    <p:sldLayoutId id="2147494548" r:id="rId30"/>
    <p:sldLayoutId id="2147494549" r:id="rId31"/>
    <p:sldLayoutId id="2147494550" r:id="rId32"/>
    <p:sldLayoutId id="214749455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76071775"/>
      </p:ext>
    </p:extLst>
  </p:cSld>
  <p:clrMap bg1="lt1" tx1="dk1" bg2="lt2" tx2="dk2" accent1="accent1" accent2="accent2" accent3="accent3" accent4="accent4" accent5="accent5" accent6="accent6" hlink="hlink" folHlink="folHlink"/>
  <p:sldLayoutIdLst>
    <p:sldLayoutId id="2147493465" r:id="rId1"/>
    <p:sldLayoutId id="2147493466" r:id="rId2"/>
    <p:sldLayoutId id="2147493467" r:id="rId3"/>
    <p:sldLayoutId id="2147493468" r:id="rId4"/>
    <p:sldLayoutId id="2147493469" r:id="rId5"/>
    <p:sldLayoutId id="2147493470" r:id="rId6"/>
    <p:sldLayoutId id="2147493471" r:id="rId7"/>
    <p:sldLayoutId id="2147493472" r:id="rId8"/>
    <p:sldLayoutId id="2147493473" r:id="rId9"/>
    <p:sldLayoutId id="2147493474" r:id="rId10"/>
    <p:sldLayoutId id="2147493475" r:id="rId11"/>
    <p:sldLayoutId id="2147493476" r:id="rId12"/>
    <p:sldLayoutId id="2147493477" r:id="rId13"/>
    <p:sldLayoutId id="2147493478" r:id="rId14"/>
    <p:sldLayoutId id="2147493479" r:id="rId15"/>
    <p:sldLayoutId id="2147493480" r:id="rId16"/>
    <p:sldLayoutId id="2147493481" r:id="rId17"/>
    <p:sldLayoutId id="2147493482" r:id="rId18"/>
    <p:sldLayoutId id="2147493483" r:id="rId19"/>
    <p:sldLayoutId id="2147493484" r:id="rId20"/>
    <p:sldLayoutId id="2147493485" r:id="rId21"/>
    <p:sldLayoutId id="2147493486" r:id="rId22"/>
    <p:sldLayoutId id="2147493487" r:id="rId23"/>
    <p:sldLayoutId id="2147493488" r:id="rId24"/>
    <p:sldLayoutId id="2147493489" r:id="rId25"/>
    <p:sldLayoutId id="2147493490" r:id="rId26"/>
    <p:sldLayoutId id="2147493491" r:id="rId27"/>
    <p:sldLayoutId id="2147493492" r:id="rId28"/>
    <p:sldLayoutId id="2147493493" r:id="rId29"/>
    <p:sldLayoutId id="2147493494" r:id="rId30"/>
    <p:sldLayoutId id="2147493495" r:id="rId31"/>
    <p:sldLayoutId id="2147493496" r:id="rId32"/>
    <p:sldLayoutId id="2147493497"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64880917"/>
      </p:ext>
    </p:extLst>
  </p:cSld>
  <p:clrMap bg1="lt1" tx1="dk1" bg2="lt2" tx2="dk2" accent1="accent1" accent2="accent2" accent3="accent3" accent4="accent4" accent5="accent5" accent6="accent6" hlink="hlink" folHlink="folHlink"/>
  <p:sldLayoutIdLst>
    <p:sldLayoutId id="2147493499" r:id="rId1"/>
    <p:sldLayoutId id="2147493500" r:id="rId2"/>
    <p:sldLayoutId id="2147493501" r:id="rId3"/>
    <p:sldLayoutId id="2147493502" r:id="rId4"/>
    <p:sldLayoutId id="2147493503" r:id="rId5"/>
    <p:sldLayoutId id="2147493504" r:id="rId6"/>
    <p:sldLayoutId id="2147493505" r:id="rId7"/>
    <p:sldLayoutId id="2147493506" r:id="rId8"/>
    <p:sldLayoutId id="2147493507" r:id="rId9"/>
    <p:sldLayoutId id="2147493508" r:id="rId10"/>
    <p:sldLayoutId id="2147493509" r:id="rId11"/>
    <p:sldLayoutId id="2147493510" r:id="rId12"/>
    <p:sldLayoutId id="2147493511" r:id="rId13"/>
    <p:sldLayoutId id="2147493512" r:id="rId14"/>
    <p:sldLayoutId id="2147493513" r:id="rId15"/>
    <p:sldLayoutId id="2147493514" r:id="rId16"/>
    <p:sldLayoutId id="2147493515" r:id="rId17"/>
    <p:sldLayoutId id="2147493516" r:id="rId18"/>
    <p:sldLayoutId id="2147493517" r:id="rId19"/>
    <p:sldLayoutId id="2147493518" r:id="rId20"/>
    <p:sldLayoutId id="2147493519" r:id="rId21"/>
    <p:sldLayoutId id="2147493520" r:id="rId22"/>
    <p:sldLayoutId id="2147493521" r:id="rId23"/>
    <p:sldLayoutId id="2147493522" r:id="rId24"/>
    <p:sldLayoutId id="2147493523" r:id="rId25"/>
    <p:sldLayoutId id="2147493524" r:id="rId26"/>
    <p:sldLayoutId id="2147493525" r:id="rId27"/>
    <p:sldLayoutId id="2147493526" r:id="rId28"/>
    <p:sldLayoutId id="2147493527" r:id="rId29"/>
    <p:sldLayoutId id="2147493528" r:id="rId30"/>
    <p:sldLayoutId id="2147493529" r:id="rId31"/>
    <p:sldLayoutId id="2147493530" r:id="rId32"/>
    <p:sldLayoutId id="2147493531"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97122696"/>
      </p:ext>
    </p:extLst>
  </p:cSld>
  <p:clrMap bg1="lt1" tx1="dk1" bg2="lt2" tx2="dk2" accent1="accent1" accent2="accent2" accent3="accent3" accent4="accent4" accent5="accent5" accent6="accent6" hlink="hlink" folHlink="folHlink"/>
  <p:sldLayoutIdLst>
    <p:sldLayoutId id="2147493533" r:id="rId1"/>
    <p:sldLayoutId id="2147493534" r:id="rId2"/>
    <p:sldLayoutId id="2147493535" r:id="rId3"/>
    <p:sldLayoutId id="2147493536" r:id="rId4"/>
    <p:sldLayoutId id="2147493537" r:id="rId5"/>
    <p:sldLayoutId id="2147493538" r:id="rId6"/>
    <p:sldLayoutId id="2147493539" r:id="rId7"/>
    <p:sldLayoutId id="2147493540" r:id="rId8"/>
    <p:sldLayoutId id="2147493541" r:id="rId9"/>
    <p:sldLayoutId id="2147493542" r:id="rId10"/>
    <p:sldLayoutId id="2147493543" r:id="rId11"/>
    <p:sldLayoutId id="2147493544" r:id="rId12"/>
    <p:sldLayoutId id="2147493545" r:id="rId13"/>
    <p:sldLayoutId id="2147493546" r:id="rId14"/>
    <p:sldLayoutId id="2147493547" r:id="rId15"/>
    <p:sldLayoutId id="2147493548" r:id="rId16"/>
    <p:sldLayoutId id="2147493549" r:id="rId17"/>
    <p:sldLayoutId id="2147493550" r:id="rId18"/>
    <p:sldLayoutId id="2147493551" r:id="rId19"/>
    <p:sldLayoutId id="2147493552" r:id="rId20"/>
    <p:sldLayoutId id="2147493553" r:id="rId21"/>
    <p:sldLayoutId id="2147493554" r:id="rId22"/>
    <p:sldLayoutId id="2147493555" r:id="rId23"/>
    <p:sldLayoutId id="2147493556" r:id="rId24"/>
    <p:sldLayoutId id="2147493557" r:id="rId25"/>
    <p:sldLayoutId id="2147493558" r:id="rId26"/>
    <p:sldLayoutId id="2147493559" r:id="rId27"/>
    <p:sldLayoutId id="2147493560" r:id="rId28"/>
    <p:sldLayoutId id="2147493561" r:id="rId29"/>
    <p:sldLayoutId id="2147493562" r:id="rId30"/>
    <p:sldLayoutId id="2147493563" r:id="rId31"/>
    <p:sldLayoutId id="2147493564" r:id="rId32"/>
    <p:sldLayoutId id="2147493565"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0229163"/>
      </p:ext>
    </p:extLst>
  </p:cSld>
  <p:clrMap bg1="lt1" tx1="dk1" bg2="lt2" tx2="dk2" accent1="accent1" accent2="accent2" accent3="accent3" accent4="accent4" accent5="accent5" accent6="accent6" hlink="hlink" folHlink="folHlink"/>
  <p:sldLayoutIdLst>
    <p:sldLayoutId id="2147493567" r:id="rId1"/>
    <p:sldLayoutId id="2147493568" r:id="rId2"/>
    <p:sldLayoutId id="2147493569" r:id="rId3"/>
    <p:sldLayoutId id="2147493570" r:id="rId4"/>
    <p:sldLayoutId id="2147493571" r:id="rId5"/>
    <p:sldLayoutId id="2147493572" r:id="rId6"/>
    <p:sldLayoutId id="2147493573" r:id="rId7"/>
    <p:sldLayoutId id="2147493574" r:id="rId8"/>
    <p:sldLayoutId id="2147493575" r:id="rId9"/>
    <p:sldLayoutId id="2147493576" r:id="rId10"/>
    <p:sldLayoutId id="2147493577" r:id="rId11"/>
    <p:sldLayoutId id="2147493578" r:id="rId12"/>
    <p:sldLayoutId id="2147493579" r:id="rId13"/>
    <p:sldLayoutId id="2147493580" r:id="rId14"/>
    <p:sldLayoutId id="2147493581" r:id="rId15"/>
    <p:sldLayoutId id="2147493582" r:id="rId16"/>
    <p:sldLayoutId id="2147493583" r:id="rId17"/>
    <p:sldLayoutId id="2147493584" r:id="rId18"/>
    <p:sldLayoutId id="2147493585" r:id="rId19"/>
    <p:sldLayoutId id="2147493586" r:id="rId20"/>
    <p:sldLayoutId id="2147493587" r:id="rId21"/>
    <p:sldLayoutId id="2147493588" r:id="rId22"/>
    <p:sldLayoutId id="2147493589" r:id="rId23"/>
    <p:sldLayoutId id="2147493590" r:id="rId24"/>
    <p:sldLayoutId id="2147493591" r:id="rId25"/>
    <p:sldLayoutId id="2147493592" r:id="rId26"/>
    <p:sldLayoutId id="2147493593" r:id="rId27"/>
    <p:sldLayoutId id="2147493594" r:id="rId28"/>
    <p:sldLayoutId id="2147493595" r:id="rId29"/>
    <p:sldLayoutId id="2147493596" r:id="rId30"/>
    <p:sldLayoutId id="2147493597" r:id="rId31"/>
    <p:sldLayoutId id="2147493598" r:id="rId32"/>
    <p:sldLayoutId id="2147493599"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09136104"/>
      </p:ext>
    </p:extLst>
  </p:cSld>
  <p:clrMap bg1="lt1" tx1="dk1" bg2="lt2" tx2="dk2" accent1="accent1" accent2="accent2" accent3="accent3" accent4="accent4" accent5="accent5" accent6="accent6" hlink="hlink" folHlink="folHlink"/>
  <p:sldLayoutIdLst>
    <p:sldLayoutId id="2147493601" r:id="rId1"/>
    <p:sldLayoutId id="2147493602" r:id="rId2"/>
    <p:sldLayoutId id="2147493603" r:id="rId3"/>
    <p:sldLayoutId id="2147493604" r:id="rId4"/>
    <p:sldLayoutId id="2147493605" r:id="rId5"/>
    <p:sldLayoutId id="2147493606" r:id="rId6"/>
    <p:sldLayoutId id="2147493607" r:id="rId7"/>
    <p:sldLayoutId id="2147493608" r:id="rId8"/>
    <p:sldLayoutId id="2147493609" r:id="rId9"/>
    <p:sldLayoutId id="2147493610" r:id="rId10"/>
    <p:sldLayoutId id="2147493611" r:id="rId11"/>
    <p:sldLayoutId id="2147493612" r:id="rId12"/>
    <p:sldLayoutId id="2147493613" r:id="rId13"/>
    <p:sldLayoutId id="2147493614" r:id="rId14"/>
    <p:sldLayoutId id="2147493615" r:id="rId15"/>
    <p:sldLayoutId id="2147493616" r:id="rId16"/>
    <p:sldLayoutId id="2147493617" r:id="rId17"/>
    <p:sldLayoutId id="2147493618" r:id="rId18"/>
    <p:sldLayoutId id="2147493619" r:id="rId19"/>
    <p:sldLayoutId id="2147493620" r:id="rId20"/>
    <p:sldLayoutId id="2147493621" r:id="rId21"/>
    <p:sldLayoutId id="2147493622" r:id="rId22"/>
    <p:sldLayoutId id="2147493623" r:id="rId23"/>
    <p:sldLayoutId id="2147493624" r:id="rId24"/>
    <p:sldLayoutId id="2147493625" r:id="rId25"/>
    <p:sldLayoutId id="2147493626" r:id="rId26"/>
    <p:sldLayoutId id="2147493627" r:id="rId27"/>
    <p:sldLayoutId id="2147493628" r:id="rId28"/>
    <p:sldLayoutId id="2147493629" r:id="rId29"/>
    <p:sldLayoutId id="2147493630" r:id="rId30"/>
    <p:sldLayoutId id="2147493631" r:id="rId31"/>
    <p:sldLayoutId id="2147493632" r:id="rId32"/>
    <p:sldLayoutId id="2147493633"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smtClean="0"/>
              <a:t>Click to add emphasis part of title</a:t>
            </a:r>
            <a:endParaRPr lang="en-US" dirty="0"/>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hr-HR" smtClean="0"/>
              <a:t>Uredite stilove teksta matrice</a:t>
            </a:r>
          </a:p>
          <a:p>
            <a:pPr lvl="1"/>
            <a:r>
              <a:rPr lang="hr-HR" smtClean="0"/>
              <a:t>Druga razina</a:t>
            </a:r>
          </a:p>
          <a:p>
            <a:pPr lvl="2"/>
            <a:r>
              <a:rPr lang="hr-HR" smtClean="0"/>
              <a:t>Treća razina</a:t>
            </a:r>
          </a:p>
          <a:p>
            <a:pPr lvl="3"/>
            <a:r>
              <a:rPr lang="hr-HR" smtClean="0"/>
              <a:t>Četvrta razina</a:t>
            </a:r>
          </a:p>
          <a:p>
            <a:pPr lvl="4"/>
            <a:r>
              <a:rPr lang="hr-HR" smtClean="0"/>
              <a:t>Peta razina</a:t>
            </a:r>
            <a:endParaRPr lang="en-US" dirty="0"/>
          </a:p>
        </p:txBody>
      </p:sp>
      <p:grpSp>
        <p:nvGrpSpPr>
          <p:cNvPr id="5" name="Group 4"/>
          <p:cNvGrpSpPr/>
          <p:nvPr/>
        </p:nvGrpSpPr>
        <p:grpSpPr>
          <a:xfrm>
            <a:off x="6965726" y="4594675"/>
            <a:ext cx="1933546" cy="355982"/>
            <a:chOff x="10239375" y="6688139"/>
            <a:chExt cx="2842245" cy="523426"/>
          </a:xfrm>
        </p:grpSpPr>
        <p:pic>
          <p:nvPicPr>
            <p:cNvPr id="11" name="Picture 10" descr="IPSOS_GAMECHANGERS_blue.png"/>
            <p:cNvPicPr>
              <a:picLocks noChangeAspect="1"/>
            </p:cNvPicPr>
            <p:nvPr/>
          </p:nvPicPr>
          <p:blipFill rotWithShape="1">
            <a:blip r:embed="rId35" cstate="print">
              <a:extLst>
                <a:ext uri="{28A0092B-C50C-407E-A947-70E740481C1C}">
                  <a14:useLocalDpi xmlns:a14="http://schemas.microsoft.com/office/drawing/2010/main" val="0"/>
                </a:ext>
              </a:extLst>
            </a:blip>
            <a:srcRect l="78888" t="-9671" b="-1"/>
            <a:stretch/>
          </p:blipFill>
          <p:spPr>
            <a:xfrm>
              <a:off x="12526963" y="6688139"/>
              <a:ext cx="554657" cy="523426"/>
            </a:xfrm>
            <a:prstGeom prst="rect">
              <a:avLst/>
            </a:prstGeom>
          </p:spPr>
        </p:pic>
        <p:pic>
          <p:nvPicPr>
            <p:cNvPr id="12" name="Picture 11" descr="IPSOS_GAMECHANGERS_blue.png"/>
            <p:cNvPicPr>
              <a:picLocks noChangeAspect="1"/>
            </p:cNvPicPr>
            <p:nvPr userDrawn="1"/>
          </p:nvPicPr>
          <p:blipFill rotWithShape="1">
            <a:blip r:embed="rId35" cstate="print">
              <a:extLst>
                <a:ext uri="{28A0092B-C50C-407E-A947-70E740481C1C}">
                  <a14:useLocalDpi xmlns:a14="http://schemas.microsoft.com/office/drawing/2010/main" val="0"/>
                </a:ext>
              </a:extLst>
            </a:blip>
            <a:srcRect t="14610" r="22774"/>
            <a:stretch/>
          </p:blipFill>
          <p:spPr>
            <a:xfrm>
              <a:off x="10239375" y="6804025"/>
              <a:ext cx="2028825" cy="407539"/>
            </a:xfrm>
            <a:prstGeom prst="rect">
              <a:avLst/>
            </a:prstGeom>
          </p:spPr>
        </p:pic>
      </p:grpSp>
      <p:sp>
        <p:nvSpPr>
          <p:cNvPr id="13" name="TextBox 12"/>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srgbClr val="888B8D"/>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a:t>
            </a:fld>
            <a:endParaRPr kumimoji="0" lang="en-GB" sz="800" b="0" i="0" u="none" strike="noStrike" kern="1200" cap="none" spc="0" normalizeH="0" baseline="0" noProof="0" dirty="0" smtClean="0">
              <a:ln>
                <a:noFill/>
              </a:ln>
              <a:solidFill>
                <a:srgbClr val="888B8D"/>
              </a:solidFill>
              <a:effectLst/>
              <a:uLnTx/>
              <a:uFillTx/>
              <a:latin typeface="Calibri"/>
              <a:ea typeface="+mn-ea"/>
              <a:cs typeface="+mn-cs"/>
            </a:endParaRPr>
          </a:p>
        </p:txBody>
      </p:sp>
      <p:sp>
        <p:nvSpPr>
          <p:cNvPr id="23" name="TextBox 22"/>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201</a:t>
            </a:r>
            <a:r>
              <a:rPr kumimoji="0" lang="hr-BA" sz="800" b="0" i="0" u="none" strike="noStrike" kern="1200" cap="none" spc="0" normalizeH="0" baseline="0" noProof="0" dirty="0" smtClean="0">
                <a:ln>
                  <a:noFill/>
                </a:ln>
                <a:solidFill>
                  <a:srgbClr val="888B8D"/>
                </a:solidFill>
                <a:effectLst/>
                <a:uLnTx/>
                <a:uFillTx/>
                <a:latin typeface="Calibri"/>
                <a:ea typeface="+mn-ea"/>
                <a:cs typeface="+mn-cs"/>
              </a:rPr>
              <a:t>6</a:t>
            </a:r>
            <a:r>
              <a:rPr kumimoji="0" lang="en-GB" sz="800" b="0" i="0" u="none" strike="noStrike" kern="1200" cap="none" spc="0" normalizeH="0" baseline="0" noProof="0" dirty="0" smtClean="0">
                <a:ln>
                  <a:noFill/>
                </a:ln>
                <a:solidFill>
                  <a:srgbClr val="888B8D"/>
                </a:solidFill>
                <a:effectLst/>
                <a:uLnTx/>
                <a:uFillTx/>
                <a:latin typeface="Calibri"/>
                <a:ea typeface="+mn-ea"/>
                <a:cs typeface="+mn-cs"/>
              </a:rPr>
              <a:t> Ipsos.</a:t>
            </a:r>
            <a:endParaRPr kumimoji="0" lang="en-GB" sz="1200" b="0" i="0" u="none" strike="noStrike" kern="1200" cap="none" spc="0" normalizeH="0" baseline="0" noProof="0" dirty="0" smtClean="0">
              <a:ln>
                <a:noFill/>
              </a:ln>
              <a:solidFill>
                <a:srgbClr val="1C1C1C">
                  <a:lumMod val="75000"/>
                  <a:lumOff val="25000"/>
                </a:srgbClr>
              </a:solidFill>
              <a:effectLst/>
              <a:uLnTx/>
              <a:uFillTx/>
              <a:latin typeface="Calibri"/>
              <a:ea typeface="+mn-ea"/>
              <a:cs typeface="+mn-cs"/>
            </a:endParaRPr>
          </a:p>
        </p:txBody>
      </p:sp>
      <p:pic>
        <p:nvPicPr>
          <p:cNvPr id="9" name="Picture 24"/>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7018020" y="213178"/>
            <a:ext cx="1888872" cy="21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70756196"/>
      </p:ext>
    </p:extLst>
  </p:cSld>
  <p:clrMap bg1="lt1" tx1="dk1" bg2="lt2" tx2="dk2" accent1="accent1" accent2="accent2" accent3="accent3" accent4="accent4" accent5="accent5" accent6="accent6" hlink="hlink" folHlink="folHlink"/>
  <p:sldLayoutIdLst>
    <p:sldLayoutId id="2147493635" r:id="rId1"/>
    <p:sldLayoutId id="2147493636" r:id="rId2"/>
    <p:sldLayoutId id="2147493637" r:id="rId3"/>
    <p:sldLayoutId id="2147493638" r:id="rId4"/>
    <p:sldLayoutId id="2147493639" r:id="rId5"/>
    <p:sldLayoutId id="2147493640" r:id="rId6"/>
    <p:sldLayoutId id="2147493641" r:id="rId7"/>
    <p:sldLayoutId id="2147493642" r:id="rId8"/>
    <p:sldLayoutId id="2147493643" r:id="rId9"/>
    <p:sldLayoutId id="2147493644" r:id="rId10"/>
    <p:sldLayoutId id="2147493645" r:id="rId11"/>
    <p:sldLayoutId id="2147493646" r:id="rId12"/>
    <p:sldLayoutId id="2147493647" r:id="rId13"/>
    <p:sldLayoutId id="2147493648" r:id="rId14"/>
    <p:sldLayoutId id="2147493649" r:id="rId15"/>
    <p:sldLayoutId id="2147493650" r:id="rId16"/>
    <p:sldLayoutId id="2147493651" r:id="rId17"/>
    <p:sldLayoutId id="2147493652" r:id="rId18"/>
    <p:sldLayoutId id="2147493653" r:id="rId19"/>
    <p:sldLayoutId id="2147493654" r:id="rId20"/>
    <p:sldLayoutId id="2147493655" r:id="rId21"/>
    <p:sldLayoutId id="2147493656" r:id="rId22"/>
    <p:sldLayoutId id="2147493657" r:id="rId23"/>
    <p:sldLayoutId id="2147493658" r:id="rId24"/>
    <p:sldLayoutId id="2147493659" r:id="rId25"/>
    <p:sldLayoutId id="2147493660" r:id="rId26"/>
    <p:sldLayoutId id="2147493661" r:id="rId27"/>
    <p:sldLayoutId id="2147493662" r:id="rId28"/>
    <p:sldLayoutId id="2147493663" r:id="rId29"/>
    <p:sldLayoutId id="2147493664" r:id="rId30"/>
    <p:sldLayoutId id="2147493665" r:id="rId31"/>
    <p:sldLayoutId id="2147493666" r:id="rId32"/>
    <p:sldLayoutId id="2147493667" r:id="rId33"/>
  </p:sldLayoutIdLst>
  <p:timing>
    <p:tnLst>
      <p:par>
        <p:cTn id="1" dur="indefinite" restart="never" nodeType="tmRoot"/>
      </p:par>
    </p:tnLst>
  </p:timing>
  <p:hf hdr="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0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00.xml"/><Relationship Id="rId1" Type="http://schemas.openxmlformats.org/officeDocument/2006/relationships/slideLayout" Target="../slideLayouts/slideLayout1068.xml"/></Relationships>
</file>

<file path=ppt/slides/_rels/slide101.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01.xml"/><Relationship Id="rId1" Type="http://schemas.openxmlformats.org/officeDocument/2006/relationships/slideLayout" Target="../slideLayouts/slideLayout1057.xml"/><Relationship Id="rId4" Type="http://schemas.openxmlformats.org/officeDocument/2006/relationships/chart" Target="../charts/chart125.xml"/></Relationships>
</file>

<file path=ppt/slides/_rels/slide10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2.xml"/><Relationship Id="rId1" Type="http://schemas.openxmlformats.org/officeDocument/2006/relationships/slideLayout" Target="../slideLayouts/slideLayout1068.xml"/></Relationships>
</file>

<file path=ppt/slides/_rels/slide103.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03.xml"/><Relationship Id="rId1" Type="http://schemas.openxmlformats.org/officeDocument/2006/relationships/slideLayout" Target="../slideLayouts/slideLayout1057.xml"/><Relationship Id="rId4" Type="http://schemas.openxmlformats.org/officeDocument/2006/relationships/chart" Target="../charts/chart127.xml"/></Relationships>
</file>

<file path=ppt/slides/_rels/slide104.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04.xml"/><Relationship Id="rId1" Type="http://schemas.openxmlformats.org/officeDocument/2006/relationships/slideLayout" Target="../slideLayouts/slideLayout1057.xml"/><Relationship Id="rId4" Type="http://schemas.openxmlformats.org/officeDocument/2006/relationships/chart" Target="../charts/chart129.xml"/></Relationships>
</file>

<file path=ppt/slides/_rels/slide105.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05.xml"/><Relationship Id="rId1" Type="http://schemas.openxmlformats.org/officeDocument/2006/relationships/slideLayout" Target="../slideLayouts/slideLayout1057.xml"/><Relationship Id="rId4" Type="http://schemas.openxmlformats.org/officeDocument/2006/relationships/chart" Target="../charts/chart131.xml"/></Relationships>
</file>

<file path=ppt/slides/_rels/slide106.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06.xml"/><Relationship Id="rId1" Type="http://schemas.openxmlformats.org/officeDocument/2006/relationships/slideLayout" Target="../slideLayouts/slideLayout1057.xml"/></Relationships>
</file>

<file path=ppt/slides/_rels/slide10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7.xml"/><Relationship Id="rId1" Type="http://schemas.openxmlformats.org/officeDocument/2006/relationships/slideLayout" Target="../slideLayouts/slideLayout1068.xml"/></Relationships>
</file>

<file path=ppt/slides/_rels/slide108.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08.xml"/><Relationship Id="rId1" Type="http://schemas.openxmlformats.org/officeDocument/2006/relationships/slideLayout" Target="../slideLayouts/slideLayout1057.xml"/><Relationship Id="rId4" Type="http://schemas.openxmlformats.org/officeDocument/2006/relationships/chart" Target="../charts/chart134.xml"/></Relationships>
</file>

<file path=ppt/slides/_rels/slide10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9.xml"/><Relationship Id="rId1" Type="http://schemas.openxmlformats.org/officeDocument/2006/relationships/slideLayout" Target="../slideLayouts/slideLayout106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10.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110.xml"/><Relationship Id="rId1" Type="http://schemas.openxmlformats.org/officeDocument/2006/relationships/slideLayout" Target="../slideLayouts/slideLayout1057.xml"/><Relationship Id="rId4" Type="http://schemas.openxmlformats.org/officeDocument/2006/relationships/chart" Target="../charts/chart136.xml"/></Relationships>
</file>

<file path=ppt/slides/_rels/slide1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1.xml"/><Relationship Id="rId1" Type="http://schemas.openxmlformats.org/officeDocument/2006/relationships/slideLayout" Target="../slideLayouts/slideLayout1068.xml"/></Relationships>
</file>

<file path=ppt/slides/_rels/slide112.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12.xml"/><Relationship Id="rId1" Type="http://schemas.openxmlformats.org/officeDocument/2006/relationships/slideLayout" Target="../slideLayouts/slideLayout1057.xml"/><Relationship Id="rId4" Type="http://schemas.openxmlformats.org/officeDocument/2006/relationships/chart" Target="../charts/chart138.xml"/></Relationships>
</file>

<file path=ppt/slides/_rels/slide11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3.xml"/><Relationship Id="rId1" Type="http://schemas.openxmlformats.org/officeDocument/2006/relationships/slideLayout" Target="../slideLayouts/slideLayout276.xml"/></Relationships>
</file>

<file path=ppt/slides/_rels/slide114.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14.xml"/><Relationship Id="rId1" Type="http://schemas.openxmlformats.org/officeDocument/2006/relationships/slideLayout" Target="../slideLayouts/slideLayout265.xml"/><Relationship Id="rId5" Type="http://schemas.openxmlformats.org/officeDocument/2006/relationships/chart" Target="../charts/chart140.xml"/><Relationship Id="rId4" Type="http://schemas.openxmlformats.org/officeDocument/2006/relationships/image" Target="../media/image10.png"/></Relationships>
</file>

<file path=ppt/slides/_rels/slide1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5.xml"/><Relationship Id="rId1" Type="http://schemas.openxmlformats.org/officeDocument/2006/relationships/slideLayout" Target="../slideLayouts/slideLayout265.xml"/><Relationship Id="rId5" Type="http://schemas.openxmlformats.org/officeDocument/2006/relationships/chart" Target="../charts/chart142.xml"/><Relationship Id="rId4" Type="http://schemas.openxmlformats.org/officeDocument/2006/relationships/chart" Target="../charts/chart141.xml"/></Relationships>
</file>

<file path=ppt/slides/_rels/slide1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6.xml"/><Relationship Id="rId1" Type="http://schemas.openxmlformats.org/officeDocument/2006/relationships/slideLayout" Target="../slideLayouts/slideLayout265.xml"/><Relationship Id="rId5" Type="http://schemas.openxmlformats.org/officeDocument/2006/relationships/chart" Target="../charts/chart144.xml"/><Relationship Id="rId4" Type="http://schemas.openxmlformats.org/officeDocument/2006/relationships/chart" Target="../charts/chart143.xml"/></Relationships>
</file>

<file path=ppt/slides/_rels/slide117.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notesSlide" Target="../notesSlides/notesSlide117.xml"/><Relationship Id="rId1" Type="http://schemas.openxmlformats.org/officeDocument/2006/relationships/slideLayout" Target="../slideLayouts/slideLayout265.xml"/><Relationship Id="rId4" Type="http://schemas.openxmlformats.org/officeDocument/2006/relationships/image" Target="../media/image10.png"/></Relationships>
</file>

<file path=ppt/slides/_rels/slide11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8.xml"/><Relationship Id="rId1" Type="http://schemas.openxmlformats.org/officeDocument/2006/relationships/slideLayout" Target="../slideLayouts/slideLayout24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3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20.xml.rels><?xml version="1.0" encoding="UTF-8" standalone="yes"?>
<Relationships xmlns="http://schemas.openxmlformats.org/package/2006/relationships"><Relationship Id="rId3" Type="http://schemas.openxmlformats.org/officeDocument/2006/relationships/chart" Target="../charts/chart146.xml"/><Relationship Id="rId2" Type="http://schemas.openxmlformats.org/officeDocument/2006/relationships/notesSlide" Target="../notesSlides/notesSlide120.xml"/><Relationship Id="rId1" Type="http://schemas.openxmlformats.org/officeDocument/2006/relationships/slideLayout" Target="../slideLayouts/slideLayout232.xml"/><Relationship Id="rId4" Type="http://schemas.openxmlformats.org/officeDocument/2006/relationships/image" Target="../media/image10.png"/></Relationships>
</file>

<file path=ppt/slides/_rels/slide1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1.xml"/><Relationship Id="rId1" Type="http://schemas.openxmlformats.org/officeDocument/2006/relationships/slideLayout" Target="../slideLayouts/slideLayout232.xml"/><Relationship Id="rId5" Type="http://schemas.openxmlformats.org/officeDocument/2006/relationships/chart" Target="../charts/chart148.xml"/><Relationship Id="rId4" Type="http://schemas.openxmlformats.org/officeDocument/2006/relationships/chart" Target="../charts/chart147.xml"/></Relationships>
</file>

<file path=ppt/slides/_rels/slide1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2.xml"/><Relationship Id="rId1" Type="http://schemas.openxmlformats.org/officeDocument/2006/relationships/slideLayout" Target="../slideLayouts/slideLayout232.xml"/><Relationship Id="rId5" Type="http://schemas.openxmlformats.org/officeDocument/2006/relationships/chart" Target="../charts/chart150.xml"/><Relationship Id="rId4" Type="http://schemas.openxmlformats.org/officeDocument/2006/relationships/chart" Target="../charts/chart149.xml"/></Relationships>
</file>

<file path=ppt/slides/_rels/slide123.xml.rels><?xml version="1.0" encoding="UTF-8" standalone="yes"?>
<Relationships xmlns="http://schemas.openxmlformats.org/package/2006/relationships"><Relationship Id="rId3" Type="http://schemas.openxmlformats.org/officeDocument/2006/relationships/chart" Target="../charts/chart151.xml"/><Relationship Id="rId2" Type="http://schemas.openxmlformats.org/officeDocument/2006/relationships/notesSlide" Target="../notesSlides/notesSlide123.xml"/><Relationship Id="rId1" Type="http://schemas.openxmlformats.org/officeDocument/2006/relationships/slideLayout" Target="../slideLayouts/slideLayout232.xml"/><Relationship Id="rId5" Type="http://schemas.openxmlformats.org/officeDocument/2006/relationships/image" Target="../media/image10.png"/><Relationship Id="rId4" Type="http://schemas.openxmlformats.org/officeDocument/2006/relationships/chart" Target="../charts/chart152.xml"/></Relationships>
</file>

<file path=ppt/slides/_rels/slide124.xml.rels><?xml version="1.0" encoding="UTF-8" standalone="yes"?>
<Relationships xmlns="http://schemas.openxmlformats.org/package/2006/relationships"><Relationship Id="rId3" Type="http://schemas.openxmlformats.org/officeDocument/2006/relationships/chart" Target="../charts/chart153.xml"/><Relationship Id="rId2" Type="http://schemas.openxmlformats.org/officeDocument/2006/relationships/notesSlide" Target="../notesSlides/notesSlide124.xml"/><Relationship Id="rId1" Type="http://schemas.openxmlformats.org/officeDocument/2006/relationships/slideLayout" Target="../slideLayouts/slideLayout232.xml"/><Relationship Id="rId4" Type="http://schemas.openxmlformats.org/officeDocument/2006/relationships/chart" Target="../charts/chart154.xml"/></Relationships>
</file>

<file path=ppt/slides/_rels/slide12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25.xml"/><Relationship Id="rId1" Type="http://schemas.openxmlformats.org/officeDocument/2006/relationships/slideLayout" Target="../slideLayouts/slideLayout243.xml"/></Relationships>
</file>

<file path=ppt/slides/_rels/slide126.xml.rels><?xml version="1.0" encoding="UTF-8" standalone="yes"?>
<Relationships xmlns="http://schemas.openxmlformats.org/package/2006/relationships"><Relationship Id="rId3" Type="http://schemas.openxmlformats.org/officeDocument/2006/relationships/chart" Target="../charts/chart155.xml"/><Relationship Id="rId2" Type="http://schemas.openxmlformats.org/officeDocument/2006/relationships/notesSlide" Target="../notesSlides/notesSlide126.xml"/><Relationship Id="rId1" Type="http://schemas.openxmlformats.org/officeDocument/2006/relationships/slideLayout" Target="../slideLayouts/slideLayout232.xml"/><Relationship Id="rId4" Type="http://schemas.openxmlformats.org/officeDocument/2006/relationships/chart" Target="../charts/chart156.xml"/></Relationships>
</file>

<file path=ppt/slides/_rels/slide127.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27.xml"/><Relationship Id="rId1" Type="http://schemas.openxmlformats.org/officeDocument/2006/relationships/slideLayout" Target="../slideLayouts/slideLayout45.xml"/></Relationships>
</file>

<file path=ppt/slides/_rels/slide128.xml.rels><?xml version="1.0" encoding="UTF-8" standalone="yes"?>
<Relationships xmlns="http://schemas.openxmlformats.org/package/2006/relationships"><Relationship Id="rId3" Type="http://schemas.openxmlformats.org/officeDocument/2006/relationships/chart" Target="../charts/chart157.xml"/><Relationship Id="rId2" Type="http://schemas.openxmlformats.org/officeDocument/2006/relationships/notesSlide" Target="../notesSlides/notesSlide128.xml"/><Relationship Id="rId1" Type="http://schemas.openxmlformats.org/officeDocument/2006/relationships/slideLayout" Target="../slideLayouts/slideLayout529.xml"/><Relationship Id="rId5" Type="http://schemas.openxmlformats.org/officeDocument/2006/relationships/chart" Target="../charts/chart159.xml"/><Relationship Id="rId4" Type="http://schemas.openxmlformats.org/officeDocument/2006/relationships/chart" Target="../charts/chart158.xml"/></Relationships>
</file>

<file path=ppt/slides/_rels/slide129.xml.rels><?xml version="1.0" encoding="UTF-8" standalone="yes"?>
<Relationships xmlns="http://schemas.openxmlformats.org/package/2006/relationships"><Relationship Id="rId3" Type="http://schemas.openxmlformats.org/officeDocument/2006/relationships/chart" Target="../charts/chart160.xml"/><Relationship Id="rId2" Type="http://schemas.openxmlformats.org/officeDocument/2006/relationships/notesSlide" Target="../notesSlides/notesSlide129.xml"/><Relationship Id="rId1" Type="http://schemas.openxmlformats.org/officeDocument/2006/relationships/slideLayout" Target="../slideLayouts/slideLayout3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3" Type="http://schemas.openxmlformats.org/officeDocument/2006/relationships/chart" Target="../charts/chart161.xml"/><Relationship Id="rId2" Type="http://schemas.openxmlformats.org/officeDocument/2006/relationships/notesSlide" Target="../notesSlides/notesSlide130.xml"/><Relationship Id="rId1" Type="http://schemas.openxmlformats.org/officeDocument/2006/relationships/slideLayout" Target="../slideLayouts/slideLayout34.xml"/></Relationships>
</file>

<file path=ppt/slides/_rels/slide13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1.xml"/><Relationship Id="rId1" Type="http://schemas.openxmlformats.org/officeDocument/2006/relationships/slideLayout" Target="../slideLayouts/slideLayout2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66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2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2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64.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3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6.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chart" Target="../charts/chart5.xml"/></Relationships>
</file>

<file path=ppt/slides/_rels/slide1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chart" Target="../charts/char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2.xml"/><Relationship Id="rId1" Type="http://schemas.openxmlformats.org/officeDocument/2006/relationships/slideLayout" Target="../slideLayouts/slideLayout760.xml"/><Relationship Id="rId4" Type="http://schemas.openxmlformats.org/officeDocument/2006/relationships/chart" Target="../charts/chart11.xml"/></Relationships>
</file>

<file path=ppt/slides/_rels/slide23.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3.xml"/><Relationship Id="rId1" Type="http://schemas.openxmlformats.org/officeDocument/2006/relationships/slideLayout" Target="../slideLayouts/slideLayout760.xml"/></Relationships>
</file>

<file path=ppt/slides/_rels/slide2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4.xml"/><Relationship Id="rId1" Type="http://schemas.openxmlformats.org/officeDocument/2006/relationships/slideLayout" Target="../slideLayouts/slideLayout397.xml"/><Relationship Id="rId4" Type="http://schemas.openxmlformats.org/officeDocument/2006/relationships/image" Target="../media/image10.png"/></Relationships>
</file>

<file path=ppt/slides/_rels/slide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5.xml"/><Relationship Id="rId1" Type="http://schemas.openxmlformats.org/officeDocument/2006/relationships/slideLayout" Target="../slideLayouts/slideLayout397.xml"/><Relationship Id="rId5" Type="http://schemas.openxmlformats.org/officeDocument/2006/relationships/chart" Target="../charts/chart15.xml"/><Relationship Id="rId4" Type="http://schemas.openxmlformats.org/officeDocument/2006/relationships/chart" Target="../charts/chart14.xml"/></Relationships>
</file>

<file path=ppt/slides/_rels/slide2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6.xml"/><Relationship Id="rId1" Type="http://schemas.openxmlformats.org/officeDocument/2006/relationships/slideLayout" Target="../slideLayouts/slideLayout397.xml"/><Relationship Id="rId5" Type="http://schemas.openxmlformats.org/officeDocument/2006/relationships/chart" Target="../charts/chart17.xml"/><Relationship Id="rId4" Type="http://schemas.openxmlformats.org/officeDocument/2006/relationships/image" Target="../media/image10.png"/></Relationships>
</file>

<file path=ppt/slides/_rels/slide2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7.xml"/><Relationship Id="rId1" Type="http://schemas.openxmlformats.org/officeDocument/2006/relationships/slideLayout" Target="../slideLayouts/slideLayout397.xml"/><Relationship Id="rId4" Type="http://schemas.openxmlformats.org/officeDocument/2006/relationships/image" Target="../media/image10.png"/></Relationships>
</file>

<file path=ppt/slides/_rels/slide2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8.xml"/><Relationship Id="rId1" Type="http://schemas.openxmlformats.org/officeDocument/2006/relationships/slideLayout" Target="../slideLayouts/slideLayout397.xml"/><Relationship Id="rId4" Type="http://schemas.openxmlformats.org/officeDocument/2006/relationships/chart" Target="../charts/chart20.xml"/></Relationships>
</file>

<file path=ppt/slides/_rels/slide2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9.xml"/><Relationship Id="rId1" Type="http://schemas.openxmlformats.org/officeDocument/2006/relationships/slideLayout" Target="../slideLayouts/slideLayout199.xml"/><Relationship Id="rId5" Type="http://schemas.openxmlformats.org/officeDocument/2006/relationships/image" Target="../media/image10.png"/><Relationship Id="rId4" Type="http://schemas.openxmlformats.org/officeDocument/2006/relationships/chart" Target="../charts/char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199.xml"/><Relationship Id="rId5" Type="http://schemas.openxmlformats.org/officeDocument/2006/relationships/chart" Target="../charts/chart24.xml"/><Relationship Id="rId4" Type="http://schemas.openxmlformats.org/officeDocument/2006/relationships/chart" Target="../charts/chart23.xml"/></Relationships>
</file>

<file path=ppt/slides/_rels/slide3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3.xml"/><Relationship Id="rId1" Type="http://schemas.openxmlformats.org/officeDocument/2006/relationships/slideLayout" Target="../slideLayouts/slideLayout1.xml"/><Relationship Id="rId4" Type="http://schemas.openxmlformats.org/officeDocument/2006/relationships/chart" Target="../charts/chart27.xml"/></Relationships>
</file>

<file path=ppt/slides/_rels/slide3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35.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35.xml"/><Relationship Id="rId1" Type="http://schemas.openxmlformats.org/officeDocument/2006/relationships/slideLayout" Target="../slideLayouts/slideLayout1.xml"/><Relationship Id="rId4" Type="http://schemas.openxmlformats.org/officeDocument/2006/relationships/chart" Target="../charts/chart33.xml"/></Relationships>
</file>

<file path=ppt/slides/_rels/slide3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36.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3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37.xml"/><Relationship Id="rId1" Type="http://schemas.openxmlformats.org/officeDocument/2006/relationships/slideLayout" Target="../slideLayouts/slideLayout793.xml"/><Relationship Id="rId4" Type="http://schemas.openxmlformats.org/officeDocument/2006/relationships/chart" Target="../charts/chart36.xml"/></Relationships>
</file>

<file path=ppt/slides/_rels/slide38.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38.xml"/><Relationship Id="rId1" Type="http://schemas.openxmlformats.org/officeDocument/2006/relationships/slideLayout" Target="../slideLayouts/slideLayout34.xml"/><Relationship Id="rId4" Type="http://schemas.openxmlformats.org/officeDocument/2006/relationships/chart" Target="../charts/chart38.xml"/></Relationships>
</file>

<file path=ppt/slides/_rels/slide39.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39.xml"/><Relationship Id="rId1" Type="http://schemas.openxmlformats.org/officeDocument/2006/relationships/slideLayout" Target="../slideLayouts/slideLayout34.xml"/><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41.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43.xml"/><Relationship Id="rId1" Type="http://schemas.openxmlformats.org/officeDocument/2006/relationships/slideLayout" Target="../slideLayouts/slideLayout1.xml"/><Relationship Id="rId4" Type="http://schemas.openxmlformats.org/officeDocument/2006/relationships/chart" Target="../charts/chart42.xml"/></Relationships>
</file>

<file path=ppt/slides/_rels/slide44.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46.xml"/><Relationship Id="rId1" Type="http://schemas.openxmlformats.org/officeDocument/2006/relationships/slideLayout" Target="../slideLayouts/slideLayout67.xml"/><Relationship Id="rId5" Type="http://schemas.openxmlformats.org/officeDocument/2006/relationships/chart" Target="../charts/chart47.xml"/><Relationship Id="rId4" Type="http://schemas.openxmlformats.org/officeDocument/2006/relationships/chart" Target="../charts/chart46.xml"/></Relationships>
</file>

<file path=ppt/slides/_rels/slide47.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47.xml"/><Relationship Id="rId1" Type="http://schemas.openxmlformats.org/officeDocument/2006/relationships/slideLayout" Target="../slideLayouts/slideLayout826.xml"/></Relationships>
</file>

<file path=ppt/slides/_rels/slide48.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48.xml"/><Relationship Id="rId1" Type="http://schemas.openxmlformats.org/officeDocument/2006/relationships/slideLayout" Target="../slideLayouts/slideLayout826.xml"/><Relationship Id="rId4" Type="http://schemas.openxmlformats.org/officeDocument/2006/relationships/chart" Target="../charts/chart50.xml"/></Relationships>
</file>

<file path=ppt/slides/_rels/slide49.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49.xml"/><Relationship Id="rId1" Type="http://schemas.openxmlformats.org/officeDocument/2006/relationships/slideLayout" Target="../slideLayouts/slideLayout562.xml"/><Relationship Id="rId5" Type="http://schemas.openxmlformats.org/officeDocument/2006/relationships/chart" Target="../charts/chart53.xml"/><Relationship Id="rId4" Type="http://schemas.openxmlformats.org/officeDocument/2006/relationships/chart" Target="../charts/chart5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50.xml"/><Relationship Id="rId1" Type="http://schemas.openxmlformats.org/officeDocument/2006/relationships/slideLayout" Target="../slideLayouts/slideLayout298.xml"/><Relationship Id="rId5" Type="http://schemas.openxmlformats.org/officeDocument/2006/relationships/chart" Target="../charts/chart56.xml"/><Relationship Id="rId4" Type="http://schemas.openxmlformats.org/officeDocument/2006/relationships/chart" Target="../charts/chart55.xml"/></Relationships>
</file>

<file path=ppt/slides/_rels/slide51.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51.xml"/><Relationship Id="rId1" Type="http://schemas.openxmlformats.org/officeDocument/2006/relationships/slideLayout" Target="../slideLayouts/slideLayout166.xml"/><Relationship Id="rId5" Type="http://schemas.openxmlformats.org/officeDocument/2006/relationships/image" Target="../media/image10.png"/><Relationship Id="rId4" Type="http://schemas.openxmlformats.org/officeDocument/2006/relationships/chart" Target="../charts/chart58.xml"/></Relationships>
</file>

<file path=ppt/slides/_rels/slide52.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52.xml"/><Relationship Id="rId1" Type="http://schemas.openxmlformats.org/officeDocument/2006/relationships/slideLayout" Target="../slideLayouts/slideLayout166.xml"/><Relationship Id="rId6" Type="http://schemas.openxmlformats.org/officeDocument/2006/relationships/chart" Target="../charts/chart61.xml"/><Relationship Id="rId5" Type="http://schemas.openxmlformats.org/officeDocument/2006/relationships/chart" Target="../charts/chart60.xml"/><Relationship Id="rId4" Type="http://schemas.openxmlformats.org/officeDocument/2006/relationships/image" Target="../media/image10.png"/></Relationships>
</file>

<file path=ppt/slides/_rels/slide53.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53.xml"/><Relationship Id="rId1" Type="http://schemas.openxmlformats.org/officeDocument/2006/relationships/slideLayout" Target="../slideLayouts/slideLayout166.xml"/><Relationship Id="rId5" Type="http://schemas.openxmlformats.org/officeDocument/2006/relationships/chart" Target="../charts/chart64.xml"/><Relationship Id="rId4" Type="http://schemas.openxmlformats.org/officeDocument/2006/relationships/chart" Target="../charts/chart63.xml"/></Relationships>
</file>

<file path=ppt/slides/_rels/slide5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5.xml"/><Relationship Id="rId1" Type="http://schemas.openxmlformats.org/officeDocument/2006/relationships/slideLayout" Target="../slideLayouts/slideLayout45.xml"/></Relationships>
</file>

<file path=ppt/slides/_rels/slide56.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56.xml"/><Relationship Id="rId1" Type="http://schemas.openxmlformats.org/officeDocument/2006/relationships/slideLayout" Target="../slideLayouts/slideLayout628.xml"/><Relationship Id="rId4" Type="http://schemas.openxmlformats.org/officeDocument/2006/relationships/chart" Target="../charts/chart66.xml"/></Relationships>
</file>

<file path=ppt/slides/_rels/slide57.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57.xml"/><Relationship Id="rId1" Type="http://schemas.openxmlformats.org/officeDocument/2006/relationships/slideLayout" Target="../slideLayouts/slideLayout34.xml"/><Relationship Id="rId6" Type="http://schemas.openxmlformats.org/officeDocument/2006/relationships/image" Target="../media/image10.png"/><Relationship Id="rId5" Type="http://schemas.openxmlformats.org/officeDocument/2006/relationships/chart" Target="../charts/chart69.xml"/><Relationship Id="rId4" Type="http://schemas.openxmlformats.org/officeDocument/2006/relationships/chart" Target="../charts/chart68.xml"/></Relationships>
</file>

<file path=ppt/slides/_rels/slide5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8.xml"/><Relationship Id="rId1" Type="http://schemas.openxmlformats.org/officeDocument/2006/relationships/slideLayout" Target="../slideLayouts/slideLayout34.xml"/><Relationship Id="rId6" Type="http://schemas.openxmlformats.org/officeDocument/2006/relationships/chart" Target="../charts/chart72.xml"/><Relationship Id="rId5" Type="http://schemas.openxmlformats.org/officeDocument/2006/relationships/chart" Target="../charts/chart71.xml"/><Relationship Id="rId4" Type="http://schemas.openxmlformats.org/officeDocument/2006/relationships/chart" Target="../charts/chart70.xml"/></Relationships>
</file>

<file path=ppt/slides/_rels/slide59.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59.xml"/><Relationship Id="rId1" Type="http://schemas.openxmlformats.org/officeDocument/2006/relationships/slideLayout" Target="../slideLayouts/slideLayout859.xml"/><Relationship Id="rId4" Type="http://schemas.openxmlformats.org/officeDocument/2006/relationships/chart" Target="../charts/chart7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94.xml"/></Relationships>
</file>

<file path=ppt/slides/_rels/slide60.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60.xml"/><Relationship Id="rId1" Type="http://schemas.openxmlformats.org/officeDocument/2006/relationships/slideLayout" Target="../slideLayouts/slideLayout892.xml"/><Relationship Id="rId5" Type="http://schemas.openxmlformats.org/officeDocument/2006/relationships/chart" Target="../charts/chart77.xml"/><Relationship Id="rId4" Type="http://schemas.openxmlformats.org/officeDocument/2006/relationships/chart" Target="../charts/chart76.xml"/></Relationships>
</file>

<file path=ppt/slides/_rels/slide61.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61.xml"/><Relationship Id="rId1" Type="http://schemas.openxmlformats.org/officeDocument/2006/relationships/slideLayout" Target="../slideLayouts/slideLayout430.xml"/><Relationship Id="rId6" Type="http://schemas.openxmlformats.org/officeDocument/2006/relationships/image" Target="../media/image10.png"/><Relationship Id="rId5" Type="http://schemas.openxmlformats.org/officeDocument/2006/relationships/chart" Target="../charts/chart80.xml"/><Relationship Id="rId4" Type="http://schemas.openxmlformats.org/officeDocument/2006/relationships/chart" Target="../charts/chart79.xml"/></Relationships>
</file>

<file path=ppt/slides/_rels/slide62.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62.xml"/><Relationship Id="rId1" Type="http://schemas.openxmlformats.org/officeDocument/2006/relationships/slideLayout" Target="../slideLayouts/slideLayout430.xml"/><Relationship Id="rId6" Type="http://schemas.openxmlformats.org/officeDocument/2006/relationships/chart" Target="../charts/chart83.xml"/><Relationship Id="rId5" Type="http://schemas.openxmlformats.org/officeDocument/2006/relationships/chart" Target="../charts/chart82.xml"/><Relationship Id="rId4" Type="http://schemas.openxmlformats.org/officeDocument/2006/relationships/image" Target="../media/image10.png"/></Relationships>
</file>

<file path=ppt/slides/_rels/slide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3.xml"/><Relationship Id="rId1" Type="http://schemas.openxmlformats.org/officeDocument/2006/relationships/slideLayout" Target="../slideLayouts/slideLayout430.xml"/><Relationship Id="rId4" Type="http://schemas.openxmlformats.org/officeDocument/2006/relationships/chart" Target="../charts/chart84.xml"/></Relationships>
</file>

<file path=ppt/slides/_rels/slide6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64.xml"/><Relationship Id="rId1" Type="http://schemas.openxmlformats.org/officeDocument/2006/relationships/slideLayout" Target="../slideLayouts/slideLayout45.xml"/></Relationships>
</file>

<file path=ppt/slides/_rels/slide65.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65.xml"/><Relationship Id="rId1" Type="http://schemas.openxmlformats.org/officeDocument/2006/relationships/slideLayout" Target="../slideLayouts/slideLayout34.xml"/><Relationship Id="rId6" Type="http://schemas.openxmlformats.org/officeDocument/2006/relationships/image" Target="../media/image10.png"/><Relationship Id="rId5" Type="http://schemas.openxmlformats.org/officeDocument/2006/relationships/chart" Target="../charts/chart87.xml"/><Relationship Id="rId4" Type="http://schemas.openxmlformats.org/officeDocument/2006/relationships/chart" Target="../charts/chart86.xml"/></Relationships>
</file>

<file path=ppt/slides/_rels/slide66.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66.xml"/><Relationship Id="rId1" Type="http://schemas.openxmlformats.org/officeDocument/2006/relationships/slideLayout" Target="../slideLayouts/slideLayout34.xml"/><Relationship Id="rId5" Type="http://schemas.openxmlformats.org/officeDocument/2006/relationships/chart" Target="../charts/chart89.xml"/><Relationship Id="rId4" Type="http://schemas.openxmlformats.org/officeDocument/2006/relationships/image" Target="../media/image10.png"/></Relationships>
</file>

<file path=ppt/slides/_rels/slide6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7.xml"/><Relationship Id="rId1" Type="http://schemas.openxmlformats.org/officeDocument/2006/relationships/slideLayout" Target="../slideLayouts/slideLayout34.xml"/><Relationship Id="rId4" Type="http://schemas.openxmlformats.org/officeDocument/2006/relationships/chart" Target="../charts/chart90.xml"/></Relationships>
</file>

<file path=ppt/slides/_rels/slide6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68.xml"/><Relationship Id="rId1" Type="http://schemas.openxmlformats.org/officeDocument/2006/relationships/slideLayout" Target="../slideLayouts/slideLayout4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2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3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28.xml"/></Relationships>
</file>

<file path=ppt/slides/_rels/slide71.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71.xml"/><Relationship Id="rId1" Type="http://schemas.openxmlformats.org/officeDocument/2006/relationships/slideLayout" Target="../slideLayouts/slideLayout34.xml"/><Relationship Id="rId4" Type="http://schemas.openxmlformats.org/officeDocument/2006/relationships/image" Target="../media/image10.png"/></Relationships>
</file>

<file path=ppt/slides/_rels/slide7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2.xml"/><Relationship Id="rId1" Type="http://schemas.openxmlformats.org/officeDocument/2006/relationships/slideLayout" Target="../slideLayouts/slideLayout34.xml"/><Relationship Id="rId4" Type="http://schemas.openxmlformats.org/officeDocument/2006/relationships/chart" Target="../charts/chart92.xml"/></Relationships>
</file>

<file path=ppt/slides/_rels/slide73.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73.xml"/><Relationship Id="rId1" Type="http://schemas.openxmlformats.org/officeDocument/2006/relationships/slideLayout" Target="../slideLayouts/slideLayout925.xml"/></Relationships>
</file>

<file path=ppt/slides/_rels/slide74.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74.xml"/><Relationship Id="rId1" Type="http://schemas.openxmlformats.org/officeDocument/2006/relationships/slideLayout" Target="../slideLayouts/slideLayout925.xml"/><Relationship Id="rId4" Type="http://schemas.openxmlformats.org/officeDocument/2006/relationships/chart" Target="../charts/chart95.xml"/></Relationships>
</file>

<file path=ppt/slides/_rels/slide75.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75.xml"/><Relationship Id="rId1" Type="http://schemas.openxmlformats.org/officeDocument/2006/relationships/slideLayout" Target="../slideLayouts/slideLayout595.xml"/></Relationships>
</file>

<file path=ppt/slides/_rels/slide7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6.xml"/><Relationship Id="rId1" Type="http://schemas.openxmlformats.org/officeDocument/2006/relationships/slideLayout" Target="../slideLayouts/slideLayout595.xml"/><Relationship Id="rId4" Type="http://schemas.openxmlformats.org/officeDocument/2006/relationships/chart" Target="../charts/chart97.xml"/></Relationships>
</file>

<file path=ppt/slides/_rels/slide7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7.xml"/><Relationship Id="rId1" Type="http://schemas.openxmlformats.org/officeDocument/2006/relationships/slideLayout" Target="../slideLayouts/slideLayout595.xml"/><Relationship Id="rId4" Type="http://schemas.openxmlformats.org/officeDocument/2006/relationships/chart" Target="../charts/chart98.xml"/></Relationships>
</file>

<file path=ppt/slides/_rels/slide7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8.xml"/><Relationship Id="rId1" Type="http://schemas.openxmlformats.org/officeDocument/2006/relationships/slideLayout" Target="../slideLayouts/slideLayout45.xml"/></Relationships>
</file>

<file path=ppt/slides/_rels/slide79.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79.xml"/><Relationship Id="rId1" Type="http://schemas.openxmlformats.org/officeDocument/2006/relationships/slideLayout" Target="../slideLayouts/slideLayout34.xml"/><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0.xml"/></Relationships>
</file>

<file path=ppt/slides/_rels/slide8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0.xml"/><Relationship Id="rId1" Type="http://schemas.openxmlformats.org/officeDocument/2006/relationships/slideLayout" Target="../slideLayouts/slideLayout34.xml"/><Relationship Id="rId4" Type="http://schemas.openxmlformats.org/officeDocument/2006/relationships/chart" Target="../charts/chart100.xml"/></Relationships>
</file>

<file path=ppt/slides/_rels/slide81.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81.xml"/><Relationship Id="rId1" Type="http://schemas.openxmlformats.org/officeDocument/2006/relationships/slideLayout" Target="../slideLayouts/slideLayout958.xml"/></Relationships>
</file>

<file path=ppt/slides/_rels/slide82.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82.xml"/><Relationship Id="rId1" Type="http://schemas.openxmlformats.org/officeDocument/2006/relationships/slideLayout" Target="../slideLayouts/slideLayout958.xml"/><Relationship Id="rId4" Type="http://schemas.openxmlformats.org/officeDocument/2006/relationships/chart" Target="../charts/chart103.xml"/></Relationships>
</file>

<file path=ppt/slides/_rels/slide83.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83.xml"/><Relationship Id="rId1" Type="http://schemas.openxmlformats.org/officeDocument/2006/relationships/slideLayout" Target="../slideLayouts/slideLayout34.xml"/><Relationship Id="rId4" Type="http://schemas.openxmlformats.org/officeDocument/2006/relationships/image" Target="../media/image10.png"/></Relationships>
</file>

<file path=ppt/slides/_rels/slide8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4.xml"/><Relationship Id="rId1" Type="http://schemas.openxmlformats.org/officeDocument/2006/relationships/slideLayout" Target="../slideLayouts/slideLayout34.xml"/><Relationship Id="rId4" Type="http://schemas.openxmlformats.org/officeDocument/2006/relationships/chart" Target="../charts/chart105.xml"/></Relationships>
</file>

<file path=ppt/slides/_rels/slide8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5.xml"/><Relationship Id="rId1" Type="http://schemas.openxmlformats.org/officeDocument/2006/relationships/slideLayout" Target="../slideLayouts/slideLayout45.xml"/></Relationships>
</file>

<file path=ppt/slides/_rels/slide86.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86.xml"/><Relationship Id="rId1" Type="http://schemas.openxmlformats.org/officeDocument/2006/relationships/slideLayout" Target="../slideLayouts/slideLayout34.xml"/><Relationship Id="rId4" Type="http://schemas.openxmlformats.org/officeDocument/2006/relationships/image" Target="../media/image10.png"/></Relationships>
</file>

<file path=ppt/slides/_rels/slide87.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87.xml"/><Relationship Id="rId1" Type="http://schemas.openxmlformats.org/officeDocument/2006/relationships/slideLayout" Target="../slideLayouts/slideLayout991.xml"/></Relationships>
</file>

<file path=ppt/slides/_rels/slide88.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88.xml"/><Relationship Id="rId1" Type="http://schemas.openxmlformats.org/officeDocument/2006/relationships/slideLayout" Target="../slideLayouts/slideLayout463.xml"/><Relationship Id="rId4" Type="http://schemas.openxmlformats.org/officeDocument/2006/relationships/chart" Target="../charts/chart109.xml"/></Relationships>
</file>

<file path=ppt/slides/_rels/slide8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9.xml"/><Relationship Id="rId1" Type="http://schemas.openxmlformats.org/officeDocument/2006/relationships/slideLayout" Target="../slideLayouts/slideLayout4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0.xml"/></Relationships>
</file>

<file path=ppt/slides/_rels/slide90.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90.xml"/><Relationship Id="rId1" Type="http://schemas.openxmlformats.org/officeDocument/2006/relationships/slideLayout" Target="../slideLayouts/slideLayout628.xml"/></Relationships>
</file>

<file path=ppt/slides/_rels/slide91.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91.xml"/><Relationship Id="rId1" Type="http://schemas.openxmlformats.org/officeDocument/2006/relationships/slideLayout" Target="../slideLayouts/slideLayout34.xml"/><Relationship Id="rId4" Type="http://schemas.openxmlformats.org/officeDocument/2006/relationships/chart" Target="../charts/chart112.xml"/></Relationships>
</file>

<file path=ppt/slides/_rels/slide9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2.xml"/><Relationship Id="rId1" Type="http://schemas.openxmlformats.org/officeDocument/2006/relationships/slideLayout" Target="../slideLayouts/slideLayout34.xml"/><Relationship Id="rId4" Type="http://schemas.openxmlformats.org/officeDocument/2006/relationships/chart" Target="../charts/chart113.xml"/></Relationships>
</file>

<file path=ppt/slides/_rels/slide9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3.xml"/><Relationship Id="rId1" Type="http://schemas.openxmlformats.org/officeDocument/2006/relationships/slideLayout" Target="../slideLayouts/slideLayout34.xml"/><Relationship Id="rId4" Type="http://schemas.openxmlformats.org/officeDocument/2006/relationships/chart" Target="../charts/chart114.xml"/></Relationships>
</file>

<file path=ppt/slides/_rels/slide9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4.xml"/><Relationship Id="rId1" Type="http://schemas.openxmlformats.org/officeDocument/2006/relationships/slideLayout" Target="../slideLayouts/slideLayout34.xml"/><Relationship Id="rId4" Type="http://schemas.openxmlformats.org/officeDocument/2006/relationships/chart" Target="../charts/chart115.xml"/></Relationships>
</file>

<file path=ppt/slides/_rels/slide95.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95.xml"/><Relationship Id="rId1" Type="http://schemas.openxmlformats.org/officeDocument/2006/relationships/slideLayout" Target="../slideLayouts/slideLayout1024.xml"/><Relationship Id="rId4" Type="http://schemas.openxmlformats.org/officeDocument/2006/relationships/chart" Target="../charts/chart117.xml"/></Relationships>
</file>

<file path=ppt/slides/_rels/slide96.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96.xml"/><Relationship Id="rId1" Type="http://schemas.openxmlformats.org/officeDocument/2006/relationships/slideLayout" Target="../slideLayouts/slideLayout1024.xml"/><Relationship Id="rId4" Type="http://schemas.openxmlformats.org/officeDocument/2006/relationships/image" Target="../media/image10.png"/></Relationships>
</file>

<file path=ppt/slides/_rels/slide97.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97.xml"/><Relationship Id="rId1" Type="http://schemas.openxmlformats.org/officeDocument/2006/relationships/slideLayout" Target="../slideLayouts/slideLayout496.xml"/><Relationship Id="rId4" Type="http://schemas.openxmlformats.org/officeDocument/2006/relationships/chart" Target="../charts/chart120.xml"/></Relationships>
</file>

<file path=ppt/slides/_rels/slide9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8.xml"/><Relationship Id="rId1" Type="http://schemas.openxmlformats.org/officeDocument/2006/relationships/slideLayout" Target="../slideLayouts/slideLayout496.xml"/><Relationship Id="rId4" Type="http://schemas.openxmlformats.org/officeDocument/2006/relationships/chart" Target="../charts/chart121.xml"/></Relationships>
</file>

<file path=ppt/slides/_rels/slide9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9.xml"/><Relationship Id="rId1" Type="http://schemas.openxmlformats.org/officeDocument/2006/relationships/slideLayout" Target="../slideLayouts/slideLayout496.xml"/><Relationship Id="rId5" Type="http://schemas.openxmlformats.org/officeDocument/2006/relationships/chart" Target="../charts/chart123.xml"/><Relationship Id="rId4" Type="http://schemas.openxmlformats.org/officeDocument/2006/relationships/chart" Target="../charts/chart1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Grp="1" noChangeAspect="1" noChangeArrowheads="1"/>
          </p:cNvPicPr>
          <p:nvPr>
            <p:ph type="pic" sz="quarter" idx="16"/>
          </p:nvPr>
        </p:nvPicPr>
        <p:blipFill>
          <a:blip r:embed="rId3">
            <a:extLst>
              <a:ext uri="{28A0092B-C50C-407E-A947-70E740481C1C}">
                <a14:useLocalDpi xmlns:a14="http://schemas.microsoft.com/office/drawing/2010/main" val="0"/>
              </a:ext>
            </a:extLst>
          </a:blip>
          <a:srcRect l="56" r="56"/>
          <a:stretch>
            <a:fillRect/>
          </a:stretch>
        </p:blipFill>
        <p:spPr bwMode="auto">
          <a:xfrm>
            <a:off x="-1" y="-11875"/>
            <a:ext cx="3807535" cy="516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Footer Placeholder 10"/>
          <p:cNvSpPr>
            <a:spLocks noGrp="1"/>
          </p:cNvSpPr>
          <p:nvPr>
            <p:ph type="ftr" sz="quarter" idx="11"/>
          </p:nvPr>
        </p:nvSpPr>
        <p:spPr/>
        <p:txBody>
          <a:bodyPr/>
          <a:lstStyle>
            <a:lvl1pPr>
              <a:defRPr sz="1000">
                <a:solidFill>
                  <a:schemeClr val="accent4">
                    <a:lumMod val="75000"/>
                  </a:schemeClr>
                </a:solidFill>
              </a:defRPr>
            </a:lvl1pPr>
          </a:lstStyle>
          <a:p>
            <a:r>
              <a:rPr lang="en-GB" dirty="0" smtClean="0"/>
              <a:t>© 201</a:t>
            </a:r>
            <a:r>
              <a:rPr lang="hr-HR" dirty="0" smtClean="0"/>
              <a:t>6</a:t>
            </a:r>
            <a:r>
              <a:rPr lang="en-GB" dirty="0" smtClean="0"/>
              <a:t> Ipsos.  All rights reserved. Contains Ipsos' Confidential and Proprietary information and may not be disclosed or reproduced without the prior written consent of Ipsos.</a:t>
            </a:r>
            <a:endParaRPr lang="en-GB" dirty="0"/>
          </a:p>
        </p:txBody>
      </p:sp>
      <p:grpSp>
        <p:nvGrpSpPr>
          <p:cNvPr id="30" name="Group 29"/>
          <p:cNvGrpSpPr/>
          <p:nvPr/>
        </p:nvGrpSpPr>
        <p:grpSpPr>
          <a:xfrm>
            <a:off x="423343" y="540"/>
            <a:ext cx="4512063" cy="5142960"/>
            <a:chOff x="622299" y="794"/>
            <a:chExt cx="6632576" cy="7562056"/>
          </a:xfrm>
        </p:grpSpPr>
        <p:sp>
          <p:nvSpPr>
            <p:cNvPr id="31" name="Freeform 49"/>
            <p:cNvSpPr>
              <a:spLocks/>
            </p:cNvSpPr>
            <p:nvPr userDrawn="1"/>
          </p:nvSpPr>
          <p:spPr bwMode="ltGray">
            <a:xfrm flipH="1">
              <a:off x="622299" y="794"/>
              <a:ext cx="5346701" cy="7562056"/>
            </a:xfrm>
            <a:custGeom>
              <a:avLst/>
              <a:gdLst/>
              <a:ahLst/>
              <a:cxnLst/>
              <a:rect l="l" t="t" r="r" b="b"/>
              <a:pathLst>
                <a:path w="5346701" h="7562056">
                  <a:moveTo>
                    <a:pt x="5346701" y="0"/>
                  </a:moveTo>
                  <a:lnTo>
                    <a:pt x="0" y="0"/>
                  </a:lnTo>
                  <a:lnTo>
                    <a:pt x="0" y="7562056"/>
                  </a:lnTo>
                  <a:lnTo>
                    <a:pt x="474459" y="7562056"/>
                  </a:lnTo>
                  <a:close/>
                </a:path>
              </a:pathLst>
            </a:custGeom>
            <a:solidFill>
              <a:srgbClr val="FFFFFF"/>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GB" dirty="0"/>
            </a:p>
          </p:txBody>
        </p:sp>
        <p:sp>
          <p:nvSpPr>
            <p:cNvPr id="32" name="Freeform 51"/>
            <p:cNvSpPr>
              <a:spLocks/>
            </p:cNvSpPr>
            <p:nvPr userDrawn="1"/>
          </p:nvSpPr>
          <p:spPr bwMode="ltGray">
            <a:xfrm flipH="1">
              <a:off x="622300" y="794"/>
              <a:ext cx="6632575" cy="4038600"/>
            </a:xfrm>
            <a:custGeom>
              <a:avLst/>
              <a:gdLst>
                <a:gd name="T0" fmla="*/ 0 w 4178"/>
                <a:gd name="T1" fmla="*/ 0 h 2544"/>
                <a:gd name="T2" fmla="*/ 2544 w 4178"/>
                <a:gd name="T3" fmla="*/ 2544 h 2544"/>
                <a:gd name="T4" fmla="*/ 4178 w 4178"/>
                <a:gd name="T5" fmla="*/ 0 h 2544"/>
                <a:gd name="T6" fmla="*/ 0 w 4178"/>
                <a:gd name="T7" fmla="*/ 0 h 2544"/>
              </a:gdLst>
              <a:ahLst/>
              <a:cxnLst>
                <a:cxn ang="0">
                  <a:pos x="T0" y="T1"/>
                </a:cxn>
                <a:cxn ang="0">
                  <a:pos x="T2" y="T3"/>
                </a:cxn>
                <a:cxn ang="0">
                  <a:pos x="T4" y="T5"/>
                </a:cxn>
                <a:cxn ang="0">
                  <a:pos x="T6" y="T7"/>
                </a:cxn>
              </a:cxnLst>
              <a:rect l="0" t="0" r="r" b="b"/>
              <a:pathLst>
                <a:path w="4178" h="2544">
                  <a:moveTo>
                    <a:pt x="0" y="0"/>
                  </a:moveTo>
                  <a:lnTo>
                    <a:pt x="2544" y="2544"/>
                  </a:lnTo>
                  <a:lnTo>
                    <a:pt x="417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3" name="Freeform 53"/>
            <p:cNvSpPr>
              <a:spLocks/>
            </p:cNvSpPr>
            <p:nvPr userDrawn="1"/>
          </p:nvSpPr>
          <p:spPr bwMode="ltGray">
            <a:xfrm flipH="1">
              <a:off x="1730375" y="1470819"/>
              <a:ext cx="2584450" cy="3092450"/>
            </a:xfrm>
            <a:custGeom>
              <a:avLst/>
              <a:gdLst>
                <a:gd name="T0" fmla="*/ 490 w 1628"/>
                <a:gd name="T1" fmla="*/ 1948 h 1948"/>
                <a:gd name="T2" fmla="*/ 402 w 1628"/>
                <a:gd name="T3" fmla="*/ 1886 h 1948"/>
                <a:gd name="T4" fmla="*/ 322 w 1628"/>
                <a:gd name="T5" fmla="*/ 1816 h 1948"/>
                <a:gd name="T6" fmla="*/ 250 w 1628"/>
                <a:gd name="T7" fmla="*/ 1740 h 1948"/>
                <a:gd name="T8" fmla="*/ 188 w 1628"/>
                <a:gd name="T9" fmla="*/ 1658 h 1948"/>
                <a:gd name="T10" fmla="*/ 134 w 1628"/>
                <a:gd name="T11" fmla="*/ 1570 h 1948"/>
                <a:gd name="T12" fmla="*/ 88 w 1628"/>
                <a:gd name="T13" fmla="*/ 1480 h 1948"/>
                <a:gd name="T14" fmla="*/ 52 w 1628"/>
                <a:gd name="T15" fmla="*/ 1384 h 1948"/>
                <a:gd name="T16" fmla="*/ 26 w 1628"/>
                <a:gd name="T17" fmla="*/ 1286 h 1948"/>
                <a:gd name="T18" fmla="*/ 8 w 1628"/>
                <a:gd name="T19" fmla="*/ 1186 h 1948"/>
                <a:gd name="T20" fmla="*/ 0 w 1628"/>
                <a:gd name="T21" fmla="*/ 1086 h 1948"/>
                <a:gd name="T22" fmla="*/ 2 w 1628"/>
                <a:gd name="T23" fmla="*/ 984 h 1948"/>
                <a:gd name="T24" fmla="*/ 14 w 1628"/>
                <a:gd name="T25" fmla="*/ 882 h 1948"/>
                <a:gd name="T26" fmla="*/ 36 w 1628"/>
                <a:gd name="T27" fmla="*/ 780 h 1948"/>
                <a:gd name="T28" fmla="*/ 70 w 1628"/>
                <a:gd name="T29" fmla="*/ 682 h 1948"/>
                <a:gd name="T30" fmla="*/ 112 w 1628"/>
                <a:gd name="T31" fmla="*/ 584 h 1948"/>
                <a:gd name="T32" fmla="*/ 166 w 1628"/>
                <a:gd name="T33" fmla="*/ 490 h 1948"/>
                <a:gd name="T34" fmla="*/ 196 w 1628"/>
                <a:gd name="T35" fmla="*/ 444 h 1948"/>
                <a:gd name="T36" fmla="*/ 262 w 1628"/>
                <a:gd name="T37" fmla="*/ 360 h 1948"/>
                <a:gd name="T38" fmla="*/ 334 w 1628"/>
                <a:gd name="T39" fmla="*/ 284 h 1948"/>
                <a:gd name="T40" fmla="*/ 414 w 1628"/>
                <a:gd name="T41" fmla="*/ 218 h 1948"/>
                <a:gd name="T42" fmla="*/ 498 w 1628"/>
                <a:gd name="T43" fmla="*/ 160 h 1948"/>
                <a:gd name="T44" fmla="*/ 588 w 1628"/>
                <a:gd name="T45" fmla="*/ 110 h 1948"/>
                <a:gd name="T46" fmla="*/ 682 w 1628"/>
                <a:gd name="T47" fmla="*/ 68 h 1948"/>
                <a:gd name="T48" fmla="*/ 778 w 1628"/>
                <a:gd name="T49" fmla="*/ 38 h 1948"/>
                <a:gd name="T50" fmla="*/ 876 w 1628"/>
                <a:gd name="T51" fmla="*/ 16 h 1948"/>
                <a:gd name="T52" fmla="*/ 978 w 1628"/>
                <a:gd name="T53" fmla="*/ 2 h 1948"/>
                <a:gd name="T54" fmla="*/ 1080 w 1628"/>
                <a:gd name="T55" fmla="*/ 0 h 1948"/>
                <a:gd name="T56" fmla="*/ 1182 w 1628"/>
                <a:gd name="T57" fmla="*/ 8 h 1948"/>
                <a:gd name="T58" fmla="*/ 1282 w 1628"/>
                <a:gd name="T59" fmla="*/ 24 h 1948"/>
                <a:gd name="T60" fmla="*/ 1382 w 1628"/>
                <a:gd name="T61" fmla="*/ 52 h 1948"/>
                <a:gd name="T62" fmla="*/ 1482 w 1628"/>
                <a:gd name="T63" fmla="*/ 88 h 1948"/>
                <a:gd name="T64" fmla="*/ 1576 w 1628"/>
                <a:gd name="T65" fmla="*/ 136 h 1948"/>
                <a:gd name="T66" fmla="*/ 1624 w 1628"/>
                <a:gd name="T67" fmla="*/ 164 h 1948"/>
                <a:gd name="T68" fmla="*/ 490 w 1628"/>
                <a:gd name="T69" fmla="*/ 1948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8" h="1948">
                  <a:moveTo>
                    <a:pt x="490" y="1948"/>
                  </a:moveTo>
                  <a:lnTo>
                    <a:pt x="490" y="1948"/>
                  </a:lnTo>
                  <a:lnTo>
                    <a:pt x="444" y="1918"/>
                  </a:lnTo>
                  <a:lnTo>
                    <a:pt x="402" y="1886"/>
                  </a:lnTo>
                  <a:lnTo>
                    <a:pt x="360" y="1852"/>
                  </a:lnTo>
                  <a:lnTo>
                    <a:pt x="322" y="1816"/>
                  </a:lnTo>
                  <a:lnTo>
                    <a:pt x="286" y="1778"/>
                  </a:lnTo>
                  <a:lnTo>
                    <a:pt x="250" y="1740"/>
                  </a:lnTo>
                  <a:lnTo>
                    <a:pt x="218" y="1700"/>
                  </a:lnTo>
                  <a:lnTo>
                    <a:pt x="188" y="1658"/>
                  </a:lnTo>
                  <a:lnTo>
                    <a:pt x="160" y="1614"/>
                  </a:lnTo>
                  <a:lnTo>
                    <a:pt x="134" y="1570"/>
                  </a:lnTo>
                  <a:lnTo>
                    <a:pt x="110" y="1526"/>
                  </a:lnTo>
                  <a:lnTo>
                    <a:pt x="88" y="1480"/>
                  </a:lnTo>
                  <a:lnTo>
                    <a:pt x="70" y="1432"/>
                  </a:lnTo>
                  <a:lnTo>
                    <a:pt x="52" y="1384"/>
                  </a:lnTo>
                  <a:lnTo>
                    <a:pt x="38" y="1336"/>
                  </a:lnTo>
                  <a:lnTo>
                    <a:pt x="26" y="1286"/>
                  </a:lnTo>
                  <a:lnTo>
                    <a:pt x="16" y="1236"/>
                  </a:lnTo>
                  <a:lnTo>
                    <a:pt x="8" y="1186"/>
                  </a:lnTo>
                  <a:lnTo>
                    <a:pt x="4" y="1136"/>
                  </a:lnTo>
                  <a:lnTo>
                    <a:pt x="0" y="1086"/>
                  </a:lnTo>
                  <a:lnTo>
                    <a:pt x="0" y="1034"/>
                  </a:lnTo>
                  <a:lnTo>
                    <a:pt x="2" y="984"/>
                  </a:lnTo>
                  <a:lnTo>
                    <a:pt x="8" y="932"/>
                  </a:lnTo>
                  <a:lnTo>
                    <a:pt x="14" y="882"/>
                  </a:lnTo>
                  <a:lnTo>
                    <a:pt x="24" y="830"/>
                  </a:lnTo>
                  <a:lnTo>
                    <a:pt x="36" y="780"/>
                  </a:lnTo>
                  <a:lnTo>
                    <a:pt x="52" y="730"/>
                  </a:lnTo>
                  <a:lnTo>
                    <a:pt x="70" y="682"/>
                  </a:lnTo>
                  <a:lnTo>
                    <a:pt x="90" y="632"/>
                  </a:lnTo>
                  <a:lnTo>
                    <a:pt x="112" y="584"/>
                  </a:lnTo>
                  <a:lnTo>
                    <a:pt x="138" y="536"/>
                  </a:lnTo>
                  <a:lnTo>
                    <a:pt x="166" y="490"/>
                  </a:lnTo>
                  <a:lnTo>
                    <a:pt x="166" y="490"/>
                  </a:lnTo>
                  <a:lnTo>
                    <a:pt x="196" y="444"/>
                  </a:lnTo>
                  <a:lnTo>
                    <a:pt x="228" y="402"/>
                  </a:lnTo>
                  <a:lnTo>
                    <a:pt x="262" y="360"/>
                  </a:lnTo>
                  <a:lnTo>
                    <a:pt x="298" y="322"/>
                  </a:lnTo>
                  <a:lnTo>
                    <a:pt x="334" y="284"/>
                  </a:lnTo>
                  <a:lnTo>
                    <a:pt x="374" y="250"/>
                  </a:lnTo>
                  <a:lnTo>
                    <a:pt x="414" y="218"/>
                  </a:lnTo>
                  <a:lnTo>
                    <a:pt x="456" y="188"/>
                  </a:lnTo>
                  <a:lnTo>
                    <a:pt x="498" y="160"/>
                  </a:lnTo>
                  <a:lnTo>
                    <a:pt x="542" y="134"/>
                  </a:lnTo>
                  <a:lnTo>
                    <a:pt x="588" y="110"/>
                  </a:lnTo>
                  <a:lnTo>
                    <a:pt x="634" y="88"/>
                  </a:lnTo>
                  <a:lnTo>
                    <a:pt x="682" y="68"/>
                  </a:lnTo>
                  <a:lnTo>
                    <a:pt x="730" y="52"/>
                  </a:lnTo>
                  <a:lnTo>
                    <a:pt x="778" y="38"/>
                  </a:lnTo>
                  <a:lnTo>
                    <a:pt x="828" y="26"/>
                  </a:lnTo>
                  <a:lnTo>
                    <a:pt x="876" y="16"/>
                  </a:lnTo>
                  <a:lnTo>
                    <a:pt x="926" y="8"/>
                  </a:lnTo>
                  <a:lnTo>
                    <a:pt x="978" y="2"/>
                  </a:lnTo>
                  <a:lnTo>
                    <a:pt x="1028" y="0"/>
                  </a:lnTo>
                  <a:lnTo>
                    <a:pt x="1080" y="0"/>
                  </a:lnTo>
                  <a:lnTo>
                    <a:pt x="1130" y="2"/>
                  </a:lnTo>
                  <a:lnTo>
                    <a:pt x="1182" y="8"/>
                  </a:lnTo>
                  <a:lnTo>
                    <a:pt x="1232" y="14"/>
                  </a:lnTo>
                  <a:lnTo>
                    <a:pt x="1282" y="24"/>
                  </a:lnTo>
                  <a:lnTo>
                    <a:pt x="1332" y="36"/>
                  </a:lnTo>
                  <a:lnTo>
                    <a:pt x="1382" y="52"/>
                  </a:lnTo>
                  <a:lnTo>
                    <a:pt x="1432" y="68"/>
                  </a:lnTo>
                  <a:lnTo>
                    <a:pt x="1482" y="88"/>
                  </a:lnTo>
                  <a:lnTo>
                    <a:pt x="1530" y="112"/>
                  </a:lnTo>
                  <a:lnTo>
                    <a:pt x="1576" y="136"/>
                  </a:lnTo>
                  <a:lnTo>
                    <a:pt x="1624" y="164"/>
                  </a:lnTo>
                  <a:lnTo>
                    <a:pt x="1624" y="164"/>
                  </a:lnTo>
                  <a:lnTo>
                    <a:pt x="1628" y="168"/>
                  </a:lnTo>
                  <a:lnTo>
                    <a:pt x="490" y="19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4" name="Freeform 55"/>
            <p:cNvSpPr>
              <a:spLocks/>
            </p:cNvSpPr>
            <p:nvPr userDrawn="1"/>
          </p:nvSpPr>
          <p:spPr bwMode="ltGray">
            <a:xfrm flipH="1">
              <a:off x="4149725" y="858044"/>
              <a:ext cx="863600" cy="863600"/>
            </a:xfrm>
            <a:custGeom>
              <a:avLst/>
              <a:gdLst>
                <a:gd name="T0" fmla="*/ 0 w 544"/>
                <a:gd name="T1" fmla="*/ 272 h 544"/>
                <a:gd name="T2" fmla="*/ 4 w 544"/>
                <a:gd name="T3" fmla="*/ 218 h 544"/>
                <a:gd name="T4" fmla="*/ 20 w 544"/>
                <a:gd name="T5" fmla="*/ 166 h 544"/>
                <a:gd name="T6" fmla="*/ 46 w 544"/>
                <a:gd name="T7" fmla="*/ 120 h 544"/>
                <a:gd name="T8" fmla="*/ 80 w 544"/>
                <a:gd name="T9" fmla="*/ 80 h 544"/>
                <a:gd name="T10" fmla="*/ 120 w 544"/>
                <a:gd name="T11" fmla="*/ 46 h 544"/>
                <a:gd name="T12" fmla="*/ 166 w 544"/>
                <a:gd name="T13" fmla="*/ 20 h 544"/>
                <a:gd name="T14" fmla="*/ 216 w 544"/>
                <a:gd name="T15" fmla="*/ 4 h 544"/>
                <a:gd name="T16" fmla="*/ 272 w 544"/>
                <a:gd name="T17" fmla="*/ 0 h 544"/>
                <a:gd name="T18" fmla="*/ 300 w 544"/>
                <a:gd name="T19" fmla="*/ 0 h 544"/>
                <a:gd name="T20" fmla="*/ 352 w 544"/>
                <a:gd name="T21" fmla="*/ 12 h 544"/>
                <a:gd name="T22" fmla="*/ 402 w 544"/>
                <a:gd name="T23" fmla="*/ 32 h 544"/>
                <a:gd name="T24" fmla="*/ 446 w 544"/>
                <a:gd name="T25" fmla="*/ 62 h 544"/>
                <a:gd name="T26" fmla="*/ 482 w 544"/>
                <a:gd name="T27" fmla="*/ 98 h 544"/>
                <a:gd name="T28" fmla="*/ 512 w 544"/>
                <a:gd name="T29" fmla="*/ 142 h 544"/>
                <a:gd name="T30" fmla="*/ 532 w 544"/>
                <a:gd name="T31" fmla="*/ 190 h 544"/>
                <a:gd name="T32" fmla="*/ 544 w 544"/>
                <a:gd name="T33" fmla="*/ 244 h 544"/>
                <a:gd name="T34" fmla="*/ 544 w 544"/>
                <a:gd name="T35" fmla="*/ 272 h 544"/>
                <a:gd name="T36" fmla="*/ 538 w 544"/>
                <a:gd name="T37" fmla="*/ 326 h 544"/>
                <a:gd name="T38" fmla="*/ 524 w 544"/>
                <a:gd name="T39" fmla="*/ 378 h 544"/>
                <a:gd name="T40" fmla="*/ 498 w 544"/>
                <a:gd name="T41" fmla="*/ 424 h 544"/>
                <a:gd name="T42" fmla="*/ 464 w 544"/>
                <a:gd name="T43" fmla="*/ 464 h 544"/>
                <a:gd name="T44" fmla="*/ 424 w 544"/>
                <a:gd name="T45" fmla="*/ 498 h 544"/>
                <a:gd name="T46" fmla="*/ 378 w 544"/>
                <a:gd name="T47" fmla="*/ 524 h 544"/>
                <a:gd name="T48" fmla="*/ 326 w 544"/>
                <a:gd name="T49" fmla="*/ 540 h 544"/>
                <a:gd name="T50" fmla="*/ 272 w 544"/>
                <a:gd name="T51" fmla="*/ 544 h 544"/>
                <a:gd name="T52" fmla="*/ 244 w 544"/>
                <a:gd name="T53" fmla="*/ 544 h 544"/>
                <a:gd name="T54" fmla="*/ 190 w 544"/>
                <a:gd name="T55" fmla="*/ 532 h 544"/>
                <a:gd name="T56" fmla="*/ 142 w 544"/>
                <a:gd name="T57" fmla="*/ 512 h 544"/>
                <a:gd name="T58" fmla="*/ 98 w 544"/>
                <a:gd name="T59" fmla="*/ 482 h 544"/>
                <a:gd name="T60" fmla="*/ 62 w 544"/>
                <a:gd name="T61" fmla="*/ 446 h 544"/>
                <a:gd name="T62" fmla="*/ 32 w 544"/>
                <a:gd name="T63" fmla="*/ 402 h 544"/>
                <a:gd name="T64" fmla="*/ 12 w 544"/>
                <a:gd name="T65" fmla="*/ 354 h 544"/>
                <a:gd name="T66" fmla="*/ 0 w 544"/>
                <a:gd name="T67" fmla="*/ 300 h 544"/>
                <a:gd name="T68" fmla="*/ 0 w 544"/>
                <a:gd name="T69" fmla="*/ 27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4" h="544">
                  <a:moveTo>
                    <a:pt x="0" y="272"/>
                  </a:moveTo>
                  <a:lnTo>
                    <a:pt x="0" y="272"/>
                  </a:lnTo>
                  <a:lnTo>
                    <a:pt x="0" y="244"/>
                  </a:lnTo>
                  <a:lnTo>
                    <a:pt x="4" y="218"/>
                  </a:lnTo>
                  <a:lnTo>
                    <a:pt x="12" y="190"/>
                  </a:lnTo>
                  <a:lnTo>
                    <a:pt x="20" y="166"/>
                  </a:lnTo>
                  <a:lnTo>
                    <a:pt x="32" y="142"/>
                  </a:lnTo>
                  <a:lnTo>
                    <a:pt x="46" y="120"/>
                  </a:lnTo>
                  <a:lnTo>
                    <a:pt x="62" y="98"/>
                  </a:lnTo>
                  <a:lnTo>
                    <a:pt x="80" y="80"/>
                  </a:lnTo>
                  <a:lnTo>
                    <a:pt x="98" y="62"/>
                  </a:lnTo>
                  <a:lnTo>
                    <a:pt x="120" y="46"/>
                  </a:lnTo>
                  <a:lnTo>
                    <a:pt x="142" y="32"/>
                  </a:lnTo>
                  <a:lnTo>
                    <a:pt x="166" y="20"/>
                  </a:lnTo>
                  <a:lnTo>
                    <a:pt x="190" y="12"/>
                  </a:lnTo>
                  <a:lnTo>
                    <a:pt x="216" y="4"/>
                  </a:lnTo>
                  <a:lnTo>
                    <a:pt x="244" y="0"/>
                  </a:lnTo>
                  <a:lnTo>
                    <a:pt x="272" y="0"/>
                  </a:lnTo>
                  <a:lnTo>
                    <a:pt x="272" y="0"/>
                  </a:lnTo>
                  <a:lnTo>
                    <a:pt x="300" y="0"/>
                  </a:lnTo>
                  <a:lnTo>
                    <a:pt x="326" y="4"/>
                  </a:lnTo>
                  <a:lnTo>
                    <a:pt x="352" y="12"/>
                  </a:lnTo>
                  <a:lnTo>
                    <a:pt x="378" y="20"/>
                  </a:lnTo>
                  <a:lnTo>
                    <a:pt x="402" y="32"/>
                  </a:lnTo>
                  <a:lnTo>
                    <a:pt x="424" y="46"/>
                  </a:lnTo>
                  <a:lnTo>
                    <a:pt x="446" y="62"/>
                  </a:lnTo>
                  <a:lnTo>
                    <a:pt x="464" y="80"/>
                  </a:lnTo>
                  <a:lnTo>
                    <a:pt x="482" y="98"/>
                  </a:lnTo>
                  <a:lnTo>
                    <a:pt x="498" y="120"/>
                  </a:lnTo>
                  <a:lnTo>
                    <a:pt x="512" y="142"/>
                  </a:lnTo>
                  <a:lnTo>
                    <a:pt x="524" y="166"/>
                  </a:lnTo>
                  <a:lnTo>
                    <a:pt x="532" y="190"/>
                  </a:lnTo>
                  <a:lnTo>
                    <a:pt x="538" y="218"/>
                  </a:lnTo>
                  <a:lnTo>
                    <a:pt x="544" y="244"/>
                  </a:lnTo>
                  <a:lnTo>
                    <a:pt x="544" y="272"/>
                  </a:lnTo>
                  <a:lnTo>
                    <a:pt x="544" y="272"/>
                  </a:lnTo>
                  <a:lnTo>
                    <a:pt x="544" y="300"/>
                  </a:lnTo>
                  <a:lnTo>
                    <a:pt x="538" y="326"/>
                  </a:lnTo>
                  <a:lnTo>
                    <a:pt x="532" y="354"/>
                  </a:lnTo>
                  <a:lnTo>
                    <a:pt x="524" y="378"/>
                  </a:lnTo>
                  <a:lnTo>
                    <a:pt x="512" y="402"/>
                  </a:lnTo>
                  <a:lnTo>
                    <a:pt x="498" y="424"/>
                  </a:lnTo>
                  <a:lnTo>
                    <a:pt x="482" y="446"/>
                  </a:lnTo>
                  <a:lnTo>
                    <a:pt x="464" y="464"/>
                  </a:lnTo>
                  <a:lnTo>
                    <a:pt x="446" y="482"/>
                  </a:lnTo>
                  <a:lnTo>
                    <a:pt x="424" y="498"/>
                  </a:lnTo>
                  <a:lnTo>
                    <a:pt x="402" y="512"/>
                  </a:lnTo>
                  <a:lnTo>
                    <a:pt x="378" y="524"/>
                  </a:lnTo>
                  <a:lnTo>
                    <a:pt x="352" y="532"/>
                  </a:lnTo>
                  <a:lnTo>
                    <a:pt x="326" y="540"/>
                  </a:lnTo>
                  <a:lnTo>
                    <a:pt x="300" y="544"/>
                  </a:lnTo>
                  <a:lnTo>
                    <a:pt x="272" y="544"/>
                  </a:lnTo>
                  <a:lnTo>
                    <a:pt x="272" y="544"/>
                  </a:lnTo>
                  <a:lnTo>
                    <a:pt x="244" y="544"/>
                  </a:lnTo>
                  <a:lnTo>
                    <a:pt x="216" y="540"/>
                  </a:lnTo>
                  <a:lnTo>
                    <a:pt x="190" y="532"/>
                  </a:lnTo>
                  <a:lnTo>
                    <a:pt x="166" y="524"/>
                  </a:lnTo>
                  <a:lnTo>
                    <a:pt x="142" y="512"/>
                  </a:lnTo>
                  <a:lnTo>
                    <a:pt x="120" y="498"/>
                  </a:lnTo>
                  <a:lnTo>
                    <a:pt x="98" y="482"/>
                  </a:lnTo>
                  <a:lnTo>
                    <a:pt x="80" y="464"/>
                  </a:lnTo>
                  <a:lnTo>
                    <a:pt x="62" y="446"/>
                  </a:lnTo>
                  <a:lnTo>
                    <a:pt x="46" y="424"/>
                  </a:lnTo>
                  <a:lnTo>
                    <a:pt x="32" y="402"/>
                  </a:lnTo>
                  <a:lnTo>
                    <a:pt x="20" y="378"/>
                  </a:lnTo>
                  <a:lnTo>
                    <a:pt x="12" y="354"/>
                  </a:lnTo>
                  <a:lnTo>
                    <a:pt x="4" y="326"/>
                  </a:lnTo>
                  <a:lnTo>
                    <a:pt x="0" y="300"/>
                  </a:lnTo>
                  <a:lnTo>
                    <a:pt x="0" y="272"/>
                  </a:lnTo>
                  <a:lnTo>
                    <a:pt x="0" y="2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5" name="Freeform 61"/>
            <p:cNvSpPr>
              <a:spLocks/>
            </p:cNvSpPr>
            <p:nvPr userDrawn="1"/>
          </p:nvSpPr>
          <p:spPr bwMode="ltGray">
            <a:xfrm flipH="1">
              <a:off x="5730875" y="972344"/>
              <a:ext cx="654050" cy="647700"/>
            </a:xfrm>
            <a:custGeom>
              <a:avLst/>
              <a:gdLst>
                <a:gd name="T0" fmla="*/ 412 w 412"/>
                <a:gd name="T1" fmla="*/ 336 h 408"/>
                <a:gd name="T2" fmla="*/ 412 w 412"/>
                <a:gd name="T3" fmla="*/ 336 h 408"/>
                <a:gd name="T4" fmla="*/ 394 w 412"/>
                <a:gd name="T5" fmla="*/ 352 h 408"/>
                <a:gd name="T6" fmla="*/ 374 w 412"/>
                <a:gd name="T7" fmla="*/ 368 h 408"/>
                <a:gd name="T8" fmla="*/ 354 w 412"/>
                <a:gd name="T9" fmla="*/ 380 h 408"/>
                <a:gd name="T10" fmla="*/ 334 w 412"/>
                <a:gd name="T11" fmla="*/ 390 h 408"/>
                <a:gd name="T12" fmla="*/ 312 w 412"/>
                <a:gd name="T13" fmla="*/ 398 h 408"/>
                <a:gd name="T14" fmla="*/ 288 w 412"/>
                <a:gd name="T15" fmla="*/ 404 h 408"/>
                <a:gd name="T16" fmla="*/ 266 w 412"/>
                <a:gd name="T17" fmla="*/ 406 h 408"/>
                <a:gd name="T18" fmla="*/ 244 w 412"/>
                <a:gd name="T19" fmla="*/ 408 h 408"/>
                <a:gd name="T20" fmla="*/ 220 w 412"/>
                <a:gd name="T21" fmla="*/ 408 h 408"/>
                <a:gd name="T22" fmla="*/ 198 w 412"/>
                <a:gd name="T23" fmla="*/ 404 h 408"/>
                <a:gd name="T24" fmla="*/ 174 w 412"/>
                <a:gd name="T25" fmla="*/ 400 h 408"/>
                <a:gd name="T26" fmla="*/ 152 w 412"/>
                <a:gd name="T27" fmla="*/ 392 h 408"/>
                <a:gd name="T28" fmla="*/ 132 w 412"/>
                <a:gd name="T29" fmla="*/ 382 h 408"/>
                <a:gd name="T30" fmla="*/ 110 w 412"/>
                <a:gd name="T31" fmla="*/ 370 h 408"/>
                <a:gd name="T32" fmla="*/ 92 w 412"/>
                <a:gd name="T33" fmla="*/ 356 h 408"/>
                <a:gd name="T34" fmla="*/ 72 w 412"/>
                <a:gd name="T35" fmla="*/ 340 h 408"/>
                <a:gd name="T36" fmla="*/ 72 w 412"/>
                <a:gd name="T37" fmla="*/ 340 h 408"/>
                <a:gd name="T38" fmla="*/ 56 w 412"/>
                <a:gd name="T39" fmla="*/ 322 h 408"/>
                <a:gd name="T40" fmla="*/ 42 w 412"/>
                <a:gd name="T41" fmla="*/ 302 h 408"/>
                <a:gd name="T42" fmla="*/ 30 w 412"/>
                <a:gd name="T43" fmla="*/ 282 h 408"/>
                <a:gd name="T44" fmla="*/ 20 w 412"/>
                <a:gd name="T45" fmla="*/ 262 h 408"/>
                <a:gd name="T46" fmla="*/ 12 w 412"/>
                <a:gd name="T47" fmla="*/ 240 h 408"/>
                <a:gd name="T48" fmla="*/ 6 w 412"/>
                <a:gd name="T49" fmla="*/ 218 h 408"/>
                <a:gd name="T50" fmla="*/ 2 w 412"/>
                <a:gd name="T51" fmla="*/ 194 h 408"/>
                <a:gd name="T52" fmla="*/ 0 w 412"/>
                <a:gd name="T53" fmla="*/ 172 h 408"/>
                <a:gd name="T54" fmla="*/ 2 w 412"/>
                <a:gd name="T55" fmla="*/ 148 h 408"/>
                <a:gd name="T56" fmla="*/ 4 w 412"/>
                <a:gd name="T57" fmla="*/ 126 h 408"/>
                <a:gd name="T58" fmla="*/ 10 w 412"/>
                <a:gd name="T59" fmla="*/ 104 h 408"/>
                <a:gd name="T60" fmla="*/ 18 w 412"/>
                <a:gd name="T61" fmla="*/ 80 h 408"/>
                <a:gd name="T62" fmla="*/ 26 w 412"/>
                <a:gd name="T63" fmla="*/ 60 h 408"/>
                <a:gd name="T64" fmla="*/ 38 w 412"/>
                <a:gd name="T65" fmla="*/ 40 h 408"/>
                <a:gd name="T66" fmla="*/ 52 w 412"/>
                <a:gd name="T67" fmla="*/ 20 h 408"/>
                <a:gd name="T68" fmla="*/ 68 w 412"/>
                <a:gd name="T69" fmla="*/ 2 h 408"/>
                <a:gd name="T70" fmla="*/ 70 w 412"/>
                <a:gd name="T71" fmla="*/ 0 h 408"/>
                <a:gd name="T72" fmla="*/ 412 w 412"/>
                <a:gd name="T73" fmla="*/ 336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2" h="408">
                  <a:moveTo>
                    <a:pt x="412" y="336"/>
                  </a:moveTo>
                  <a:lnTo>
                    <a:pt x="412" y="336"/>
                  </a:lnTo>
                  <a:lnTo>
                    <a:pt x="394" y="352"/>
                  </a:lnTo>
                  <a:lnTo>
                    <a:pt x="374" y="368"/>
                  </a:lnTo>
                  <a:lnTo>
                    <a:pt x="354" y="380"/>
                  </a:lnTo>
                  <a:lnTo>
                    <a:pt x="334" y="390"/>
                  </a:lnTo>
                  <a:lnTo>
                    <a:pt x="312" y="398"/>
                  </a:lnTo>
                  <a:lnTo>
                    <a:pt x="288" y="404"/>
                  </a:lnTo>
                  <a:lnTo>
                    <a:pt x="266" y="406"/>
                  </a:lnTo>
                  <a:lnTo>
                    <a:pt x="244" y="408"/>
                  </a:lnTo>
                  <a:lnTo>
                    <a:pt x="220" y="408"/>
                  </a:lnTo>
                  <a:lnTo>
                    <a:pt x="198" y="404"/>
                  </a:lnTo>
                  <a:lnTo>
                    <a:pt x="174" y="400"/>
                  </a:lnTo>
                  <a:lnTo>
                    <a:pt x="152" y="392"/>
                  </a:lnTo>
                  <a:lnTo>
                    <a:pt x="132" y="382"/>
                  </a:lnTo>
                  <a:lnTo>
                    <a:pt x="110" y="370"/>
                  </a:lnTo>
                  <a:lnTo>
                    <a:pt x="92" y="356"/>
                  </a:lnTo>
                  <a:lnTo>
                    <a:pt x="72" y="340"/>
                  </a:lnTo>
                  <a:lnTo>
                    <a:pt x="72" y="340"/>
                  </a:lnTo>
                  <a:lnTo>
                    <a:pt x="56" y="322"/>
                  </a:lnTo>
                  <a:lnTo>
                    <a:pt x="42" y="302"/>
                  </a:lnTo>
                  <a:lnTo>
                    <a:pt x="30" y="282"/>
                  </a:lnTo>
                  <a:lnTo>
                    <a:pt x="20" y="262"/>
                  </a:lnTo>
                  <a:lnTo>
                    <a:pt x="12" y="240"/>
                  </a:lnTo>
                  <a:lnTo>
                    <a:pt x="6" y="218"/>
                  </a:lnTo>
                  <a:lnTo>
                    <a:pt x="2" y="194"/>
                  </a:lnTo>
                  <a:lnTo>
                    <a:pt x="0" y="172"/>
                  </a:lnTo>
                  <a:lnTo>
                    <a:pt x="2" y="148"/>
                  </a:lnTo>
                  <a:lnTo>
                    <a:pt x="4" y="126"/>
                  </a:lnTo>
                  <a:lnTo>
                    <a:pt x="10" y="104"/>
                  </a:lnTo>
                  <a:lnTo>
                    <a:pt x="18" y="80"/>
                  </a:lnTo>
                  <a:lnTo>
                    <a:pt x="26" y="60"/>
                  </a:lnTo>
                  <a:lnTo>
                    <a:pt x="38" y="40"/>
                  </a:lnTo>
                  <a:lnTo>
                    <a:pt x="52" y="20"/>
                  </a:lnTo>
                  <a:lnTo>
                    <a:pt x="68" y="2"/>
                  </a:lnTo>
                  <a:lnTo>
                    <a:pt x="70" y="0"/>
                  </a:lnTo>
                  <a:lnTo>
                    <a:pt x="412" y="33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6" name="Freeform 62"/>
            <p:cNvSpPr>
              <a:spLocks/>
            </p:cNvSpPr>
            <p:nvPr userDrawn="1"/>
          </p:nvSpPr>
          <p:spPr bwMode="ltGray">
            <a:xfrm flipH="1">
              <a:off x="3006725" y="4140994"/>
              <a:ext cx="944562" cy="1122604"/>
            </a:xfrm>
            <a:custGeom>
              <a:avLst/>
              <a:gdLst>
                <a:gd name="T0" fmla="*/ 718 w 1008"/>
                <a:gd name="T1" fmla="*/ 0 h 1206"/>
                <a:gd name="T2" fmla="*/ 772 w 1008"/>
                <a:gd name="T3" fmla="*/ 38 h 1206"/>
                <a:gd name="T4" fmla="*/ 820 w 1008"/>
                <a:gd name="T5" fmla="*/ 82 h 1206"/>
                <a:gd name="T6" fmla="*/ 864 w 1008"/>
                <a:gd name="T7" fmla="*/ 128 h 1206"/>
                <a:gd name="T8" fmla="*/ 902 w 1008"/>
                <a:gd name="T9" fmla="*/ 180 h 1206"/>
                <a:gd name="T10" fmla="*/ 934 w 1008"/>
                <a:gd name="T11" fmla="*/ 234 h 1206"/>
                <a:gd name="T12" fmla="*/ 960 w 1008"/>
                <a:gd name="T13" fmla="*/ 290 h 1206"/>
                <a:gd name="T14" fmla="*/ 982 w 1008"/>
                <a:gd name="T15" fmla="*/ 350 h 1206"/>
                <a:gd name="T16" fmla="*/ 996 w 1008"/>
                <a:gd name="T17" fmla="*/ 410 h 1206"/>
                <a:gd name="T18" fmla="*/ 1006 w 1008"/>
                <a:gd name="T19" fmla="*/ 472 h 1206"/>
                <a:gd name="T20" fmla="*/ 1008 w 1008"/>
                <a:gd name="T21" fmla="*/ 534 h 1206"/>
                <a:gd name="T22" fmla="*/ 1006 w 1008"/>
                <a:gd name="T23" fmla="*/ 598 h 1206"/>
                <a:gd name="T24" fmla="*/ 998 w 1008"/>
                <a:gd name="T25" fmla="*/ 662 h 1206"/>
                <a:gd name="T26" fmla="*/ 984 w 1008"/>
                <a:gd name="T27" fmla="*/ 724 h 1206"/>
                <a:gd name="T28" fmla="*/ 962 w 1008"/>
                <a:gd name="T29" fmla="*/ 786 h 1206"/>
                <a:gd name="T30" fmla="*/ 936 w 1008"/>
                <a:gd name="T31" fmla="*/ 846 h 1206"/>
                <a:gd name="T32" fmla="*/ 902 w 1008"/>
                <a:gd name="T33" fmla="*/ 904 h 1206"/>
                <a:gd name="T34" fmla="*/ 884 w 1008"/>
                <a:gd name="T35" fmla="*/ 932 h 1206"/>
                <a:gd name="T36" fmla="*/ 842 w 1008"/>
                <a:gd name="T37" fmla="*/ 984 h 1206"/>
                <a:gd name="T38" fmla="*/ 798 w 1008"/>
                <a:gd name="T39" fmla="*/ 1030 h 1206"/>
                <a:gd name="T40" fmla="*/ 748 w 1008"/>
                <a:gd name="T41" fmla="*/ 1072 h 1206"/>
                <a:gd name="T42" fmla="*/ 696 w 1008"/>
                <a:gd name="T43" fmla="*/ 1108 h 1206"/>
                <a:gd name="T44" fmla="*/ 640 w 1008"/>
                <a:gd name="T45" fmla="*/ 1138 h 1206"/>
                <a:gd name="T46" fmla="*/ 582 w 1008"/>
                <a:gd name="T47" fmla="*/ 1164 h 1206"/>
                <a:gd name="T48" fmla="*/ 524 w 1008"/>
                <a:gd name="T49" fmla="*/ 1182 h 1206"/>
                <a:gd name="T50" fmla="*/ 462 w 1008"/>
                <a:gd name="T51" fmla="*/ 1196 h 1206"/>
                <a:gd name="T52" fmla="*/ 400 w 1008"/>
                <a:gd name="T53" fmla="*/ 1204 h 1206"/>
                <a:gd name="T54" fmla="*/ 336 w 1008"/>
                <a:gd name="T55" fmla="*/ 1206 h 1206"/>
                <a:gd name="T56" fmla="*/ 274 w 1008"/>
                <a:gd name="T57" fmla="*/ 1200 h 1206"/>
                <a:gd name="T58" fmla="*/ 210 w 1008"/>
                <a:gd name="T59" fmla="*/ 1190 h 1206"/>
                <a:gd name="T60" fmla="*/ 148 w 1008"/>
                <a:gd name="T61" fmla="*/ 1174 h 1206"/>
                <a:gd name="T62" fmla="*/ 88 w 1008"/>
                <a:gd name="T63" fmla="*/ 1150 h 1206"/>
                <a:gd name="T64" fmla="*/ 28 w 1008"/>
                <a:gd name="T65" fmla="*/ 1120 h 1206"/>
                <a:gd name="T66" fmla="*/ 718 w 1008"/>
                <a:gd name="T67" fmla="*/ 0 h 1206"/>
                <a:gd name="connsiteX0" fmla="*/ 7240 w 10000"/>
                <a:gd name="connsiteY0" fmla="*/ 65 h 10000"/>
                <a:gd name="connsiteX1" fmla="*/ 7123 w 10000"/>
                <a:gd name="connsiteY1" fmla="*/ 0 h 10000"/>
                <a:gd name="connsiteX2" fmla="*/ 7401 w 10000"/>
                <a:gd name="connsiteY2" fmla="*/ 149 h 10000"/>
                <a:gd name="connsiteX3" fmla="*/ 7659 w 10000"/>
                <a:gd name="connsiteY3" fmla="*/ 315 h 10000"/>
                <a:gd name="connsiteX4" fmla="*/ 7897 w 10000"/>
                <a:gd name="connsiteY4" fmla="*/ 498 h 10000"/>
                <a:gd name="connsiteX5" fmla="*/ 8135 w 10000"/>
                <a:gd name="connsiteY5" fmla="*/ 680 h 10000"/>
                <a:gd name="connsiteX6" fmla="*/ 8353 w 10000"/>
                <a:gd name="connsiteY6" fmla="*/ 862 h 10000"/>
                <a:gd name="connsiteX7" fmla="*/ 8571 w 10000"/>
                <a:gd name="connsiteY7" fmla="*/ 1061 h 10000"/>
                <a:gd name="connsiteX8" fmla="*/ 8770 w 10000"/>
                <a:gd name="connsiteY8" fmla="*/ 1277 h 10000"/>
                <a:gd name="connsiteX9" fmla="*/ 8948 w 10000"/>
                <a:gd name="connsiteY9" fmla="*/ 1493 h 10000"/>
                <a:gd name="connsiteX10" fmla="*/ 9107 w 10000"/>
                <a:gd name="connsiteY10" fmla="*/ 1708 h 10000"/>
                <a:gd name="connsiteX11" fmla="*/ 9266 w 10000"/>
                <a:gd name="connsiteY11" fmla="*/ 1940 h 10000"/>
                <a:gd name="connsiteX12" fmla="*/ 9405 w 10000"/>
                <a:gd name="connsiteY12" fmla="*/ 2172 h 10000"/>
                <a:gd name="connsiteX13" fmla="*/ 9524 w 10000"/>
                <a:gd name="connsiteY13" fmla="*/ 2405 h 10000"/>
                <a:gd name="connsiteX14" fmla="*/ 9643 w 10000"/>
                <a:gd name="connsiteY14" fmla="*/ 2653 h 10000"/>
                <a:gd name="connsiteX15" fmla="*/ 9742 w 10000"/>
                <a:gd name="connsiteY15" fmla="*/ 2902 h 10000"/>
                <a:gd name="connsiteX16" fmla="*/ 9821 w 10000"/>
                <a:gd name="connsiteY16" fmla="*/ 3151 h 10000"/>
                <a:gd name="connsiteX17" fmla="*/ 9881 w 10000"/>
                <a:gd name="connsiteY17" fmla="*/ 3400 h 10000"/>
                <a:gd name="connsiteX18" fmla="*/ 9940 w 10000"/>
                <a:gd name="connsiteY18" fmla="*/ 3648 h 10000"/>
                <a:gd name="connsiteX19" fmla="*/ 9980 w 10000"/>
                <a:gd name="connsiteY19" fmla="*/ 3914 h 10000"/>
                <a:gd name="connsiteX20" fmla="*/ 10000 w 10000"/>
                <a:gd name="connsiteY20" fmla="*/ 4179 h 10000"/>
                <a:gd name="connsiteX21" fmla="*/ 10000 w 10000"/>
                <a:gd name="connsiteY21" fmla="*/ 4428 h 10000"/>
                <a:gd name="connsiteX22" fmla="*/ 10000 w 10000"/>
                <a:gd name="connsiteY22" fmla="*/ 4693 h 10000"/>
                <a:gd name="connsiteX23" fmla="*/ 9980 w 10000"/>
                <a:gd name="connsiteY23" fmla="*/ 4959 h 10000"/>
                <a:gd name="connsiteX24" fmla="*/ 9940 w 10000"/>
                <a:gd name="connsiteY24" fmla="*/ 5224 h 10000"/>
                <a:gd name="connsiteX25" fmla="*/ 9901 w 10000"/>
                <a:gd name="connsiteY25" fmla="*/ 5489 h 10000"/>
                <a:gd name="connsiteX26" fmla="*/ 9841 w 10000"/>
                <a:gd name="connsiteY26" fmla="*/ 5738 h 10000"/>
                <a:gd name="connsiteX27" fmla="*/ 9762 w 10000"/>
                <a:gd name="connsiteY27" fmla="*/ 6003 h 10000"/>
                <a:gd name="connsiteX28" fmla="*/ 9663 w 10000"/>
                <a:gd name="connsiteY28" fmla="*/ 6252 h 10000"/>
                <a:gd name="connsiteX29" fmla="*/ 9544 w 10000"/>
                <a:gd name="connsiteY29" fmla="*/ 6517 h 10000"/>
                <a:gd name="connsiteX30" fmla="*/ 9425 w 10000"/>
                <a:gd name="connsiteY30" fmla="*/ 6766 h 10000"/>
                <a:gd name="connsiteX31" fmla="*/ 9286 w 10000"/>
                <a:gd name="connsiteY31" fmla="*/ 7015 h 10000"/>
                <a:gd name="connsiteX32" fmla="*/ 9127 w 10000"/>
                <a:gd name="connsiteY32" fmla="*/ 7247 h 10000"/>
                <a:gd name="connsiteX33" fmla="*/ 8948 w 10000"/>
                <a:gd name="connsiteY33" fmla="*/ 7496 h 10000"/>
                <a:gd name="connsiteX34" fmla="*/ 8948 w 10000"/>
                <a:gd name="connsiteY34" fmla="*/ 7496 h 10000"/>
                <a:gd name="connsiteX35" fmla="*/ 8770 w 10000"/>
                <a:gd name="connsiteY35" fmla="*/ 7728 h 10000"/>
                <a:gd name="connsiteX36" fmla="*/ 8571 w 10000"/>
                <a:gd name="connsiteY36" fmla="*/ 7944 h 10000"/>
                <a:gd name="connsiteX37" fmla="*/ 8353 w 10000"/>
                <a:gd name="connsiteY37" fmla="*/ 8159 h 10000"/>
                <a:gd name="connsiteX38" fmla="*/ 8135 w 10000"/>
                <a:gd name="connsiteY38" fmla="*/ 8358 h 10000"/>
                <a:gd name="connsiteX39" fmla="*/ 7917 w 10000"/>
                <a:gd name="connsiteY39" fmla="*/ 8541 h 10000"/>
                <a:gd name="connsiteX40" fmla="*/ 7679 w 10000"/>
                <a:gd name="connsiteY40" fmla="*/ 8723 h 10000"/>
                <a:gd name="connsiteX41" fmla="*/ 7421 w 10000"/>
                <a:gd name="connsiteY41" fmla="*/ 8889 h 10000"/>
                <a:gd name="connsiteX42" fmla="*/ 7163 w 10000"/>
                <a:gd name="connsiteY42" fmla="*/ 9038 h 10000"/>
                <a:gd name="connsiteX43" fmla="*/ 6905 w 10000"/>
                <a:gd name="connsiteY43" fmla="*/ 9187 h 10000"/>
                <a:gd name="connsiteX44" fmla="*/ 6627 w 10000"/>
                <a:gd name="connsiteY44" fmla="*/ 9320 h 10000"/>
                <a:gd name="connsiteX45" fmla="*/ 6349 w 10000"/>
                <a:gd name="connsiteY45" fmla="*/ 9436 h 10000"/>
                <a:gd name="connsiteX46" fmla="*/ 6071 w 10000"/>
                <a:gd name="connsiteY46" fmla="*/ 9552 h 10000"/>
                <a:gd name="connsiteX47" fmla="*/ 5774 w 10000"/>
                <a:gd name="connsiteY47" fmla="*/ 9652 h 10000"/>
                <a:gd name="connsiteX48" fmla="*/ 5496 w 10000"/>
                <a:gd name="connsiteY48" fmla="*/ 9735 h 10000"/>
                <a:gd name="connsiteX49" fmla="*/ 5198 w 10000"/>
                <a:gd name="connsiteY49" fmla="*/ 9801 h 10000"/>
                <a:gd name="connsiteX50" fmla="*/ 4881 w 10000"/>
                <a:gd name="connsiteY50" fmla="*/ 9867 h 10000"/>
                <a:gd name="connsiteX51" fmla="*/ 4583 w 10000"/>
                <a:gd name="connsiteY51" fmla="*/ 9917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7 h 10000"/>
                <a:gd name="connsiteX59" fmla="*/ 2083 w 10000"/>
                <a:gd name="connsiteY59" fmla="*/ 9867 h 10000"/>
                <a:gd name="connsiteX60" fmla="*/ 1786 w 10000"/>
                <a:gd name="connsiteY60" fmla="*/ 9801 h 10000"/>
                <a:gd name="connsiteX61" fmla="*/ 1468 w 10000"/>
                <a:gd name="connsiteY61" fmla="*/ 9735 h 10000"/>
                <a:gd name="connsiteX62" fmla="*/ 1171 w 10000"/>
                <a:gd name="connsiteY62" fmla="*/ 9635 h 10000"/>
                <a:gd name="connsiteX63" fmla="*/ 873 w 10000"/>
                <a:gd name="connsiteY63" fmla="*/ 9536 h 10000"/>
                <a:gd name="connsiteX64" fmla="*/ 575 w 10000"/>
                <a:gd name="connsiteY64" fmla="*/ 9420 h 10000"/>
                <a:gd name="connsiteX65" fmla="*/ 278 w 10000"/>
                <a:gd name="connsiteY65" fmla="*/ 9287 h 10000"/>
                <a:gd name="connsiteX66" fmla="*/ 0 w 10000"/>
                <a:gd name="connsiteY66" fmla="*/ 9138 h 10000"/>
                <a:gd name="connsiteX67" fmla="*/ 7240 w 10000"/>
                <a:gd name="connsiteY67" fmla="*/ 65 h 10000"/>
                <a:gd name="connsiteX0" fmla="*/ 6927 w 10000"/>
                <a:gd name="connsiteY0" fmla="*/ 98 h 10000"/>
                <a:gd name="connsiteX1" fmla="*/ 7123 w 10000"/>
                <a:gd name="connsiteY1" fmla="*/ 0 h 10000"/>
                <a:gd name="connsiteX2" fmla="*/ 7401 w 10000"/>
                <a:gd name="connsiteY2" fmla="*/ 149 h 10000"/>
                <a:gd name="connsiteX3" fmla="*/ 7659 w 10000"/>
                <a:gd name="connsiteY3" fmla="*/ 315 h 10000"/>
                <a:gd name="connsiteX4" fmla="*/ 7897 w 10000"/>
                <a:gd name="connsiteY4" fmla="*/ 498 h 10000"/>
                <a:gd name="connsiteX5" fmla="*/ 8135 w 10000"/>
                <a:gd name="connsiteY5" fmla="*/ 680 h 10000"/>
                <a:gd name="connsiteX6" fmla="*/ 8353 w 10000"/>
                <a:gd name="connsiteY6" fmla="*/ 862 h 10000"/>
                <a:gd name="connsiteX7" fmla="*/ 8571 w 10000"/>
                <a:gd name="connsiteY7" fmla="*/ 1061 h 10000"/>
                <a:gd name="connsiteX8" fmla="*/ 8770 w 10000"/>
                <a:gd name="connsiteY8" fmla="*/ 1277 h 10000"/>
                <a:gd name="connsiteX9" fmla="*/ 8948 w 10000"/>
                <a:gd name="connsiteY9" fmla="*/ 1493 h 10000"/>
                <a:gd name="connsiteX10" fmla="*/ 9107 w 10000"/>
                <a:gd name="connsiteY10" fmla="*/ 1708 h 10000"/>
                <a:gd name="connsiteX11" fmla="*/ 9266 w 10000"/>
                <a:gd name="connsiteY11" fmla="*/ 1940 h 10000"/>
                <a:gd name="connsiteX12" fmla="*/ 9405 w 10000"/>
                <a:gd name="connsiteY12" fmla="*/ 2172 h 10000"/>
                <a:gd name="connsiteX13" fmla="*/ 9524 w 10000"/>
                <a:gd name="connsiteY13" fmla="*/ 2405 h 10000"/>
                <a:gd name="connsiteX14" fmla="*/ 9643 w 10000"/>
                <a:gd name="connsiteY14" fmla="*/ 2653 h 10000"/>
                <a:gd name="connsiteX15" fmla="*/ 9742 w 10000"/>
                <a:gd name="connsiteY15" fmla="*/ 2902 h 10000"/>
                <a:gd name="connsiteX16" fmla="*/ 9821 w 10000"/>
                <a:gd name="connsiteY16" fmla="*/ 3151 h 10000"/>
                <a:gd name="connsiteX17" fmla="*/ 9881 w 10000"/>
                <a:gd name="connsiteY17" fmla="*/ 3400 h 10000"/>
                <a:gd name="connsiteX18" fmla="*/ 9940 w 10000"/>
                <a:gd name="connsiteY18" fmla="*/ 3648 h 10000"/>
                <a:gd name="connsiteX19" fmla="*/ 9980 w 10000"/>
                <a:gd name="connsiteY19" fmla="*/ 3914 h 10000"/>
                <a:gd name="connsiteX20" fmla="*/ 10000 w 10000"/>
                <a:gd name="connsiteY20" fmla="*/ 4179 h 10000"/>
                <a:gd name="connsiteX21" fmla="*/ 10000 w 10000"/>
                <a:gd name="connsiteY21" fmla="*/ 4428 h 10000"/>
                <a:gd name="connsiteX22" fmla="*/ 10000 w 10000"/>
                <a:gd name="connsiteY22" fmla="*/ 4693 h 10000"/>
                <a:gd name="connsiteX23" fmla="*/ 9980 w 10000"/>
                <a:gd name="connsiteY23" fmla="*/ 4959 h 10000"/>
                <a:gd name="connsiteX24" fmla="*/ 9940 w 10000"/>
                <a:gd name="connsiteY24" fmla="*/ 5224 h 10000"/>
                <a:gd name="connsiteX25" fmla="*/ 9901 w 10000"/>
                <a:gd name="connsiteY25" fmla="*/ 5489 h 10000"/>
                <a:gd name="connsiteX26" fmla="*/ 9841 w 10000"/>
                <a:gd name="connsiteY26" fmla="*/ 5738 h 10000"/>
                <a:gd name="connsiteX27" fmla="*/ 9762 w 10000"/>
                <a:gd name="connsiteY27" fmla="*/ 6003 h 10000"/>
                <a:gd name="connsiteX28" fmla="*/ 9663 w 10000"/>
                <a:gd name="connsiteY28" fmla="*/ 6252 h 10000"/>
                <a:gd name="connsiteX29" fmla="*/ 9544 w 10000"/>
                <a:gd name="connsiteY29" fmla="*/ 6517 h 10000"/>
                <a:gd name="connsiteX30" fmla="*/ 9425 w 10000"/>
                <a:gd name="connsiteY30" fmla="*/ 6766 h 10000"/>
                <a:gd name="connsiteX31" fmla="*/ 9286 w 10000"/>
                <a:gd name="connsiteY31" fmla="*/ 7015 h 10000"/>
                <a:gd name="connsiteX32" fmla="*/ 9127 w 10000"/>
                <a:gd name="connsiteY32" fmla="*/ 7247 h 10000"/>
                <a:gd name="connsiteX33" fmla="*/ 8948 w 10000"/>
                <a:gd name="connsiteY33" fmla="*/ 7496 h 10000"/>
                <a:gd name="connsiteX34" fmla="*/ 8948 w 10000"/>
                <a:gd name="connsiteY34" fmla="*/ 7496 h 10000"/>
                <a:gd name="connsiteX35" fmla="*/ 8770 w 10000"/>
                <a:gd name="connsiteY35" fmla="*/ 7728 h 10000"/>
                <a:gd name="connsiteX36" fmla="*/ 8571 w 10000"/>
                <a:gd name="connsiteY36" fmla="*/ 7944 h 10000"/>
                <a:gd name="connsiteX37" fmla="*/ 8353 w 10000"/>
                <a:gd name="connsiteY37" fmla="*/ 8159 h 10000"/>
                <a:gd name="connsiteX38" fmla="*/ 8135 w 10000"/>
                <a:gd name="connsiteY38" fmla="*/ 8358 h 10000"/>
                <a:gd name="connsiteX39" fmla="*/ 7917 w 10000"/>
                <a:gd name="connsiteY39" fmla="*/ 8541 h 10000"/>
                <a:gd name="connsiteX40" fmla="*/ 7679 w 10000"/>
                <a:gd name="connsiteY40" fmla="*/ 8723 h 10000"/>
                <a:gd name="connsiteX41" fmla="*/ 7421 w 10000"/>
                <a:gd name="connsiteY41" fmla="*/ 8889 h 10000"/>
                <a:gd name="connsiteX42" fmla="*/ 7163 w 10000"/>
                <a:gd name="connsiteY42" fmla="*/ 9038 h 10000"/>
                <a:gd name="connsiteX43" fmla="*/ 6905 w 10000"/>
                <a:gd name="connsiteY43" fmla="*/ 9187 h 10000"/>
                <a:gd name="connsiteX44" fmla="*/ 6627 w 10000"/>
                <a:gd name="connsiteY44" fmla="*/ 9320 h 10000"/>
                <a:gd name="connsiteX45" fmla="*/ 6349 w 10000"/>
                <a:gd name="connsiteY45" fmla="*/ 9436 h 10000"/>
                <a:gd name="connsiteX46" fmla="*/ 6071 w 10000"/>
                <a:gd name="connsiteY46" fmla="*/ 9552 h 10000"/>
                <a:gd name="connsiteX47" fmla="*/ 5774 w 10000"/>
                <a:gd name="connsiteY47" fmla="*/ 9652 h 10000"/>
                <a:gd name="connsiteX48" fmla="*/ 5496 w 10000"/>
                <a:gd name="connsiteY48" fmla="*/ 9735 h 10000"/>
                <a:gd name="connsiteX49" fmla="*/ 5198 w 10000"/>
                <a:gd name="connsiteY49" fmla="*/ 9801 h 10000"/>
                <a:gd name="connsiteX50" fmla="*/ 4881 w 10000"/>
                <a:gd name="connsiteY50" fmla="*/ 9867 h 10000"/>
                <a:gd name="connsiteX51" fmla="*/ 4583 w 10000"/>
                <a:gd name="connsiteY51" fmla="*/ 9917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7 h 10000"/>
                <a:gd name="connsiteX59" fmla="*/ 2083 w 10000"/>
                <a:gd name="connsiteY59" fmla="*/ 9867 h 10000"/>
                <a:gd name="connsiteX60" fmla="*/ 1786 w 10000"/>
                <a:gd name="connsiteY60" fmla="*/ 9801 h 10000"/>
                <a:gd name="connsiteX61" fmla="*/ 1468 w 10000"/>
                <a:gd name="connsiteY61" fmla="*/ 9735 h 10000"/>
                <a:gd name="connsiteX62" fmla="*/ 1171 w 10000"/>
                <a:gd name="connsiteY62" fmla="*/ 9635 h 10000"/>
                <a:gd name="connsiteX63" fmla="*/ 873 w 10000"/>
                <a:gd name="connsiteY63" fmla="*/ 9536 h 10000"/>
                <a:gd name="connsiteX64" fmla="*/ 575 w 10000"/>
                <a:gd name="connsiteY64" fmla="*/ 9420 h 10000"/>
                <a:gd name="connsiteX65" fmla="*/ 278 w 10000"/>
                <a:gd name="connsiteY65" fmla="*/ 9287 h 10000"/>
                <a:gd name="connsiteX66" fmla="*/ 0 w 10000"/>
                <a:gd name="connsiteY66" fmla="*/ 9138 h 10000"/>
                <a:gd name="connsiteX67" fmla="*/ 6927 w 10000"/>
                <a:gd name="connsiteY67" fmla="*/ 98 h 10000"/>
                <a:gd name="connsiteX0" fmla="*/ 0 w 10000"/>
                <a:gd name="connsiteY0" fmla="*/ 9138 h 10000"/>
                <a:gd name="connsiteX1" fmla="*/ 7123 w 10000"/>
                <a:gd name="connsiteY1" fmla="*/ 0 h 10000"/>
                <a:gd name="connsiteX2" fmla="*/ 7401 w 10000"/>
                <a:gd name="connsiteY2" fmla="*/ 149 h 10000"/>
                <a:gd name="connsiteX3" fmla="*/ 7659 w 10000"/>
                <a:gd name="connsiteY3" fmla="*/ 315 h 10000"/>
                <a:gd name="connsiteX4" fmla="*/ 7897 w 10000"/>
                <a:gd name="connsiteY4" fmla="*/ 498 h 10000"/>
                <a:gd name="connsiteX5" fmla="*/ 8135 w 10000"/>
                <a:gd name="connsiteY5" fmla="*/ 680 h 10000"/>
                <a:gd name="connsiteX6" fmla="*/ 8353 w 10000"/>
                <a:gd name="connsiteY6" fmla="*/ 862 h 10000"/>
                <a:gd name="connsiteX7" fmla="*/ 8571 w 10000"/>
                <a:gd name="connsiteY7" fmla="*/ 1061 h 10000"/>
                <a:gd name="connsiteX8" fmla="*/ 8770 w 10000"/>
                <a:gd name="connsiteY8" fmla="*/ 1277 h 10000"/>
                <a:gd name="connsiteX9" fmla="*/ 8948 w 10000"/>
                <a:gd name="connsiteY9" fmla="*/ 1493 h 10000"/>
                <a:gd name="connsiteX10" fmla="*/ 9107 w 10000"/>
                <a:gd name="connsiteY10" fmla="*/ 1708 h 10000"/>
                <a:gd name="connsiteX11" fmla="*/ 9266 w 10000"/>
                <a:gd name="connsiteY11" fmla="*/ 1940 h 10000"/>
                <a:gd name="connsiteX12" fmla="*/ 9405 w 10000"/>
                <a:gd name="connsiteY12" fmla="*/ 2172 h 10000"/>
                <a:gd name="connsiteX13" fmla="*/ 9524 w 10000"/>
                <a:gd name="connsiteY13" fmla="*/ 2405 h 10000"/>
                <a:gd name="connsiteX14" fmla="*/ 9643 w 10000"/>
                <a:gd name="connsiteY14" fmla="*/ 2653 h 10000"/>
                <a:gd name="connsiteX15" fmla="*/ 9742 w 10000"/>
                <a:gd name="connsiteY15" fmla="*/ 2902 h 10000"/>
                <a:gd name="connsiteX16" fmla="*/ 9821 w 10000"/>
                <a:gd name="connsiteY16" fmla="*/ 3151 h 10000"/>
                <a:gd name="connsiteX17" fmla="*/ 9881 w 10000"/>
                <a:gd name="connsiteY17" fmla="*/ 3400 h 10000"/>
                <a:gd name="connsiteX18" fmla="*/ 9940 w 10000"/>
                <a:gd name="connsiteY18" fmla="*/ 3648 h 10000"/>
                <a:gd name="connsiteX19" fmla="*/ 9980 w 10000"/>
                <a:gd name="connsiteY19" fmla="*/ 3914 h 10000"/>
                <a:gd name="connsiteX20" fmla="*/ 10000 w 10000"/>
                <a:gd name="connsiteY20" fmla="*/ 4179 h 10000"/>
                <a:gd name="connsiteX21" fmla="*/ 10000 w 10000"/>
                <a:gd name="connsiteY21" fmla="*/ 4428 h 10000"/>
                <a:gd name="connsiteX22" fmla="*/ 10000 w 10000"/>
                <a:gd name="connsiteY22" fmla="*/ 4693 h 10000"/>
                <a:gd name="connsiteX23" fmla="*/ 9980 w 10000"/>
                <a:gd name="connsiteY23" fmla="*/ 4959 h 10000"/>
                <a:gd name="connsiteX24" fmla="*/ 9940 w 10000"/>
                <a:gd name="connsiteY24" fmla="*/ 5224 h 10000"/>
                <a:gd name="connsiteX25" fmla="*/ 9901 w 10000"/>
                <a:gd name="connsiteY25" fmla="*/ 5489 h 10000"/>
                <a:gd name="connsiteX26" fmla="*/ 9841 w 10000"/>
                <a:gd name="connsiteY26" fmla="*/ 5738 h 10000"/>
                <a:gd name="connsiteX27" fmla="*/ 9762 w 10000"/>
                <a:gd name="connsiteY27" fmla="*/ 6003 h 10000"/>
                <a:gd name="connsiteX28" fmla="*/ 9663 w 10000"/>
                <a:gd name="connsiteY28" fmla="*/ 6252 h 10000"/>
                <a:gd name="connsiteX29" fmla="*/ 9544 w 10000"/>
                <a:gd name="connsiteY29" fmla="*/ 6517 h 10000"/>
                <a:gd name="connsiteX30" fmla="*/ 9425 w 10000"/>
                <a:gd name="connsiteY30" fmla="*/ 6766 h 10000"/>
                <a:gd name="connsiteX31" fmla="*/ 9286 w 10000"/>
                <a:gd name="connsiteY31" fmla="*/ 7015 h 10000"/>
                <a:gd name="connsiteX32" fmla="*/ 9127 w 10000"/>
                <a:gd name="connsiteY32" fmla="*/ 7247 h 10000"/>
                <a:gd name="connsiteX33" fmla="*/ 8948 w 10000"/>
                <a:gd name="connsiteY33" fmla="*/ 7496 h 10000"/>
                <a:gd name="connsiteX34" fmla="*/ 8948 w 10000"/>
                <a:gd name="connsiteY34" fmla="*/ 7496 h 10000"/>
                <a:gd name="connsiteX35" fmla="*/ 8770 w 10000"/>
                <a:gd name="connsiteY35" fmla="*/ 7728 h 10000"/>
                <a:gd name="connsiteX36" fmla="*/ 8571 w 10000"/>
                <a:gd name="connsiteY36" fmla="*/ 7944 h 10000"/>
                <a:gd name="connsiteX37" fmla="*/ 8353 w 10000"/>
                <a:gd name="connsiteY37" fmla="*/ 8159 h 10000"/>
                <a:gd name="connsiteX38" fmla="*/ 8135 w 10000"/>
                <a:gd name="connsiteY38" fmla="*/ 8358 h 10000"/>
                <a:gd name="connsiteX39" fmla="*/ 7917 w 10000"/>
                <a:gd name="connsiteY39" fmla="*/ 8541 h 10000"/>
                <a:gd name="connsiteX40" fmla="*/ 7679 w 10000"/>
                <a:gd name="connsiteY40" fmla="*/ 8723 h 10000"/>
                <a:gd name="connsiteX41" fmla="*/ 7421 w 10000"/>
                <a:gd name="connsiteY41" fmla="*/ 8889 h 10000"/>
                <a:gd name="connsiteX42" fmla="*/ 7163 w 10000"/>
                <a:gd name="connsiteY42" fmla="*/ 9038 h 10000"/>
                <a:gd name="connsiteX43" fmla="*/ 6905 w 10000"/>
                <a:gd name="connsiteY43" fmla="*/ 9187 h 10000"/>
                <a:gd name="connsiteX44" fmla="*/ 6627 w 10000"/>
                <a:gd name="connsiteY44" fmla="*/ 9320 h 10000"/>
                <a:gd name="connsiteX45" fmla="*/ 6349 w 10000"/>
                <a:gd name="connsiteY45" fmla="*/ 9436 h 10000"/>
                <a:gd name="connsiteX46" fmla="*/ 6071 w 10000"/>
                <a:gd name="connsiteY46" fmla="*/ 9552 h 10000"/>
                <a:gd name="connsiteX47" fmla="*/ 5774 w 10000"/>
                <a:gd name="connsiteY47" fmla="*/ 9652 h 10000"/>
                <a:gd name="connsiteX48" fmla="*/ 5496 w 10000"/>
                <a:gd name="connsiteY48" fmla="*/ 9735 h 10000"/>
                <a:gd name="connsiteX49" fmla="*/ 5198 w 10000"/>
                <a:gd name="connsiteY49" fmla="*/ 9801 h 10000"/>
                <a:gd name="connsiteX50" fmla="*/ 4881 w 10000"/>
                <a:gd name="connsiteY50" fmla="*/ 9867 h 10000"/>
                <a:gd name="connsiteX51" fmla="*/ 4583 w 10000"/>
                <a:gd name="connsiteY51" fmla="*/ 9917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7 h 10000"/>
                <a:gd name="connsiteX59" fmla="*/ 2083 w 10000"/>
                <a:gd name="connsiteY59" fmla="*/ 9867 h 10000"/>
                <a:gd name="connsiteX60" fmla="*/ 1786 w 10000"/>
                <a:gd name="connsiteY60" fmla="*/ 9801 h 10000"/>
                <a:gd name="connsiteX61" fmla="*/ 1468 w 10000"/>
                <a:gd name="connsiteY61" fmla="*/ 9735 h 10000"/>
                <a:gd name="connsiteX62" fmla="*/ 1171 w 10000"/>
                <a:gd name="connsiteY62" fmla="*/ 9635 h 10000"/>
                <a:gd name="connsiteX63" fmla="*/ 873 w 10000"/>
                <a:gd name="connsiteY63" fmla="*/ 9536 h 10000"/>
                <a:gd name="connsiteX64" fmla="*/ 575 w 10000"/>
                <a:gd name="connsiteY64" fmla="*/ 9420 h 10000"/>
                <a:gd name="connsiteX65" fmla="*/ 278 w 10000"/>
                <a:gd name="connsiteY65" fmla="*/ 9287 h 10000"/>
                <a:gd name="connsiteX66" fmla="*/ 0 w 10000"/>
                <a:gd name="connsiteY66" fmla="*/ 9138 h 10000"/>
                <a:gd name="connsiteX0" fmla="*/ 0 w 10000"/>
                <a:gd name="connsiteY0" fmla="*/ 9073 h 9935"/>
                <a:gd name="connsiteX1" fmla="*/ 7221 w 10000"/>
                <a:gd name="connsiteY1" fmla="*/ 0 h 9935"/>
                <a:gd name="connsiteX2" fmla="*/ 7401 w 10000"/>
                <a:gd name="connsiteY2" fmla="*/ 84 h 9935"/>
                <a:gd name="connsiteX3" fmla="*/ 7659 w 10000"/>
                <a:gd name="connsiteY3" fmla="*/ 250 h 9935"/>
                <a:gd name="connsiteX4" fmla="*/ 7897 w 10000"/>
                <a:gd name="connsiteY4" fmla="*/ 433 h 9935"/>
                <a:gd name="connsiteX5" fmla="*/ 8135 w 10000"/>
                <a:gd name="connsiteY5" fmla="*/ 615 h 9935"/>
                <a:gd name="connsiteX6" fmla="*/ 8353 w 10000"/>
                <a:gd name="connsiteY6" fmla="*/ 797 h 9935"/>
                <a:gd name="connsiteX7" fmla="*/ 8571 w 10000"/>
                <a:gd name="connsiteY7" fmla="*/ 996 h 9935"/>
                <a:gd name="connsiteX8" fmla="*/ 8770 w 10000"/>
                <a:gd name="connsiteY8" fmla="*/ 1212 h 9935"/>
                <a:gd name="connsiteX9" fmla="*/ 8948 w 10000"/>
                <a:gd name="connsiteY9" fmla="*/ 1428 h 9935"/>
                <a:gd name="connsiteX10" fmla="*/ 9107 w 10000"/>
                <a:gd name="connsiteY10" fmla="*/ 1643 h 9935"/>
                <a:gd name="connsiteX11" fmla="*/ 9266 w 10000"/>
                <a:gd name="connsiteY11" fmla="*/ 1875 h 9935"/>
                <a:gd name="connsiteX12" fmla="*/ 9405 w 10000"/>
                <a:gd name="connsiteY12" fmla="*/ 2107 h 9935"/>
                <a:gd name="connsiteX13" fmla="*/ 9524 w 10000"/>
                <a:gd name="connsiteY13" fmla="*/ 2340 h 9935"/>
                <a:gd name="connsiteX14" fmla="*/ 9643 w 10000"/>
                <a:gd name="connsiteY14" fmla="*/ 2588 h 9935"/>
                <a:gd name="connsiteX15" fmla="*/ 9742 w 10000"/>
                <a:gd name="connsiteY15" fmla="*/ 2837 h 9935"/>
                <a:gd name="connsiteX16" fmla="*/ 9821 w 10000"/>
                <a:gd name="connsiteY16" fmla="*/ 3086 h 9935"/>
                <a:gd name="connsiteX17" fmla="*/ 9881 w 10000"/>
                <a:gd name="connsiteY17" fmla="*/ 3335 h 9935"/>
                <a:gd name="connsiteX18" fmla="*/ 9940 w 10000"/>
                <a:gd name="connsiteY18" fmla="*/ 3583 h 9935"/>
                <a:gd name="connsiteX19" fmla="*/ 9980 w 10000"/>
                <a:gd name="connsiteY19" fmla="*/ 3849 h 9935"/>
                <a:gd name="connsiteX20" fmla="*/ 10000 w 10000"/>
                <a:gd name="connsiteY20" fmla="*/ 4114 h 9935"/>
                <a:gd name="connsiteX21" fmla="*/ 10000 w 10000"/>
                <a:gd name="connsiteY21" fmla="*/ 4363 h 9935"/>
                <a:gd name="connsiteX22" fmla="*/ 10000 w 10000"/>
                <a:gd name="connsiteY22" fmla="*/ 4628 h 9935"/>
                <a:gd name="connsiteX23" fmla="*/ 9980 w 10000"/>
                <a:gd name="connsiteY23" fmla="*/ 4894 h 9935"/>
                <a:gd name="connsiteX24" fmla="*/ 9940 w 10000"/>
                <a:gd name="connsiteY24" fmla="*/ 5159 h 9935"/>
                <a:gd name="connsiteX25" fmla="*/ 9901 w 10000"/>
                <a:gd name="connsiteY25" fmla="*/ 5424 h 9935"/>
                <a:gd name="connsiteX26" fmla="*/ 9841 w 10000"/>
                <a:gd name="connsiteY26" fmla="*/ 5673 h 9935"/>
                <a:gd name="connsiteX27" fmla="*/ 9762 w 10000"/>
                <a:gd name="connsiteY27" fmla="*/ 5938 h 9935"/>
                <a:gd name="connsiteX28" fmla="*/ 9663 w 10000"/>
                <a:gd name="connsiteY28" fmla="*/ 6187 h 9935"/>
                <a:gd name="connsiteX29" fmla="*/ 9544 w 10000"/>
                <a:gd name="connsiteY29" fmla="*/ 6452 h 9935"/>
                <a:gd name="connsiteX30" fmla="*/ 9425 w 10000"/>
                <a:gd name="connsiteY30" fmla="*/ 6701 h 9935"/>
                <a:gd name="connsiteX31" fmla="*/ 9286 w 10000"/>
                <a:gd name="connsiteY31" fmla="*/ 6950 h 9935"/>
                <a:gd name="connsiteX32" fmla="*/ 9127 w 10000"/>
                <a:gd name="connsiteY32" fmla="*/ 7182 h 9935"/>
                <a:gd name="connsiteX33" fmla="*/ 8948 w 10000"/>
                <a:gd name="connsiteY33" fmla="*/ 7431 h 9935"/>
                <a:gd name="connsiteX34" fmla="*/ 8948 w 10000"/>
                <a:gd name="connsiteY34" fmla="*/ 7431 h 9935"/>
                <a:gd name="connsiteX35" fmla="*/ 8770 w 10000"/>
                <a:gd name="connsiteY35" fmla="*/ 7663 h 9935"/>
                <a:gd name="connsiteX36" fmla="*/ 8571 w 10000"/>
                <a:gd name="connsiteY36" fmla="*/ 7879 h 9935"/>
                <a:gd name="connsiteX37" fmla="*/ 8353 w 10000"/>
                <a:gd name="connsiteY37" fmla="*/ 8094 h 9935"/>
                <a:gd name="connsiteX38" fmla="*/ 8135 w 10000"/>
                <a:gd name="connsiteY38" fmla="*/ 8293 h 9935"/>
                <a:gd name="connsiteX39" fmla="*/ 7917 w 10000"/>
                <a:gd name="connsiteY39" fmla="*/ 8476 h 9935"/>
                <a:gd name="connsiteX40" fmla="*/ 7679 w 10000"/>
                <a:gd name="connsiteY40" fmla="*/ 8658 h 9935"/>
                <a:gd name="connsiteX41" fmla="*/ 7421 w 10000"/>
                <a:gd name="connsiteY41" fmla="*/ 8824 h 9935"/>
                <a:gd name="connsiteX42" fmla="*/ 7163 w 10000"/>
                <a:gd name="connsiteY42" fmla="*/ 8973 h 9935"/>
                <a:gd name="connsiteX43" fmla="*/ 6905 w 10000"/>
                <a:gd name="connsiteY43" fmla="*/ 9122 h 9935"/>
                <a:gd name="connsiteX44" fmla="*/ 6627 w 10000"/>
                <a:gd name="connsiteY44" fmla="*/ 9255 h 9935"/>
                <a:gd name="connsiteX45" fmla="*/ 6349 w 10000"/>
                <a:gd name="connsiteY45" fmla="*/ 9371 h 9935"/>
                <a:gd name="connsiteX46" fmla="*/ 6071 w 10000"/>
                <a:gd name="connsiteY46" fmla="*/ 9487 h 9935"/>
                <a:gd name="connsiteX47" fmla="*/ 5774 w 10000"/>
                <a:gd name="connsiteY47" fmla="*/ 9587 h 9935"/>
                <a:gd name="connsiteX48" fmla="*/ 5496 w 10000"/>
                <a:gd name="connsiteY48" fmla="*/ 9670 h 9935"/>
                <a:gd name="connsiteX49" fmla="*/ 5198 w 10000"/>
                <a:gd name="connsiteY49" fmla="*/ 9736 h 9935"/>
                <a:gd name="connsiteX50" fmla="*/ 4881 w 10000"/>
                <a:gd name="connsiteY50" fmla="*/ 9802 h 9935"/>
                <a:gd name="connsiteX51" fmla="*/ 4583 w 10000"/>
                <a:gd name="connsiteY51" fmla="*/ 9852 h 9935"/>
                <a:gd name="connsiteX52" fmla="*/ 4266 w 10000"/>
                <a:gd name="connsiteY52" fmla="*/ 9885 h 9935"/>
                <a:gd name="connsiteX53" fmla="*/ 3968 w 10000"/>
                <a:gd name="connsiteY53" fmla="*/ 9918 h 9935"/>
                <a:gd name="connsiteX54" fmla="*/ 3651 w 10000"/>
                <a:gd name="connsiteY54" fmla="*/ 9935 h 9935"/>
                <a:gd name="connsiteX55" fmla="*/ 3333 w 10000"/>
                <a:gd name="connsiteY55" fmla="*/ 9935 h 9935"/>
                <a:gd name="connsiteX56" fmla="*/ 3036 w 10000"/>
                <a:gd name="connsiteY56" fmla="*/ 9918 h 9935"/>
                <a:gd name="connsiteX57" fmla="*/ 2718 w 10000"/>
                <a:gd name="connsiteY57" fmla="*/ 9885 h 9935"/>
                <a:gd name="connsiteX58" fmla="*/ 2401 w 10000"/>
                <a:gd name="connsiteY58" fmla="*/ 9852 h 9935"/>
                <a:gd name="connsiteX59" fmla="*/ 2083 w 10000"/>
                <a:gd name="connsiteY59" fmla="*/ 9802 h 9935"/>
                <a:gd name="connsiteX60" fmla="*/ 1786 w 10000"/>
                <a:gd name="connsiteY60" fmla="*/ 9736 h 9935"/>
                <a:gd name="connsiteX61" fmla="*/ 1468 w 10000"/>
                <a:gd name="connsiteY61" fmla="*/ 9670 h 9935"/>
                <a:gd name="connsiteX62" fmla="*/ 1171 w 10000"/>
                <a:gd name="connsiteY62" fmla="*/ 9570 h 9935"/>
                <a:gd name="connsiteX63" fmla="*/ 873 w 10000"/>
                <a:gd name="connsiteY63" fmla="*/ 9471 h 9935"/>
                <a:gd name="connsiteX64" fmla="*/ 575 w 10000"/>
                <a:gd name="connsiteY64" fmla="*/ 9355 h 9935"/>
                <a:gd name="connsiteX65" fmla="*/ 278 w 10000"/>
                <a:gd name="connsiteY65" fmla="*/ 9222 h 9935"/>
                <a:gd name="connsiteX66" fmla="*/ 0 w 10000"/>
                <a:gd name="connsiteY66" fmla="*/ 9073 h 9935"/>
                <a:gd name="connsiteX0" fmla="*/ 0 w 10000"/>
                <a:gd name="connsiteY0" fmla="*/ 9132 h 10000"/>
                <a:gd name="connsiteX1" fmla="*/ 7221 w 10000"/>
                <a:gd name="connsiteY1" fmla="*/ 0 h 10000"/>
                <a:gd name="connsiteX2" fmla="*/ 7401 w 10000"/>
                <a:gd name="connsiteY2" fmla="*/ 85 h 10000"/>
                <a:gd name="connsiteX3" fmla="*/ 7659 w 10000"/>
                <a:gd name="connsiteY3" fmla="*/ 252 h 10000"/>
                <a:gd name="connsiteX4" fmla="*/ 7897 w 10000"/>
                <a:gd name="connsiteY4" fmla="*/ 436 h 10000"/>
                <a:gd name="connsiteX5" fmla="*/ 8135 w 10000"/>
                <a:gd name="connsiteY5" fmla="*/ 619 h 10000"/>
                <a:gd name="connsiteX6" fmla="*/ 8353 w 10000"/>
                <a:gd name="connsiteY6" fmla="*/ 802 h 10000"/>
                <a:gd name="connsiteX7" fmla="*/ 8571 w 10000"/>
                <a:gd name="connsiteY7" fmla="*/ 1003 h 10000"/>
                <a:gd name="connsiteX8" fmla="*/ 8770 w 10000"/>
                <a:gd name="connsiteY8" fmla="*/ 1220 h 10000"/>
                <a:gd name="connsiteX9" fmla="*/ 8948 w 10000"/>
                <a:gd name="connsiteY9" fmla="*/ 1437 h 10000"/>
                <a:gd name="connsiteX10" fmla="*/ 9107 w 10000"/>
                <a:gd name="connsiteY10" fmla="*/ 1654 h 10000"/>
                <a:gd name="connsiteX11" fmla="*/ 9266 w 10000"/>
                <a:gd name="connsiteY11" fmla="*/ 1887 h 10000"/>
                <a:gd name="connsiteX12" fmla="*/ 9405 w 10000"/>
                <a:gd name="connsiteY12" fmla="*/ 2121 h 10000"/>
                <a:gd name="connsiteX13" fmla="*/ 9524 w 10000"/>
                <a:gd name="connsiteY13" fmla="*/ 2355 h 10000"/>
                <a:gd name="connsiteX14" fmla="*/ 9643 w 10000"/>
                <a:gd name="connsiteY14" fmla="*/ 2605 h 10000"/>
                <a:gd name="connsiteX15" fmla="*/ 9742 w 10000"/>
                <a:gd name="connsiteY15" fmla="*/ 2856 h 10000"/>
                <a:gd name="connsiteX16" fmla="*/ 9821 w 10000"/>
                <a:gd name="connsiteY16" fmla="*/ 3106 h 10000"/>
                <a:gd name="connsiteX17" fmla="*/ 9881 w 10000"/>
                <a:gd name="connsiteY17" fmla="*/ 3357 h 10000"/>
                <a:gd name="connsiteX18" fmla="*/ 9940 w 10000"/>
                <a:gd name="connsiteY18" fmla="*/ 3606 h 10000"/>
                <a:gd name="connsiteX19" fmla="*/ 9980 w 10000"/>
                <a:gd name="connsiteY19" fmla="*/ 3874 h 10000"/>
                <a:gd name="connsiteX20" fmla="*/ 10000 w 10000"/>
                <a:gd name="connsiteY20" fmla="*/ 4141 h 10000"/>
                <a:gd name="connsiteX21" fmla="*/ 10000 w 10000"/>
                <a:gd name="connsiteY21" fmla="*/ 4392 h 10000"/>
                <a:gd name="connsiteX22" fmla="*/ 10000 w 10000"/>
                <a:gd name="connsiteY22" fmla="*/ 4658 h 10000"/>
                <a:gd name="connsiteX23" fmla="*/ 9980 w 10000"/>
                <a:gd name="connsiteY23" fmla="*/ 4926 h 10000"/>
                <a:gd name="connsiteX24" fmla="*/ 9940 w 10000"/>
                <a:gd name="connsiteY24" fmla="*/ 5193 h 10000"/>
                <a:gd name="connsiteX25" fmla="*/ 9901 w 10000"/>
                <a:gd name="connsiteY25" fmla="*/ 5459 h 10000"/>
                <a:gd name="connsiteX26" fmla="*/ 9841 w 10000"/>
                <a:gd name="connsiteY26" fmla="*/ 5710 h 10000"/>
                <a:gd name="connsiteX27" fmla="*/ 9762 w 10000"/>
                <a:gd name="connsiteY27" fmla="*/ 5977 h 10000"/>
                <a:gd name="connsiteX28" fmla="*/ 9663 w 10000"/>
                <a:gd name="connsiteY28" fmla="*/ 6227 h 10000"/>
                <a:gd name="connsiteX29" fmla="*/ 9544 w 10000"/>
                <a:gd name="connsiteY29" fmla="*/ 6494 h 10000"/>
                <a:gd name="connsiteX30" fmla="*/ 9425 w 10000"/>
                <a:gd name="connsiteY30" fmla="*/ 6745 h 10000"/>
                <a:gd name="connsiteX31" fmla="*/ 9286 w 10000"/>
                <a:gd name="connsiteY31" fmla="*/ 6995 h 10000"/>
                <a:gd name="connsiteX32" fmla="*/ 9127 w 10000"/>
                <a:gd name="connsiteY32" fmla="*/ 7229 h 10000"/>
                <a:gd name="connsiteX33" fmla="*/ 8948 w 10000"/>
                <a:gd name="connsiteY33" fmla="*/ 7480 h 10000"/>
                <a:gd name="connsiteX34" fmla="*/ 8948 w 10000"/>
                <a:gd name="connsiteY34" fmla="*/ 7480 h 10000"/>
                <a:gd name="connsiteX35" fmla="*/ 8770 w 10000"/>
                <a:gd name="connsiteY35" fmla="*/ 7713 h 10000"/>
                <a:gd name="connsiteX36" fmla="*/ 8571 w 10000"/>
                <a:gd name="connsiteY36" fmla="*/ 7931 h 10000"/>
                <a:gd name="connsiteX37" fmla="*/ 8353 w 10000"/>
                <a:gd name="connsiteY37" fmla="*/ 8147 h 10000"/>
                <a:gd name="connsiteX38" fmla="*/ 8135 w 10000"/>
                <a:gd name="connsiteY38" fmla="*/ 8347 h 10000"/>
                <a:gd name="connsiteX39" fmla="*/ 7917 w 10000"/>
                <a:gd name="connsiteY39" fmla="*/ 8531 h 10000"/>
                <a:gd name="connsiteX40" fmla="*/ 7679 w 10000"/>
                <a:gd name="connsiteY40" fmla="*/ 8715 h 10000"/>
                <a:gd name="connsiteX41" fmla="*/ 7421 w 10000"/>
                <a:gd name="connsiteY41" fmla="*/ 8882 h 10000"/>
                <a:gd name="connsiteX42" fmla="*/ 7163 w 10000"/>
                <a:gd name="connsiteY42" fmla="*/ 9032 h 10000"/>
                <a:gd name="connsiteX43" fmla="*/ 6905 w 10000"/>
                <a:gd name="connsiteY43" fmla="*/ 9182 h 10000"/>
                <a:gd name="connsiteX44" fmla="*/ 6627 w 10000"/>
                <a:gd name="connsiteY44" fmla="*/ 9316 h 10000"/>
                <a:gd name="connsiteX45" fmla="*/ 6349 w 10000"/>
                <a:gd name="connsiteY45" fmla="*/ 9432 h 10000"/>
                <a:gd name="connsiteX46" fmla="*/ 6071 w 10000"/>
                <a:gd name="connsiteY46" fmla="*/ 9549 h 10000"/>
                <a:gd name="connsiteX47" fmla="*/ 5774 w 10000"/>
                <a:gd name="connsiteY47" fmla="*/ 9650 h 10000"/>
                <a:gd name="connsiteX48" fmla="*/ 5496 w 10000"/>
                <a:gd name="connsiteY48" fmla="*/ 9733 h 10000"/>
                <a:gd name="connsiteX49" fmla="*/ 5198 w 10000"/>
                <a:gd name="connsiteY49" fmla="*/ 9800 h 10000"/>
                <a:gd name="connsiteX50" fmla="*/ 4881 w 10000"/>
                <a:gd name="connsiteY50" fmla="*/ 9866 h 10000"/>
                <a:gd name="connsiteX51" fmla="*/ 4583 w 10000"/>
                <a:gd name="connsiteY51" fmla="*/ 9916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6 h 10000"/>
                <a:gd name="connsiteX59" fmla="*/ 2083 w 10000"/>
                <a:gd name="connsiteY59" fmla="*/ 9866 h 10000"/>
                <a:gd name="connsiteX60" fmla="*/ 1786 w 10000"/>
                <a:gd name="connsiteY60" fmla="*/ 9800 h 10000"/>
                <a:gd name="connsiteX61" fmla="*/ 1468 w 10000"/>
                <a:gd name="connsiteY61" fmla="*/ 9733 h 10000"/>
                <a:gd name="connsiteX62" fmla="*/ 1171 w 10000"/>
                <a:gd name="connsiteY62" fmla="*/ 9633 h 10000"/>
                <a:gd name="connsiteX63" fmla="*/ 873 w 10000"/>
                <a:gd name="connsiteY63" fmla="*/ 9533 h 10000"/>
                <a:gd name="connsiteX64" fmla="*/ 575 w 10000"/>
                <a:gd name="connsiteY64" fmla="*/ 9416 h 10000"/>
                <a:gd name="connsiteX65" fmla="*/ 278 w 10000"/>
                <a:gd name="connsiteY65" fmla="*/ 9282 h 10000"/>
                <a:gd name="connsiteX66" fmla="*/ 0 w 10000"/>
                <a:gd name="connsiteY66" fmla="*/ 9132 h 10000"/>
                <a:gd name="connsiteX0" fmla="*/ 0 w 10000"/>
                <a:gd name="connsiteY0" fmla="*/ 9132 h 10000"/>
                <a:gd name="connsiteX1" fmla="*/ 7221 w 10000"/>
                <a:gd name="connsiteY1" fmla="*/ 0 h 10000"/>
                <a:gd name="connsiteX2" fmla="*/ 7401 w 10000"/>
                <a:gd name="connsiteY2" fmla="*/ 85 h 10000"/>
                <a:gd name="connsiteX3" fmla="*/ 7659 w 10000"/>
                <a:gd name="connsiteY3" fmla="*/ 252 h 10000"/>
                <a:gd name="connsiteX4" fmla="*/ 7897 w 10000"/>
                <a:gd name="connsiteY4" fmla="*/ 436 h 10000"/>
                <a:gd name="connsiteX5" fmla="*/ 8135 w 10000"/>
                <a:gd name="connsiteY5" fmla="*/ 619 h 10000"/>
                <a:gd name="connsiteX6" fmla="*/ 8353 w 10000"/>
                <a:gd name="connsiteY6" fmla="*/ 802 h 10000"/>
                <a:gd name="connsiteX7" fmla="*/ 8571 w 10000"/>
                <a:gd name="connsiteY7" fmla="*/ 1003 h 10000"/>
                <a:gd name="connsiteX8" fmla="*/ 8770 w 10000"/>
                <a:gd name="connsiteY8" fmla="*/ 1220 h 10000"/>
                <a:gd name="connsiteX9" fmla="*/ 8948 w 10000"/>
                <a:gd name="connsiteY9" fmla="*/ 1437 h 10000"/>
                <a:gd name="connsiteX10" fmla="*/ 9107 w 10000"/>
                <a:gd name="connsiteY10" fmla="*/ 1654 h 10000"/>
                <a:gd name="connsiteX11" fmla="*/ 9266 w 10000"/>
                <a:gd name="connsiteY11" fmla="*/ 1887 h 10000"/>
                <a:gd name="connsiteX12" fmla="*/ 9405 w 10000"/>
                <a:gd name="connsiteY12" fmla="*/ 2121 h 10000"/>
                <a:gd name="connsiteX13" fmla="*/ 9524 w 10000"/>
                <a:gd name="connsiteY13" fmla="*/ 2355 h 10000"/>
                <a:gd name="connsiteX14" fmla="*/ 9643 w 10000"/>
                <a:gd name="connsiteY14" fmla="*/ 2605 h 10000"/>
                <a:gd name="connsiteX15" fmla="*/ 9742 w 10000"/>
                <a:gd name="connsiteY15" fmla="*/ 2856 h 10000"/>
                <a:gd name="connsiteX16" fmla="*/ 9821 w 10000"/>
                <a:gd name="connsiteY16" fmla="*/ 3106 h 10000"/>
                <a:gd name="connsiteX17" fmla="*/ 9881 w 10000"/>
                <a:gd name="connsiteY17" fmla="*/ 3357 h 10000"/>
                <a:gd name="connsiteX18" fmla="*/ 9940 w 10000"/>
                <a:gd name="connsiteY18" fmla="*/ 3606 h 10000"/>
                <a:gd name="connsiteX19" fmla="*/ 9980 w 10000"/>
                <a:gd name="connsiteY19" fmla="*/ 3874 h 10000"/>
                <a:gd name="connsiteX20" fmla="*/ 10000 w 10000"/>
                <a:gd name="connsiteY20" fmla="*/ 4141 h 10000"/>
                <a:gd name="connsiteX21" fmla="*/ 10000 w 10000"/>
                <a:gd name="connsiteY21" fmla="*/ 4392 h 10000"/>
                <a:gd name="connsiteX22" fmla="*/ 10000 w 10000"/>
                <a:gd name="connsiteY22" fmla="*/ 4658 h 10000"/>
                <a:gd name="connsiteX23" fmla="*/ 9980 w 10000"/>
                <a:gd name="connsiteY23" fmla="*/ 4926 h 10000"/>
                <a:gd name="connsiteX24" fmla="*/ 9940 w 10000"/>
                <a:gd name="connsiteY24" fmla="*/ 5193 h 10000"/>
                <a:gd name="connsiteX25" fmla="*/ 9901 w 10000"/>
                <a:gd name="connsiteY25" fmla="*/ 5459 h 10000"/>
                <a:gd name="connsiteX26" fmla="*/ 9841 w 10000"/>
                <a:gd name="connsiteY26" fmla="*/ 5710 h 10000"/>
                <a:gd name="connsiteX27" fmla="*/ 9762 w 10000"/>
                <a:gd name="connsiteY27" fmla="*/ 5977 h 10000"/>
                <a:gd name="connsiteX28" fmla="*/ 9663 w 10000"/>
                <a:gd name="connsiteY28" fmla="*/ 6227 h 10000"/>
                <a:gd name="connsiteX29" fmla="*/ 9544 w 10000"/>
                <a:gd name="connsiteY29" fmla="*/ 6494 h 10000"/>
                <a:gd name="connsiteX30" fmla="*/ 9425 w 10000"/>
                <a:gd name="connsiteY30" fmla="*/ 6745 h 10000"/>
                <a:gd name="connsiteX31" fmla="*/ 9286 w 10000"/>
                <a:gd name="connsiteY31" fmla="*/ 6995 h 10000"/>
                <a:gd name="connsiteX32" fmla="*/ 9127 w 10000"/>
                <a:gd name="connsiteY32" fmla="*/ 7229 h 10000"/>
                <a:gd name="connsiteX33" fmla="*/ 8948 w 10000"/>
                <a:gd name="connsiteY33" fmla="*/ 7480 h 10000"/>
                <a:gd name="connsiteX34" fmla="*/ 8948 w 10000"/>
                <a:gd name="connsiteY34" fmla="*/ 7480 h 10000"/>
                <a:gd name="connsiteX35" fmla="*/ 8770 w 10000"/>
                <a:gd name="connsiteY35" fmla="*/ 7713 h 10000"/>
                <a:gd name="connsiteX36" fmla="*/ 8571 w 10000"/>
                <a:gd name="connsiteY36" fmla="*/ 7931 h 10000"/>
                <a:gd name="connsiteX37" fmla="*/ 8353 w 10000"/>
                <a:gd name="connsiteY37" fmla="*/ 8147 h 10000"/>
                <a:gd name="connsiteX38" fmla="*/ 8135 w 10000"/>
                <a:gd name="connsiteY38" fmla="*/ 8347 h 10000"/>
                <a:gd name="connsiteX39" fmla="*/ 7917 w 10000"/>
                <a:gd name="connsiteY39" fmla="*/ 8531 h 10000"/>
                <a:gd name="connsiteX40" fmla="*/ 7679 w 10000"/>
                <a:gd name="connsiteY40" fmla="*/ 8715 h 10000"/>
                <a:gd name="connsiteX41" fmla="*/ 7421 w 10000"/>
                <a:gd name="connsiteY41" fmla="*/ 8882 h 10000"/>
                <a:gd name="connsiteX42" fmla="*/ 7163 w 10000"/>
                <a:gd name="connsiteY42" fmla="*/ 9032 h 10000"/>
                <a:gd name="connsiteX43" fmla="*/ 6905 w 10000"/>
                <a:gd name="connsiteY43" fmla="*/ 9182 h 10000"/>
                <a:gd name="connsiteX44" fmla="*/ 6627 w 10000"/>
                <a:gd name="connsiteY44" fmla="*/ 9316 h 10000"/>
                <a:gd name="connsiteX45" fmla="*/ 6349 w 10000"/>
                <a:gd name="connsiteY45" fmla="*/ 9432 h 10000"/>
                <a:gd name="connsiteX46" fmla="*/ 6071 w 10000"/>
                <a:gd name="connsiteY46" fmla="*/ 9549 h 10000"/>
                <a:gd name="connsiteX47" fmla="*/ 5774 w 10000"/>
                <a:gd name="connsiteY47" fmla="*/ 9650 h 10000"/>
                <a:gd name="connsiteX48" fmla="*/ 5496 w 10000"/>
                <a:gd name="connsiteY48" fmla="*/ 9733 h 10000"/>
                <a:gd name="connsiteX49" fmla="*/ 5198 w 10000"/>
                <a:gd name="connsiteY49" fmla="*/ 9800 h 10000"/>
                <a:gd name="connsiteX50" fmla="*/ 4881 w 10000"/>
                <a:gd name="connsiteY50" fmla="*/ 9866 h 10000"/>
                <a:gd name="connsiteX51" fmla="*/ 4583 w 10000"/>
                <a:gd name="connsiteY51" fmla="*/ 9916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6 h 10000"/>
                <a:gd name="connsiteX59" fmla="*/ 2083 w 10000"/>
                <a:gd name="connsiteY59" fmla="*/ 9866 h 10000"/>
                <a:gd name="connsiteX60" fmla="*/ 1786 w 10000"/>
                <a:gd name="connsiteY60" fmla="*/ 9800 h 10000"/>
                <a:gd name="connsiteX61" fmla="*/ 1468 w 10000"/>
                <a:gd name="connsiteY61" fmla="*/ 9733 h 10000"/>
                <a:gd name="connsiteX62" fmla="*/ 1171 w 10000"/>
                <a:gd name="connsiteY62" fmla="*/ 9633 h 10000"/>
                <a:gd name="connsiteX63" fmla="*/ 873 w 10000"/>
                <a:gd name="connsiteY63" fmla="*/ 9533 h 10000"/>
                <a:gd name="connsiteX64" fmla="*/ 575 w 10000"/>
                <a:gd name="connsiteY64" fmla="*/ 9416 h 10000"/>
                <a:gd name="connsiteX65" fmla="*/ 278 w 10000"/>
                <a:gd name="connsiteY65" fmla="*/ 9282 h 10000"/>
                <a:gd name="connsiteX66" fmla="*/ 0 w 10000"/>
                <a:gd name="connsiteY66" fmla="*/ 9132 h 10000"/>
                <a:gd name="connsiteX0" fmla="*/ 0 w 10000"/>
                <a:gd name="connsiteY0" fmla="*/ 9132 h 10000"/>
                <a:gd name="connsiteX1" fmla="*/ 7221 w 10000"/>
                <a:gd name="connsiteY1" fmla="*/ 0 h 10000"/>
                <a:gd name="connsiteX2" fmla="*/ 7401 w 10000"/>
                <a:gd name="connsiteY2" fmla="*/ 85 h 10000"/>
                <a:gd name="connsiteX3" fmla="*/ 7659 w 10000"/>
                <a:gd name="connsiteY3" fmla="*/ 252 h 10000"/>
                <a:gd name="connsiteX4" fmla="*/ 7897 w 10000"/>
                <a:gd name="connsiteY4" fmla="*/ 436 h 10000"/>
                <a:gd name="connsiteX5" fmla="*/ 8135 w 10000"/>
                <a:gd name="connsiteY5" fmla="*/ 619 h 10000"/>
                <a:gd name="connsiteX6" fmla="*/ 8353 w 10000"/>
                <a:gd name="connsiteY6" fmla="*/ 802 h 10000"/>
                <a:gd name="connsiteX7" fmla="*/ 8571 w 10000"/>
                <a:gd name="connsiteY7" fmla="*/ 1003 h 10000"/>
                <a:gd name="connsiteX8" fmla="*/ 8770 w 10000"/>
                <a:gd name="connsiteY8" fmla="*/ 1220 h 10000"/>
                <a:gd name="connsiteX9" fmla="*/ 8948 w 10000"/>
                <a:gd name="connsiteY9" fmla="*/ 1437 h 10000"/>
                <a:gd name="connsiteX10" fmla="*/ 9107 w 10000"/>
                <a:gd name="connsiteY10" fmla="*/ 1654 h 10000"/>
                <a:gd name="connsiteX11" fmla="*/ 9266 w 10000"/>
                <a:gd name="connsiteY11" fmla="*/ 1887 h 10000"/>
                <a:gd name="connsiteX12" fmla="*/ 9405 w 10000"/>
                <a:gd name="connsiteY12" fmla="*/ 2121 h 10000"/>
                <a:gd name="connsiteX13" fmla="*/ 9524 w 10000"/>
                <a:gd name="connsiteY13" fmla="*/ 2355 h 10000"/>
                <a:gd name="connsiteX14" fmla="*/ 9643 w 10000"/>
                <a:gd name="connsiteY14" fmla="*/ 2605 h 10000"/>
                <a:gd name="connsiteX15" fmla="*/ 9742 w 10000"/>
                <a:gd name="connsiteY15" fmla="*/ 2856 h 10000"/>
                <a:gd name="connsiteX16" fmla="*/ 9821 w 10000"/>
                <a:gd name="connsiteY16" fmla="*/ 3106 h 10000"/>
                <a:gd name="connsiteX17" fmla="*/ 9881 w 10000"/>
                <a:gd name="connsiteY17" fmla="*/ 3357 h 10000"/>
                <a:gd name="connsiteX18" fmla="*/ 9940 w 10000"/>
                <a:gd name="connsiteY18" fmla="*/ 3606 h 10000"/>
                <a:gd name="connsiteX19" fmla="*/ 9980 w 10000"/>
                <a:gd name="connsiteY19" fmla="*/ 3874 h 10000"/>
                <a:gd name="connsiteX20" fmla="*/ 10000 w 10000"/>
                <a:gd name="connsiteY20" fmla="*/ 4141 h 10000"/>
                <a:gd name="connsiteX21" fmla="*/ 10000 w 10000"/>
                <a:gd name="connsiteY21" fmla="*/ 4392 h 10000"/>
                <a:gd name="connsiteX22" fmla="*/ 10000 w 10000"/>
                <a:gd name="connsiteY22" fmla="*/ 4658 h 10000"/>
                <a:gd name="connsiteX23" fmla="*/ 9980 w 10000"/>
                <a:gd name="connsiteY23" fmla="*/ 4926 h 10000"/>
                <a:gd name="connsiteX24" fmla="*/ 9940 w 10000"/>
                <a:gd name="connsiteY24" fmla="*/ 5193 h 10000"/>
                <a:gd name="connsiteX25" fmla="*/ 9901 w 10000"/>
                <a:gd name="connsiteY25" fmla="*/ 5459 h 10000"/>
                <a:gd name="connsiteX26" fmla="*/ 9841 w 10000"/>
                <a:gd name="connsiteY26" fmla="*/ 5710 h 10000"/>
                <a:gd name="connsiteX27" fmla="*/ 9762 w 10000"/>
                <a:gd name="connsiteY27" fmla="*/ 5977 h 10000"/>
                <a:gd name="connsiteX28" fmla="*/ 9663 w 10000"/>
                <a:gd name="connsiteY28" fmla="*/ 6227 h 10000"/>
                <a:gd name="connsiteX29" fmla="*/ 9544 w 10000"/>
                <a:gd name="connsiteY29" fmla="*/ 6494 h 10000"/>
                <a:gd name="connsiteX30" fmla="*/ 9425 w 10000"/>
                <a:gd name="connsiteY30" fmla="*/ 6745 h 10000"/>
                <a:gd name="connsiteX31" fmla="*/ 9286 w 10000"/>
                <a:gd name="connsiteY31" fmla="*/ 6995 h 10000"/>
                <a:gd name="connsiteX32" fmla="*/ 9127 w 10000"/>
                <a:gd name="connsiteY32" fmla="*/ 7229 h 10000"/>
                <a:gd name="connsiteX33" fmla="*/ 8948 w 10000"/>
                <a:gd name="connsiteY33" fmla="*/ 7480 h 10000"/>
                <a:gd name="connsiteX34" fmla="*/ 8948 w 10000"/>
                <a:gd name="connsiteY34" fmla="*/ 7480 h 10000"/>
                <a:gd name="connsiteX35" fmla="*/ 8770 w 10000"/>
                <a:gd name="connsiteY35" fmla="*/ 7713 h 10000"/>
                <a:gd name="connsiteX36" fmla="*/ 8571 w 10000"/>
                <a:gd name="connsiteY36" fmla="*/ 7931 h 10000"/>
                <a:gd name="connsiteX37" fmla="*/ 8353 w 10000"/>
                <a:gd name="connsiteY37" fmla="*/ 8147 h 10000"/>
                <a:gd name="connsiteX38" fmla="*/ 8135 w 10000"/>
                <a:gd name="connsiteY38" fmla="*/ 8347 h 10000"/>
                <a:gd name="connsiteX39" fmla="*/ 7917 w 10000"/>
                <a:gd name="connsiteY39" fmla="*/ 8531 h 10000"/>
                <a:gd name="connsiteX40" fmla="*/ 7679 w 10000"/>
                <a:gd name="connsiteY40" fmla="*/ 8715 h 10000"/>
                <a:gd name="connsiteX41" fmla="*/ 7421 w 10000"/>
                <a:gd name="connsiteY41" fmla="*/ 8882 h 10000"/>
                <a:gd name="connsiteX42" fmla="*/ 7163 w 10000"/>
                <a:gd name="connsiteY42" fmla="*/ 9032 h 10000"/>
                <a:gd name="connsiteX43" fmla="*/ 6905 w 10000"/>
                <a:gd name="connsiteY43" fmla="*/ 9182 h 10000"/>
                <a:gd name="connsiteX44" fmla="*/ 6627 w 10000"/>
                <a:gd name="connsiteY44" fmla="*/ 9316 h 10000"/>
                <a:gd name="connsiteX45" fmla="*/ 6349 w 10000"/>
                <a:gd name="connsiteY45" fmla="*/ 9432 h 10000"/>
                <a:gd name="connsiteX46" fmla="*/ 6071 w 10000"/>
                <a:gd name="connsiteY46" fmla="*/ 9549 h 10000"/>
                <a:gd name="connsiteX47" fmla="*/ 5774 w 10000"/>
                <a:gd name="connsiteY47" fmla="*/ 9650 h 10000"/>
                <a:gd name="connsiteX48" fmla="*/ 5496 w 10000"/>
                <a:gd name="connsiteY48" fmla="*/ 9733 h 10000"/>
                <a:gd name="connsiteX49" fmla="*/ 5198 w 10000"/>
                <a:gd name="connsiteY49" fmla="*/ 9800 h 10000"/>
                <a:gd name="connsiteX50" fmla="*/ 4881 w 10000"/>
                <a:gd name="connsiteY50" fmla="*/ 9866 h 10000"/>
                <a:gd name="connsiteX51" fmla="*/ 4583 w 10000"/>
                <a:gd name="connsiteY51" fmla="*/ 9916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6 h 10000"/>
                <a:gd name="connsiteX59" fmla="*/ 2083 w 10000"/>
                <a:gd name="connsiteY59" fmla="*/ 9866 h 10000"/>
                <a:gd name="connsiteX60" fmla="*/ 1786 w 10000"/>
                <a:gd name="connsiteY60" fmla="*/ 9800 h 10000"/>
                <a:gd name="connsiteX61" fmla="*/ 1468 w 10000"/>
                <a:gd name="connsiteY61" fmla="*/ 9733 h 10000"/>
                <a:gd name="connsiteX62" fmla="*/ 1171 w 10000"/>
                <a:gd name="connsiteY62" fmla="*/ 9633 h 10000"/>
                <a:gd name="connsiteX63" fmla="*/ 873 w 10000"/>
                <a:gd name="connsiteY63" fmla="*/ 9533 h 10000"/>
                <a:gd name="connsiteX64" fmla="*/ 575 w 10000"/>
                <a:gd name="connsiteY64" fmla="*/ 9416 h 10000"/>
                <a:gd name="connsiteX65" fmla="*/ 278 w 10000"/>
                <a:gd name="connsiteY65" fmla="*/ 9282 h 10000"/>
                <a:gd name="connsiteX66" fmla="*/ 0 w 10000"/>
                <a:gd name="connsiteY66" fmla="*/ 9132 h 10000"/>
                <a:gd name="connsiteX0" fmla="*/ 0 w 10000"/>
                <a:gd name="connsiteY0" fmla="*/ 9132 h 10000"/>
                <a:gd name="connsiteX1" fmla="*/ 7221 w 10000"/>
                <a:gd name="connsiteY1" fmla="*/ 0 h 10000"/>
                <a:gd name="connsiteX2" fmla="*/ 7401 w 10000"/>
                <a:gd name="connsiteY2" fmla="*/ 85 h 10000"/>
                <a:gd name="connsiteX3" fmla="*/ 7659 w 10000"/>
                <a:gd name="connsiteY3" fmla="*/ 252 h 10000"/>
                <a:gd name="connsiteX4" fmla="*/ 7897 w 10000"/>
                <a:gd name="connsiteY4" fmla="*/ 436 h 10000"/>
                <a:gd name="connsiteX5" fmla="*/ 8135 w 10000"/>
                <a:gd name="connsiteY5" fmla="*/ 619 h 10000"/>
                <a:gd name="connsiteX6" fmla="*/ 8353 w 10000"/>
                <a:gd name="connsiteY6" fmla="*/ 802 h 10000"/>
                <a:gd name="connsiteX7" fmla="*/ 8571 w 10000"/>
                <a:gd name="connsiteY7" fmla="*/ 1003 h 10000"/>
                <a:gd name="connsiteX8" fmla="*/ 8770 w 10000"/>
                <a:gd name="connsiteY8" fmla="*/ 1220 h 10000"/>
                <a:gd name="connsiteX9" fmla="*/ 8948 w 10000"/>
                <a:gd name="connsiteY9" fmla="*/ 1437 h 10000"/>
                <a:gd name="connsiteX10" fmla="*/ 9107 w 10000"/>
                <a:gd name="connsiteY10" fmla="*/ 1654 h 10000"/>
                <a:gd name="connsiteX11" fmla="*/ 9266 w 10000"/>
                <a:gd name="connsiteY11" fmla="*/ 1887 h 10000"/>
                <a:gd name="connsiteX12" fmla="*/ 9405 w 10000"/>
                <a:gd name="connsiteY12" fmla="*/ 2121 h 10000"/>
                <a:gd name="connsiteX13" fmla="*/ 9524 w 10000"/>
                <a:gd name="connsiteY13" fmla="*/ 2355 h 10000"/>
                <a:gd name="connsiteX14" fmla="*/ 9643 w 10000"/>
                <a:gd name="connsiteY14" fmla="*/ 2605 h 10000"/>
                <a:gd name="connsiteX15" fmla="*/ 9742 w 10000"/>
                <a:gd name="connsiteY15" fmla="*/ 2856 h 10000"/>
                <a:gd name="connsiteX16" fmla="*/ 9821 w 10000"/>
                <a:gd name="connsiteY16" fmla="*/ 3106 h 10000"/>
                <a:gd name="connsiteX17" fmla="*/ 9881 w 10000"/>
                <a:gd name="connsiteY17" fmla="*/ 3357 h 10000"/>
                <a:gd name="connsiteX18" fmla="*/ 9940 w 10000"/>
                <a:gd name="connsiteY18" fmla="*/ 3606 h 10000"/>
                <a:gd name="connsiteX19" fmla="*/ 9980 w 10000"/>
                <a:gd name="connsiteY19" fmla="*/ 3874 h 10000"/>
                <a:gd name="connsiteX20" fmla="*/ 10000 w 10000"/>
                <a:gd name="connsiteY20" fmla="*/ 4141 h 10000"/>
                <a:gd name="connsiteX21" fmla="*/ 10000 w 10000"/>
                <a:gd name="connsiteY21" fmla="*/ 4392 h 10000"/>
                <a:gd name="connsiteX22" fmla="*/ 10000 w 10000"/>
                <a:gd name="connsiteY22" fmla="*/ 4658 h 10000"/>
                <a:gd name="connsiteX23" fmla="*/ 9980 w 10000"/>
                <a:gd name="connsiteY23" fmla="*/ 4926 h 10000"/>
                <a:gd name="connsiteX24" fmla="*/ 9940 w 10000"/>
                <a:gd name="connsiteY24" fmla="*/ 5193 h 10000"/>
                <a:gd name="connsiteX25" fmla="*/ 9901 w 10000"/>
                <a:gd name="connsiteY25" fmla="*/ 5459 h 10000"/>
                <a:gd name="connsiteX26" fmla="*/ 9841 w 10000"/>
                <a:gd name="connsiteY26" fmla="*/ 5710 h 10000"/>
                <a:gd name="connsiteX27" fmla="*/ 9762 w 10000"/>
                <a:gd name="connsiteY27" fmla="*/ 5977 h 10000"/>
                <a:gd name="connsiteX28" fmla="*/ 9663 w 10000"/>
                <a:gd name="connsiteY28" fmla="*/ 6227 h 10000"/>
                <a:gd name="connsiteX29" fmla="*/ 9544 w 10000"/>
                <a:gd name="connsiteY29" fmla="*/ 6494 h 10000"/>
                <a:gd name="connsiteX30" fmla="*/ 9425 w 10000"/>
                <a:gd name="connsiteY30" fmla="*/ 6745 h 10000"/>
                <a:gd name="connsiteX31" fmla="*/ 9286 w 10000"/>
                <a:gd name="connsiteY31" fmla="*/ 6995 h 10000"/>
                <a:gd name="connsiteX32" fmla="*/ 9127 w 10000"/>
                <a:gd name="connsiteY32" fmla="*/ 7229 h 10000"/>
                <a:gd name="connsiteX33" fmla="*/ 8948 w 10000"/>
                <a:gd name="connsiteY33" fmla="*/ 7480 h 10000"/>
                <a:gd name="connsiteX34" fmla="*/ 8948 w 10000"/>
                <a:gd name="connsiteY34" fmla="*/ 7480 h 10000"/>
                <a:gd name="connsiteX35" fmla="*/ 8770 w 10000"/>
                <a:gd name="connsiteY35" fmla="*/ 7713 h 10000"/>
                <a:gd name="connsiteX36" fmla="*/ 8571 w 10000"/>
                <a:gd name="connsiteY36" fmla="*/ 7931 h 10000"/>
                <a:gd name="connsiteX37" fmla="*/ 8353 w 10000"/>
                <a:gd name="connsiteY37" fmla="*/ 8147 h 10000"/>
                <a:gd name="connsiteX38" fmla="*/ 8135 w 10000"/>
                <a:gd name="connsiteY38" fmla="*/ 8347 h 10000"/>
                <a:gd name="connsiteX39" fmla="*/ 7917 w 10000"/>
                <a:gd name="connsiteY39" fmla="*/ 8531 h 10000"/>
                <a:gd name="connsiteX40" fmla="*/ 7679 w 10000"/>
                <a:gd name="connsiteY40" fmla="*/ 8715 h 10000"/>
                <a:gd name="connsiteX41" fmla="*/ 7421 w 10000"/>
                <a:gd name="connsiteY41" fmla="*/ 8882 h 10000"/>
                <a:gd name="connsiteX42" fmla="*/ 7163 w 10000"/>
                <a:gd name="connsiteY42" fmla="*/ 9032 h 10000"/>
                <a:gd name="connsiteX43" fmla="*/ 6905 w 10000"/>
                <a:gd name="connsiteY43" fmla="*/ 9182 h 10000"/>
                <a:gd name="connsiteX44" fmla="*/ 6627 w 10000"/>
                <a:gd name="connsiteY44" fmla="*/ 9316 h 10000"/>
                <a:gd name="connsiteX45" fmla="*/ 6349 w 10000"/>
                <a:gd name="connsiteY45" fmla="*/ 9432 h 10000"/>
                <a:gd name="connsiteX46" fmla="*/ 6071 w 10000"/>
                <a:gd name="connsiteY46" fmla="*/ 9549 h 10000"/>
                <a:gd name="connsiteX47" fmla="*/ 5774 w 10000"/>
                <a:gd name="connsiteY47" fmla="*/ 9650 h 10000"/>
                <a:gd name="connsiteX48" fmla="*/ 5496 w 10000"/>
                <a:gd name="connsiteY48" fmla="*/ 9733 h 10000"/>
                <a:gd name="connsiteX49" fmla="*/ 5198 w 10000"/>
                <a:gd name="connsiteY49" fmla="*/ 9800 h 10000"/>
                <a:gd name="connsiteX50" fmla="*/ 4881 w 10000"/>
                <a:gd name="connsiteY50" fmla="*/ 9866 h 10000"/>
                <a:gd name="connsiteX51" fmla="*/ 4583 w 10000"/>
                <a:gd name="connsiteY51" fmla="*/ 9916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6 h 10000"/>
                <a:gd name="connsiteX59" fmla="*/ 2083 w 10000"/>
                <a:gd name="connsiteY59" fmla="*/ 9866 h 10000"/>
                <a:gd name="connsiteX60" fmla="*/ 1786 w 10000"/>
                <a:gd name="connsiteY60" fmla="*/ 9800 h 10000"/>
                <a:gd name="connsiteX61" fmla="*/ 1468 w 10000"/>
                <a:gd name="connsiteY61" fmla="*/ 9733 h 10000"/>
                <a:gd name="connsiteX62" fmla="*/ 1171 w 10000"/>
                <a:gd name="connsiteY62" fmla="*/ 9633 h 10000"/>
                <a:gd name="connsiteX63" fmla="*/ 873 w 10000"/>
                <a:gd name="connsiteY63" fmla="*/ 9533 h 10000"/>
                <a:gd name="connsiteX64" fmla="*/ 575 w 10000"/>
                <a:gd name="connsiteY64" fmla="*/ 9416 h 10000"/>
                <a:gd name="connsiteX65" fmla="*/ 278 w 10000"/>
                <a:gd name="connsiteY65" fmla="*/ 9282 h 10000"/>
                <a:gd name="connsiteX66" fmla="*/ 0 w 10000"/>
                <a:gd name="connsiteY66" fmla="*/ 9132 h 10000"/>
                <a:gd name="connsiteX0" fmla="*/ 0 w 10000"/>
                <a:gd name="connsiteY0" fmla="*/ 9132 h 10000"/>
                <a:gd name="connsiteX1" fmla="*/ 7221 w 10000"/>
                <a:gd name="connsiteY1" fmla="*/ 0 h 10000"/>
                <a:gd name="connsiteX2" fmla="*/ 7401 w 10000"/>
                <a:gd name="connsiteY2" fmla="*/ 85 h 10000"/>
                <a:gd name="connsiteX3" fmla="*/ 7659 w 10000"/>
                <a:gd name="connsiteY3" fmla="*/ 252 h 10000"/>
                <a:gd name="connsiteX4" fmla="*/ 7897 w 10000"/>
                <a:gd name="connsiteY4" fmla="*/ 436 h 10000"/>
                <a:gd name="connsiteX5" fmla="*/ 8135 w 10000"/>
                <a:gd name="connsiteY5" fmla="*/ 619 h 10000"/>
                <a:gd name="connsiteX6" fmla="*/ 8353 w 10000"/>
                <a:gd name="connsiteY6" fmla="*/ 802 h 10000"/>
                <a:gd name="connsiteX7" fmla="*/ 8571 w 10000"/>
                <a:gd name="connsiteY7" fmla="*/ 1003 h 10000"/>
                <a:gd name="connsiteX8" fmla="*/ 8770 w 10000"/>
                <a:gd name="connsiteY8" fmla="*/ 1220 h 10000"/>
                <a:gd name="connsiteX9" fmla="*/ 8948 w 10000"/>
                <a:gd name="connsiteY9" fmla="*/ 1437 h 10000"/>
                <a:gd name="connsiteX10" fmla="*/ 9107 w 10000"/>
                <a:gd name="connsiteY10" fmla="*/ 1654 h 10000"/>
                <a:gd name="connsiteX11" fmla="*/ 9266 w 10000"/>
                <a:gd name="connsiteY11" fmla="*/ 1887 h 10000"/>
                <a:gd name="connsiteX12" fmla="*/ 9405 w 10000"/>
                <a:gd name="connsiteY12" fmla="*/ 2121 h 10000"/>
                <a:gd name="connsiteX13" fmla="*/ 9524 w 10000"/>
                <a:gd name="connsiteY13" fmla="*/ 2355 h 10000"/>
                <a:gd name="connsiteX14" fmla="*/ 9643 w 10000"/>
                <a:gd name="connsiteY14" fmla="*/ 2605 h 10000"/>
                <a:gd name="connsiteX15" fmla="*/ 9742 w 10000"/>
                <a:gd name="connsiteY15" fmla="*/ 2856 h 10000"/>
                <a:gd name="connsiteX16" fmla="*/ 9821 w 10000"/>
                <a:gd name="connsiteY16" fmla="*/ 3106 h 10000"/>
                <a:gd name="connsiteX17" fmla="*/ 9881 w 10000"/>
                <a:gd name="connsiteY17" fmla="*/ 3357 h 10000"/>
                <a:gd name="connsiteX18" fmla="*/ 9940 w 10000"/>
                <a:gd name="connsiteY18" fmla="*/ 3606 h 10000"/>
                <a:gd name="connsiteX19" fmla="*/ 9980 w 10000"/>
                <a:gd name="connsiteY19" fmla="*/ 3874 h 10000"/>
                <a:gd name="connsiteX20" fmla="*/ 10000 w 10000"/>
                <a:gd name="connsiteY20" fmla="*/ 4141 h 10000"/>
                <a:gd name="connsiteX21" fmla="*/ 10000 w 10000"/>
                <a:gd name="connsiteY21" fmla="*/ 4392 h 10000"/>
                <a:gd name="connsiteX22" fmla="*/ 10000 w 10000"/>
                <a:gd name="connsiteY22" fmla="*/ 4658 h 10000"/>
                <a:gd name="connsiteX23" fmla="*/ 9980 w 10000"/>
                <a:gd name="connsiteY23" fmla="*/ 4926 h 10000"/>
                <a:gd name="connsiteX24" fmla="*/ 9940 w 10000"/>
                <a:gd name="connsiteY24" fmla="*/ 5193 h 10000"/>
                <a:gd name="connsiteX25" fmla="*/ 9901 w 10000"/>
                <a:gd name="connsiteY25" fmla="*/ 5459 h 10000"/>
                <a:gd name="connsiteX26" fmla="*/ 9841 w 10000"/>
                <a:gd name="connsiteY26" fmla="*/ 5710 h 10000"/>
                <a:gd name="connsiteX27" fmla="*/ 9762 w 10000"/>
                <a:gd name="connsiteY27" fmla="*/ 5977 h 10000"/>
                <a:gd name="connsiteX28" fmla="*/ 9663 w 10000"/>
                <a:gd name="connsiteY28" fmla="*/ 6227 h 10000"/>
                <a:gd name="connsiteX29" fmla="*/ 9544 w 10000"/>
                <a:gd name="connsiteY29" fmla="*/ 6494 h 10000"/>
                <a:gd name="connsiteX30" fmla="*/ 9425 w 10000"/>
                <a:gd name="connsiteY30" fmla="*/ 6745 h 10000"/>
                <a:gd name="connsiteX31" fmla="*/ 9286 w 10000"/>
                <a:gd name="connsiteY31" fmla="*/ 6995 h 10000"/>
                <a:gd name="connsiteX32" fmla="*/ 9127 w 10000"/>
                <a:gd name="connsiteY32" fmla="*/ 7229 h 10000"/>
                <a:gd name="connsiteX33" fmla="*/ 8948 w 10000"/>
                <a:gd name="connsiteY33" fmla="*/ 7480 h 10000"/>
                <a:gd name="connsiteX34" fmla="*/ 8948 w 10000"/>
                <a:gd name="connsiteY34" fmla="*/ 7480 h 10000"/>
                <a:gd name="connsiteX35" fmla="*/ 8770 w 10000"/>
                <a:gd name="connsiteY35" fmla="*/ 7713 h 10000"/>
                <a:gd name="connsiteX36" fmla="*/ 8571 w 10000"/>
                <a:gd name="connsiteY36" fmla="*/ 7931 h 10000"/>
                <a:gd name="connsiteX37" fmla="*/ 8353 w 10000"/>
                <a:gd name="connsiteY37" fmla="*/ 8147 h 10000"/>
                <a:gd name="connsiteX38" fmla="*/ 8135 w 10000"/>
                <a:gd name="connsiteY38" fmla="*/ 8347 h 10000"/>
                <a:gd name="connsiteX39" fmla="*/ 7917 w 10000"/>
                <a:gd name="connsiteY39" fmla="*/ 8531 h 10000"/>
                <a:gd name="connsiteX40" fmla="*/ 7679 w 10000"/>
                <a:gd name="connsiteY40" fmla="*/ 8715 h 10000"/>
                <a:gd name="connsiteX41" fmla="*/ 7421 w 10000"/>
                <a:gd name="connsiteY41" fmla="*/ 8882 h 10000"/>
                <a:gd name="connsiteX42" fmla="*/ 7163 w 10000"/>
                <a:gd name="connsiteY42" fmla="*/ 9032 h 10000"/>
                <a:gd name="connsiteX43" fmla="*/ 6905 w 10000"/>
                <a:gd name="connsiteY43" fmla="*/ 9182 h 10000"/>
                <a:gd name="connsiteX44" fmla="*/ 6627 w 10000"/>
                <a:gd name="connsiteY44" fmla="*/ 9316 h 10000"/>
                <a:gd name="connsiteX45" fmla="*/ 6349 w 10000"/>
                <a:gd name="connsiteY45" fmla="*/ 9432 h 10000"/>
                <a:gd name="connsiteX46" fmla="*/ 6071 w 10000"/>
                <a:gd name="connsiteY46" fmla="*/ 9549 h 10000"/>
                <a:gd name="connsiteX47" fmla="*/ 5774 w 10000"/>
                <a:gd name="connsiteY47" fmla="*/ 9650 h 10000"/>
                <a:gd name="connsiteX48" fmla="*/ 5496 w 10000"/>
                <a:gd name="connsiteY48" fmla="*/ 9733 h 10000"/>
                <a:gd name="connsiteX49" fmla="*/ 5198 w 10000"/>
                <a:gd name="connsiteY49" fmla="*/ 9800 h 10000"/>
                <a:gd name="connsiteX50" fmla="*/ 4881 w 10000"/>
                <a:gd name="connsiteY50" fmla="*/ 9866 h 10000"/>
                <a:gd name="connsiteX51" fmla="*/ 4583 w 10000"/>
                <a:gd name="connsiteY51" fmla="*/ 9916 h 10000"/>
                <a:gd name="connsiteX52" fmla="*/ 4266 w 10000"/>
                <a:gd name="connsiteY52" fmla="*/ 9950 h 10000"/>
                <a:gd name="connsiteX53" fmla="*/ 3968 w 10000"/>
                <a:gd name="connsiteY53" fmla="*/ 9983 h 10000"/>
                <a:gd name="connsiteX54" fmla="*/ 3651 w 10000"/>
                <a:gd name="connsiteY54" fmla="*/ 10000 h 10000"/>
                <a:gd name="connsiteX55" fmla="*/ 3333 w 10000"/>
                <a:gd name="connsiteY55" fmla="*/ 10000 h 10000"/>
                <a:gd name="connsiteX56" fmla="*/ 3036 w 10000"/>
                <a:gd name="connsiteY56" fmla="*/ 9983 h 10000"/>
                <a:gd name="connsiteX57" fmla="*/ 2718 w 10000"/>
                <a:gd name="connsiteY57" fmla="*/ 9950 h 10000"/>
                <a:gd name="connsiteX58" fmla="*/ 2401 w 10000"/>
                <a:gd name="connsiteY58" fmla="*/ 9916 h 10000"/>
                <a:gd name="connsiteX59" fmla="*/ 2083 w 10000"/>
                <a:gd name="connsiteY59" fmla="*/ 9866 h 10000"/>
                <a:gd name="connsiteX60" fmla="*/ 1786 w 10000"/>
                <a:gd name="connsiteY60" fmla="*/ 9800 h 10000"/>
                <a:gd name="connsiteX61" fmla="*/ 1468 w 10000"/>
                <a:gd name="connsiteY61" fmla="*/ 9733 h 10000"/>
                <a:gd name="connsiteX62" fmla="*/ 1171 w 10000"/>
                <a:gd name="connsiteY62" fmla="*/ 9633 h 10000"/>
                <a:gd name="connsiteX63" fmla="*/ 873 w 10000"/>
                <a:gd name="connsiteY63" fmla="*/ 9533 h 10000"/>
                <a:gd name="connsiteX64" fmla="*/ 575 w 10000"/>
                <a:gd name="connsiteY64" fmla="*/ 9416 h 10000"/>
                <a:gd name="connsiteX65" fmla="*/ 278 w 10000"/>
                <a:gd name="connsiteY65" fmla="*/ 9282 h 10000"/>
                <a:gd name="connsiteX66" fmla="*/ 0 w 10000"/>
                <a:gd name="connsiteY66" fmla="*/ 91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000" h="10000">
                  <a:moveTo>
                    <a:pt x="0" y="9132"/>
                  </a:moveTo>
                  <a:cubicBezTo>
                    <a:pt x="-59" y="9118"/>
                    <a:pt x="7182" y="-52"/>
                    <a:pt x="7221" y="0"/>
                  </a:cubicBezTo>
                  <a:lnTo>
                    <a:pt x="7401" y="85"/>
                  </a:lnTo>
                  <a:lnTo>
                    <a:pt x="7659" y="252"/>
                  </a:lnTo>
                  <a:lnTo>
                    <a:pt x="7897" y="436"/>
                  </a:lnTo>
                  <a:lnTo>
                    <a:pt x="8135" y="619"/>
                  </a:lnTo>
                  <a:lnTo>
                    <a:pt x="8353" y="802"/>
                  </a:lnTo>
                  <a:lnTo>
                    <a:pt x="8571" y="1003"/>
                  </a:lnTo>
                  <a:lnTo>
                    <a:pt x="8770" y="1220"/>
                  </a:lnTo>
                  <a:lnTo>
                    <a:pt x="8948" y="1437"/>
                  </a:lnTo>
                  <a:lnTo>
                    <a:pt x="9107" y="1654"/>
                  </a:lnTo>
                  <a:lnTo>
                    <a:pt x="9266" y="1887"/>
                  </a:lnTo>
                  <a:cubicBezTo>
                    <a:pt x="9312" y="1965"/>
                    <a:pt x="9359" y="2043"/>
                    <a:pt x="9405" y="2121"/>
                  </a:cubicBezTo>
                  <a:cubicBezTo>
                    <a:pt x="9445" y="2199"/>
                    <a:pt x="9484" y="2277"/>
                    <a:pt x="9524" y="2355"/>
                  </a:cubicBezTo>
                  <a:cubicBezTo>
                    <a:pt x="9564" y="2438"/>
                    <a:pt x="9603" y="2522"/>
                    <a:pt x="9643" y="2605"/>
                  </a:cubicBezTo>
                  <a:cubicBezTo>
                    <a:pt x="9676" y="2689"/>
                    <a:pt x="9709" y="2772"/>
                    <a:pt x="9742" y="2856"/>
                  </a:cubicBezTo>
                  <a:cubicBezTo>
                    <a:pt x="9768" y="2939"/>
                    <a:pt x="9795" y="3023"/>
                    <a:pt x="9821" y="3106"/>
                  </a:cubicBezTo>
                  <a:cubicBezTo>
                    <a:pt x="9841" y="3190"/>
                    <a:pt x="9861" y="3273"/>
                    <a:pt x="9881" y="3357"/>
                  </a:cubicBezTo>
                  <a:cubicBezTo>
                    <a:pt x="9901" y="3440"/>
                    <a:pt x="9920" y="3523"/>
                    <a:pt x="9940" y="3606"/>
                  </a:cubicBezTo>
                  <a:cubicBezTo>
                    <a:pt x="9953" y="3696"/>
                    <a:pt x="9967" y="3785"/>
                    <a:pt x="9980" y="3874"/>
                  </a:cubicBezTo>
                  <a:cubicBezTo>
                    <a:pt x="9987" y="3963"/>
                    <a:pt x="9993" y="4052"/>
                    <a:pt x="10000" y="4141"/>
                  </a:cubicBezTo>
                  <a:lnTo>
                    <a:pt x="10000" y="4392"/>
                  </a:lnTo>
                  <a:lnTo>
                    <a:pt x="10000" y="4658"/>
                  </a:lnTo>
                  <a:cubicBezTo>
                    <a:pt x="9993" y="4748"/>
                    <a:pt x="9987" y="4836"/>
                    <a:pt x="9980" y="4926"/>
                  </a:cubicBezTo>
                  <a:cubicBezTo>
                    <a:pt x="9967" y="5015"/>
                    <a:pt x="9953" y="5104"/>
                    <a:pt x="9940" y="5193"/>
                  </a:cubicBezTo>
                  <a:cubicBezTo>
                    <a:pt x="9927" y="5281"/>
                    <a:pt x="9914" y="5371"/>
                    <a:pt x="9901" y="5459"/>
                  </a:cubicBezTo>
                  <a:cubicBezTo>
                    <a:pt x="9881" y="5543"/>
                    <a:pt x="9861" y="5626"/>
                    <a:pt x="9841" y="5710"/>
                  </a:cubicBezTo>
                  <a:cubicBezTo>
                    <a:pt x="9815" y="5799"/>
                    <a:pt x="9788" y="5888"/>
                    <a:pt x="9762" y="5977"/>
                  </a:cubicBezTo>
                  <a:cubicBezTo>
                    <a:pt x="9729" y="6060"/>
                    <a:pt x="9696" y="6144"/>
                    <a:pt x="9663" y="6227"/>
                  </a:cubicBezTo>
                  <a:cubicBezTo>
                    <a:pt x="9623" y="6316"/>
                    <a:pt x="9584" y="6406"/>
                    <a:pt x="9544" y="6494"/>
                  </a:cubicBezTo>
                  <a:lnTo>
                    <a:pt x="9425" y="6745"/>
                  </a:lnTo>
                  <a:lnTo>
                    <a:pt x="9286" y="6995"/>
                  </a:lnTo>
                  <a:lnTo>
                    <a:pt x="9127" y="7229"/>
                  </a:lnTo>
                  <a:lnTo>
                    <a:pt x="8948" y="7480"/>
                  </a:lnTo>
                  <a:lnTo>
                    <a:pt x="8948" y="7480"/>
                  </a:lnTo>
                  <a:cubicBezTo>
                    <a:pt x="8889" y="7558"/>
                    <a:pt x="8829" y="7635"/>
                    <a:pt x="8770" y="7713"/>
                  </a:cubicBezTo>
                  <a:cubicBezTo>
                    <a:pt x="8704" y="7786"/>
                    <a:pt x="8637" y="7858"/>
                    <a:pt x="8571" y="7931"/>
                  </a:cubicBezTo>
                  <a:lnTo>
                    <a:pt x="8353" y="8147"/>
                  </a:lnTo>
                  <a:lnTo>
                    <a:pt x="8135" y="8347"/>
                  </a:lnTo>
                  <a:lnTo>
                    <a:pt x="7917" y="8531"/>
                  </a:lnTo>
                  <a:lnTo>
                    <a:pt x="7679" y="8715"/>
                  </a:lnTo>
                  <a:lnTo>
                    <a:pt x="7421" y="8882"/>
                  </a:lnTo>
                  <a:lnTo>
                    <a:pt x="7163" y="9032"/>
                  </a:lnTo>
                  <a:lnTo>
                    <a:pt x="6905" y="9182"/>
                  </a:lnTo>
                  <a:lnTo>
                    <a:pt x="6627" y="9316"/>
                  </a:lnTo>
                  <a:lnTo>
                    <a:pt x="6349" y="9432"/>
                  </a:lnTo>
                  <a:lnTo>
                    <a:pt x="6071" y="9549"/>
                  </a:lnTo>
                  <a:lnTo>
                    <a:pt x="5774" y="9650"/>
                  </a:lnTo>
                  <a:lnTo>
                    <a:pt x="5496" y="9733"/>
                  </a:lnTo>
                  <a:lnTo>
                    <a:pt x="5198" y="9800"/>
                  </a:lnTo>
                  <a:lnTo>
                    <a:pt x="4881" y="9866"/>
                  </a:lnTo>
                  <a:lnTo>
                    <a:pt x="4583" y="9916"/>
                  </a:lnTo>
                  <a:lnTo>
                    <a:pt x="4266" y="9950"/>
                  </a:lnTo>
                  <a:lnTo>
                    <a:pt x="3968" y="9983"/>
                  </a:lnTo>
                  <a:lnTo>
                    <a:pt x="3651" y="10000"/>
                  </a:lnTo>
                  <a:lnTo>
                    <a:pt x="3333" y="10000"/>
                  </a:lnTo>
                  <a:lnTo>
                    <a:pt x="3036" y="9983"/>
                  </a:lnTo>
                  <a:lnTo>
                    <a:pt x="2718" y="9950"/>
                  </a:lnTo>
                  <a:lnTo>
                    <a:pt x="2401" y="9916"/>
                  </a:lnTo>
                  <a:lnTo>
                    <a:pt x="2083" y="9866"/>
                  </a:lnTo>
                  <a:lnTo>
                    <a:pt x="1786" y="9800"/>
                  </a:lnTo>
                  <a:lnTo>
                    <a:pt x="1468" y="9733"/>
                  </a:lnTo>
                  <a:lnTo>
                    <a:pt x="1171" y="9633"/>
                  </a:lnTo>
                  <a:lnTo>
                    <a:pt x="873" y="9533"/>
                  </a:lnTo>
                  <a:lnTo>
                    <a:pt x="575" y="9416"/>
                  </a:lnTo>
                  <a:lnTo>
                    <a:pt x="278" y="9282"/>
                  </a:lnTo>
                  <a:lnTo>
                    <a:pt x="0" y="9132"/>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20" name="Title 19"/>
          <p:cNvSpPr>
            <a:spLocks noGrp="1"/>
          </p:cNvSpPr>
          <p:nvPr>
            <p:ph type="ctrTitle"/>
          </p:nvPr>
        </p:nvSpPr>
        <p:spPr>
          <a:xfrm>
            <a:off x="3506470" y="1872391"/>
            <a:ext cx="5368589" cy="1329595"/>
          </a:xfrm>
        </p:spPr>
        <p:txBody>
          <a:bodyPr/>
          <a:lstStyle/>
          <a:p>
            <a:r>
              <a:rPr lang="hr-HR" altLang="sr-Latn-RS" sz="3200" dirty="0" smtClean="0"/>
              <a:t>Evaluacija kvalitete </a:t>
            </a:r>
            <a:r>
              <a:rPr lang="hr-HR" altLang="sr-Latn-RS" sz="3200" dirty="0"/>
              <a:t>usluga pravosudnog sustava u Republici </a:t>
            </a:r>
            <a:r>
              <a:rPr lang="hr-HR" altLang="sr-Latn-RS" sz="3200" dirty="0" smtClean="0"/>
              <a:t>Hrvatskoj 2016. </a:t>
            </a:r>
            <a:endParaRPr lang="fr-FR" altLang="sr-Latn-RS" sz="3200" dirty="0"/>
          </a:p>
        </p:txBody>
      </p:sp>
      <p:pic>
        <p:nvPicPr>
          <p:cNvPr id="2" name="Picture 2" descr="C:\Users\luka.bulian\Downloads\screenshot-pravosudje.gov.hr 2016-03-18 15-38-33.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61586" y="497300"/>
            <a:ext cx="1854098" cy="5030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707012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1255" b="21255"/>
          <a:stretch>
            <a:fillRect/>
          </a:stretch>
        </p:blipFill>
        <p:spPr/>
      </p:pic>
      <p:grpSp>
        <p:nvGrpSpPr>
          <p:cNvPr id="7" name="Group 6"/>
          <p:cNvGrpSpPr/>
          <p:nvPr/>
        </p:nvGrpSpPr>
        <p:grpSpPr>
          <a:xfrm>
            <a:off x="4470245" y="0"/>
            <a:ext cx="2233832" cy="5179728"/>
            <a:chOff x="6571105" y="0"/>
            <a:chExt cx="3283656" cy="7616119"/>
          </a:xfrm>
          <a:solidFill>
            <a:schemeClr val="accent5"/>
          </a:solidFill>
        </p:grpSpPr>
        <p:sp>
          <p:nvSpPr>
            <p:cNvPr id="15" name="Freeform 6"/>
            <p:cNvSpPr>
              <a:spLocks/>
            </p:cNvSpPr>
            <p:nvPr/>
          </p:nvSpPr>
          <p:spPr bwMode="white">
            <a:xfrm flipH="1">
              <a:off x="6571105" y="0"/>
              <a:ext cx="3283656" cy="7616119"/>
            </a:xfrm>
            <a:custGeom>
              <a:avLst/>
              <a:gdLst>
                <a:gd name="connsiteX0" fmla="*/ 3283656 w 3283656"/>
                <a:gd name="connsiteY0" fmla="*/ 0 h 7559675"/>
                <a:gd name="connsiteX1" fmla="*/ 0 w 3283656"/>
                <a:gd name="connsiteY1" fmla="*/ 0 h 7559675"/>
                <a:gd name="connsiteX2" fmla="*/ 0 w 3283656"/>
                <a:gd name="connsiteY2" fmla="*/ 7559675 h 7559675"/>
                <a:gd name="connsiteX3" fmla="*/ 558800 w 3283656"/>
                <a:gd name="connsiteY3" fmla="*/ 7559675 h 7559675"/>
                <a:gd name="connsiteX4" fmla="*/ 3283656 w 3283656"/>
                <a:gd name="connsiteY4" fmla="*/ 0 h 7559675"/>
                <a:gd name="connsiteX0" fmla="*/ 3283656 w 3283656"/>
                <a:gd name="connsiteY0" fmla="*/ 0 h 7616119"/>
                <a:gd name="connsiteX1" fmla="*/ 0 w 3283656"/>
                <a:gd name="connsiteY1" fmla="*/ 0 h 7616119"/>
                <a:gd name="connsiteX2" fmla="*/ 0 w 3283656"/>
                <a:gd name="connsiteY2" fmla="*/ 7559675 h 7616119"/>
                <a:gd name="connsiteX3" fmla="*/ 716845 w 3283656"/>
                <a:gd name="connsiteY3" fmla="*/ 7616119 h 7616119"/>
                <a:gd name="connsiteX4" fmla="*/ 3283656 w 3283656"/>
                <a:gd name="connsiteY4" fmla="*/ 0 h 761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3656" h="7616119">
                  <a:moveTo>
                    <a:pt x="3283656" y="0"/>
                  </a:moveTo>
                  <a:lnTo>
                    <a:pt x="0" y="0"/>
                  </a:lnTo>
                  <a:lnTo>
                    <a:pt x="0" y="7559675"/>
                  </a:lnTo>
                  <a:lnTo>
                    <a:pt x="716845" y="7616119"/>
                  </a:lnTo>
                  <a:cubicBezTo>
                    <a:pt x="1542345" y="5096227"/>
                    <a:pt x="2458156" y="2519892"/>
                    <a:pt x="3283656" y="0"/>
                  </a:cubicBezTo>
                  <a:close/>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p:cNvSpPr>
            <p:nvPr/>
          </p:nvSpPr>
          <p:spPr bwMode="ltGray">
            <a:xfrm flipH="1">
              <a:off x="8092281" y="1759884"/>
              <a:ext cx="762000" cy="776941"/>
            </a:xfrm>
            <a:prstGeom prst="ellipse">
              <a:avLst/>
            </a:pr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p:cNvSpPr>
            <p:nvPr/>
          </p:nvSpPr>
          <p:spPr bwMode="ltGray">
            <a:xfrm flipH="1">
              <a:off x="7424388" y="2278063"/>
              <a:ext cx="1800226" cy="2657476"/>
            </a:xfrm>
            <a:custGeom>
              <a:avLst/>
              <a:gdLst>
                <a:gd name="T0" fmla="*/ 598 w 1134"/>
                <a:gd name="T1" fmla="*/ 1674 h 1674"/>
                <a:gd name="T2" fmla="*/ 516 w 1134"/>
                <a:gd name="T3" fmla="*/ 1644 h 1674"/>
                <a:gd name="T4" fmla="*/ 438 w 1134"/>
                <a:gd name="T5" fmla="*/ 1606 h 1674"/>
                <a:gd name="T6" fmla="*/ 366 w 1134"/>
                <a:gd name="T7" fmla="*/ 1560 h 1674"/>
                <a:gd name="T8" fmla="*/ 300 w 1134"/>
                <a:gd name="T9" fmla="*/ 1508 h 1674"/>
                <a:gd name="T10" fmla="*/ 240 w 1134"/>
                <a:gd name="T11" fmla="*/ 1450 h 1674"/>
                <a:gd name="T12" fmla="*/ 186 w 1134"/>
                <a:gd name="T13" fmla="*/ 1388 h 1674"/>
                <a:gd name="T14" fmla="*/ 138 w 1134"/>
                <a:gd name="T15" fmla="*/ 1320 h 1674"/>
                <a:gd name="T16" fmla="*/ 96 w 1134"/>
                <a:gd name="T17" fmla="*/ 1248 h 1674"/>
                <a:gd name="T18" fmla="*/ 62 w 1134"/>
                <a:gd name="T19" fmla="*/ 1174 h 1674"/>
                <a:gd name="T20" fmla="*/ 36 w 1134"/>
                <a:gd name="T21" fmla="*/ 1096 h 1674"/>
                <a:gd name="T22" fmla="*/ 16 w 1134"/>
                <a:gd name="T23" fmla="*/ 1014 h 1674"/>
                <a:gd name="T24" fmla="*/ 4 w 1134"/>
                <a:gd name="T25" fmla="*/ 932 h 1674"/>
                <a:gd name="T26" fmla="*/ 0 w 1134"/>
                <a:gd name="T27" fmla="*/ 848 h 1674"/>
                <a:gd name="T28" fmla="*/ 6 w 1134"/>
                <a:gd name="T29" fmla="*/ 764 h 1674"/>
                <a:gd name="T30" fmla="*/ 20 w 1134"/>
                <a:gd name="T31" fmla="*/ 678 h 1674"/>
                <a:gd name="T32" fmla="*/ 42 w 1134"/>
                <a:gd name="T33" fmla="*/ 592 h 1674"/>
                <a:gd name="T34" fmla="*/ 58 w 1134"/>
                <a:gd name="T35" fmla="*/ 552 h 1674"/>
                <a:gd name="T36" fmla="*/ 92 w 1134"/>
                <a:gd name="T37" fmla="*/ 472 h 1674"/>
                <a:gd name="T38" fmla="*/ 134 w 1134"/>
                <a:gd name="T39" fmla="*/ 396 h 1674"/>
                <a:gd name="T40" fmla="*/ 184 w 1134"/>
                <a:gd name="T41" fmla="*/ 328 h 1674"/>
                <a:gd name="T42" fmla="*/ 240 w 1134"/>
                <a:gd name="T43" fmla="*/ 264 h 1674"/>
                <a:gd name="T44" fmla="*/ 300 w 1134"/>
                <a:gd name="T45" fmla="*/ 208 h 1674"/>
                <a:gd name="T46" fmla="*/ 366 w 1134"/>
                <a:gd name="T47" fmla="*/ 156 h 1674"/>
                <a:gd name="T48" fmla="*/ 436 w 1134"/>
                <a:gd name="T49" fmla="*/ 112 h 1674"/>
                <a:gd name="T50" fmla="*/ 512 w 1134"/>
                <a:gd name="T51" fmla="*/ 76 h 1674"/>
                <a:gd name="T52" fmla="*/ 588 w 1134"/>
                <a:gd name="T53" fmla="*/ 46 h 1674"/>
                <a:gd name="T54" fmla="*/ 670 w 1134"/>
                <a:gd name="T55" fmla="*/ 22 h 1674"/>
                <a:gd name="T56" fmla="*/ 752 w 1134"/>
                <a:gd name="T57" fmla="*/ 8 h 1674"/>
                <a:gd name="T58" fmla="*/ 836 w 1134"/>
                <a:gd name="T59" fmla="*/ 0 h 1674"/>
                <a:gd name="T60" fmla="*/ 922 w 1134"/>
                <a:gd name="T61" fmla="*/ 2 h 1674"/>
                <a:gd name="T62" fmla="*/ 1006 w 1134"/>
                <a:gd name="T63" fmla="*/ 10 h 1674"/>
                <a:gd name="T64" fmla="*/ 1092 w 1134"/>
                <a:gd name="T65" fmla="*/ 30 h 1674"/>
                <a:gd name="T66" fmla="*/ 1134 w 1134"/>
                <a:gd name="T67" fmla="*/ 42 h 1674"/>
                <a:gd name="T68" fmla="*/ 866 w 1134"/>
                <a:gd name="T69" fmla="*/ 858 h 1674"/>
                <a:gd name="T70" fmla="*/ 598 w 1134"/>
                <a:gd name="T71" fmla="*/ 1674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34" h="1674">
                  <a:moveTo>
                    <a:pt x="598" y="1674"/>
                  </a:moveTo>
                  <a:lnTo>
                    <a:pt x="598" y="1674"/>
                  </a:lnTo>
                  <a:lnTo>
                    <a:pt x="556" y="1660"/>
                  </a:lnTo>
                  <a:lnTo>
                    <a:pt x="516" y="1644"/>
                  </a:lnTo>
                  <a:lnTo>
                    <a:pt x="476" y="1626"/>
                  </a:lnTo>
                  <a:lnTo>
                    <a:pt x="438" y="1606"/>
                  </a:lnTo>
                  <a:lnTo>
                    <a:pt x="402" y="1584"/>
                  </a:lnTo>
                  <a:lnTo>
                    <a:pt x="366" y="1560"/>
                  </a:lnTo>
                  <a:lnTo>
                    <a:pt x="332" y="1534"/>
                  </a:lnTo>
                  <a:lnTo>
                    <a:pt x="300" y="1508"/>
                  </a:lnTo>
                  <a:lnTo>
                    <a:pt x="268" y="1480"/>
                  </a:lnTo>
                  <a:lnTo>
                    <a:pt x="240" y="1450"/>
                  </a:lnTo>
                  <a:lnTo>
                    <a:pt x="212" y="1420"/>
                  </a:lnTo>
                  <a:lnTo>
                    <a:pt x="186" y="1388"/>
                  </a:lnTo>
                  <a:lnTo>
                    <a:pt x="160" y="1354"/>
                  </a:lnTo>
                  <a:lnTo>
                    <a:pt x="138" y="1320"/>
                  </a:lnTo>
                  <a:lnTo>
                    <a:pt x="116" y="1286"/>
                  </a:lnTo>
                  <a:lnTo>
                    <a:pt x="96" y="1248"/>
                  </a:lnTo>
                  <a:lnTo>
                    <a:pt x="78" y="1212"/>
                  </a:lnTo>
                  <a:lnTo>
                    <a:pt x="62" y="1174"/>
                  </a:lnTo>
                  <a:lnTo>
                    <a:pt x="48" y="1136"/>
                  </a:lnTo>
                  <a:lnTo>
                    <a:pt x="36" y="1096"/>
                  </a:lnTo>
                  <a:lnTo>
                    <a:pt x="24" y="1056"/>
                  </a:lnTo>
                  <a:lnTo>
                    <a:pt x="16" y="1014"/>
                  </a:lnTo>
                  <a:lnTo>
                    <a:pt x="10" y="974"/>
                  </a:lnTo>
                  <a:lnTo>
                    <a:pt x="4" y="932"/>
                  </a:lnTo>
                  <a:lnTo>
                    <a:pt x="2" y="890"/>
                  </a:lnTo>
                  <a:lnTo>
                    <a:pt x="0" y="848"/>
                  </a:lnTo>
                  <a:lnTo>
                    <a:pt x="2" y="806"/>
                  </a:lnTo>
                  <a:lnTo>
                    <a:pt x="6" y="764"/>
                  </a:lnTo>
                  <a:lnTo>
                    <a:pt x="12" y="720"/>
                  </a:lnTo>
                  <a:lnTo>
                    <a:pt x="20" y="678"/>
                  </a:lnTo>
                  <a:lnTo>
                    <a:pt x="30" y="636"/>
                  </a:lnTo>
                  <a:lnTo>
                    <a:pt x="42" y="592"/>
                  </a:lnTo>
                  <a:lnTo>
                    <a:pt x="42" y="592"/>
                  </a:lnTo>
                  <a:lnTo>
                    <a:pt x="58" y="552"/>
                  </a:lnTo>
                  <a:lnTo>
                    <a:pt x="74" y="510"/>
                  </a:lnTo>
                  <a:lnTo>
                    <a:pt x="92" y="472"/>
                  </a:lnTo>
                  <a:lnTo>
                    <a:pt x="112" y="434"/>
                  </a:lnTo>
                  <a:lnTo>
                    <a:pt x="134" y="396"/>
                  </a:lnTo>
                  <a:lnTo>
                    <a:pt x="158" y="362"/>
                  </a:lnTo>
                  <a:lnTo>
                    <a:pt x="184" y="328"/>
                  </a:lnTo>
                  <a:lnTo>
                    <a:pt x="210" y="296"/>
                  </a:lnTo>
                  <a:lnTo>
                    <a:pt x="240" y="264"/>
                  </a:lnTo>
                  <a:lnTo>
                    <a:pt x="270" y="236"/>
                  </a:lnTo>
                  <a:lnTo>
                    <a:pt x="300" y="208"/>
                  </a:lnTo>
                  <a:lnTo>
                    <a:pt x="332" y="182"/>
                  </a:lnTo>
                  <a:lnTo>
                    <a:pt x="366" y="156"/>
                  </a:lnTo>
                  <a:lnTo>
                    <a:pt x="402" y="134"/>
                  </a:lnTo>
                  <a:lnTo>
                    <a:pt x="436" y="112"/>
                  </a:lnTo>
                  <a:lnTo>
                    <a:pt x="474" y="94"/>
                  </a:lnTo>
                  <a:lnTo>
                    <a:pt x="512" y="76"/>
                  </a:lnTo>
                  <a:lnTo>
                    <a:pt x="550" y="60"/>
                  </a:lnTo>
                  <a:lnTo>
                    <a:pt x="588" y="46"/>
                  </a:lnTo>
                  <a:lnTo>
                    <a:pt x="628" y="32"/>
                  </a:lnTo>
                  <a:lnTo>
                    <a:pt x="670" y="22"/>
                  </a:lnTo>
                  <a:lnTo>
                    <a:pt x="710" y="14"/>
                  </a:lnTo>
                  <a:lnTo>
                    <a:pt x="752" y="8"/>
                  </a:lnTo>
                  <a:lnTo>
                    <a:pt x="794" y="2"/>
                  </a:lnTo>
                  <a:lnTo>
                    <a:pt x="836" y="0"/>
                  </a:lnTo>
                  <a:lnTo>
                    <a:pt x="878" y="0"/>
                  </a:lnTo>
                  <a:lnTo>
                    <a:pt x="922" y="2"/>
                  </a:lnTo>
                  <a:lnTo>
                    <a:pt x="964" y="4"/>
                  </a:lnTo>
                  <a:lnTo>
                    <a:pt x="1006" y="10"/>
                  </a:lnTo>
                  <a:lnTo>
                    <a:pt x="1050" y="18"/>
                  </a:lnTo>
                  <a:lnTo>
                    <a:pt x="1092" y="30"/>
                  </a:lnTo>
                  <a:lnTo>
                    <a:pt x="1134" y="42"/>
                  </a:lnTo>
                  <a:lnTo>
                    <a:pt x="1134" y="42"/>
                  </a:lnTo>
                  <a:lnTo>
                    <a:pt x="1052" y="298"/>
                  </a:lnTo>
                  <a:lnTo>
                    <a:pt x="866" y="858"/>
                  </a:lnTo>
                  <a:lnTo>
                    <a:pt x="598" y="1674"/>
                  </a:lnTo>
                  <a:lnTo>
                    <a:pt x="598" y="167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p:cNvSpPr>
            <p:nvPr/>
          </p:nvSpPr>
          <p:spPr bwMode="ltGray">
            <a:xfrm flipH="1">
              <a:off x="7120438" y="3582987"/>
              <a:ext cx="1355726" cy="2019299"/>
            </a:xfrm>
            <a:custGeom>
              <a:avLst/>
              <a:gdLst>
                <a:gd name="T0" fmla="*/ 406 w 854"/>
                <a:gd name="T1" fmla="*/ 0 h 1272"/>
                <a:gd name="T2" fmla="*/ 468 w 854"/>
                <a:gd name="T3" fmla="*/ 24 h 1272"/>
                <a:gd name="T4" fmla="*/ 526 w 854"/>
                <a:gd name="T5" fmla="*/ 52 h 1272"/>
                <a:gd name="T6" fmla="*/ 582 w 854"/>
                <a:gd name="T7" fmla="*/ 86 h 1272"/>
                <a:gd name="T8" fmla="*/ 632 w 854"/>
                <a:gd name="T9" fmla="*/ 126 h 1272"/>
                <a:gd name="T10" fmla="*/ 676 w 854"/>
                <a:gd name="T11" fmla="*/ 168 h 1272"/>
                <a:gd name="T12" fmla="*/ 718 w 854"/>
                <a:gd name="T13" fmla="*/ 216 h 1272"/>
                <a:gd name="T14" fmla="*/ 754 w 854"/>
                <a:gd name="T15" fmla="*/ 266 h 1272"/>
                <a:gd name="T16" fmla="*/ 784 w 854"/>
                <a:gd name="T17" fmla="*/ 320 h 1272"/>
                <a:gd name="T18" fmla="*/ 810 w 854"/>
                <a:gd name="T19" fmla="*/ 378 h 1272"/>
                <a:gd name="T20" fmla="*/ 830 w 854"/>
                <a:gd name="T21" fmla="*/ 436 h 1272"/>
                <a:gd name="T22" fmla="*/ 844 w 854"/>
                <a:gd name="T23" fmla="*/ 498 h 1272"/>
                <a:gd name="T24" fmla="*/ 852 w 854"/>
                <a:gd name="T25" fmla="*/ 560 h 1272"/>
                <a:gd name="T26" fmla="*/ 854 w 854"/>
                <a:gd name="T27" fmla="*/ 624 h 1272"/>
                <a:gd name="T28" fmla="*/ 850 w 854"/>
                <a:gd name="T29" fmla="*/ 688 h 1272"/>
                <a:gd name="T30" fmla="*/ 840 w 854"/>
                <a:gd name="T31" fmla="*/ 752 h 1272"/>
                <a:gd name="T32" fmla="*/ 824 w 854"/>
                <a:gd name="T33" fmla="*/ 818 h 1272"/>
                <a:gd name="T34" fmla="*/ 812 w 854"/>
                <a:gd name="T35" fmla="*/ 850 h 1272"/>
                <a:gd name="T36" fmla="*/ 786 w 854"/>
                <a:gd name="T37" fmla="*/ 910 h 1272"/>
                <a:gd name="T38" fmla="*/ 754 w 854"/>
                <a:gd name="T39" fmla="*/ 966 h 1272"/>
                <a:gd name="T40" fmla="*/ 718 w 854"/>
                <a:gd name="T41" fmla="*/ 1020 h 1272"/>
                <a:gd name="T42" fmla="*/ 676 w 854"/>
                <a:gd name="T43" fmla="*/ 1068 h 1272"/>
                <a:gd name="T44" fmla="*/ 630 w 854"/>
                <a:gd name="T45" fmla="*/ 1112 h 1272"/>
                <a:gd name="T46" fmla="*/ 580 w 854"/>
                <a:gd name="T47" fmla="*/ 1150 h 1272"/>
                <a:gd name="T48" fmla="*/ 528 w 854"/>
                <a:gd name="T49" fmla="*/ 1184 h 1272"/>
                <a:gd name="T50" fmla="*/ 472 w 854"/>
                <a:gd name="T51" fmla="*/ 1212 h 1272"/>
                <a:gd name="T52" fmla="*/ 412 w 854"/>
                <a:gd name="T53" fmla="*/ 1236 h 1272"/>
                <a:gd name="T54" fmla="*/ 352 w 854"/>
                <a:gd name="T55" fmla="*/ 1254 h 1272"/>
                <a:gd name="T56" fmla="*/ 290 w 854"/>
                <a:gd name="T57" fmla="*/ 1266 h 1272"/>
                <a:gd name="T58" fmla="*/ 226 w 854"/>
                <a:gd name="T59" fmla="*/ 1272 h 1272"/>
                <a:gd name="T60" fmla="*/ 162 w 854"/>
                <a:gd name="T61" fmla="*/ 1272 h 1272"/>
                <a:gd name="T62" fmla="*/ 96 w 854"/>
                <a:gd name="T63" fmla="*/ 1266 h 1272"/>
                <a:gd name="T64" fmla="*/ 32 w 854"/>
                <a:gd name="T65" fmla="*/ 1252 h 1272"/>
                <a:gd name="T66" fmla="*/ 0 w 854"/>
                <a:gd name="T67" fmla="*/ 1242 h 1272"/>
                <a:gd name="T68" fmla="*/ 202 w 854"/>
                <a:gd name="T69" fmla="*/ 622 h 1272"/>
                <a:gd name="T70" fmla="*/ 406 w 854"/>
                <a:gd name="T71"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4" h="1272">
                  <a:moveTo>
                    <a:pt x="406" y="0"/>
                  </a:moveTo>
                  <a:lnTo>
                    <a:pt x="406" y="0"/>
                  </a:lnTo>
                  <a:lnTo>
                    <a:pt x="438" y="12"/>
                  </a:lnTo>
                  <a:lnTo>
                    <a:pt x="468" y="24"/>
                  </a:lnTo>
                  <a:lnTo>
                    <a:pt x="498" y="38"/>
                  </a:lnTo>
                  <a:lnTo>
                    <a:pt x="526" y="52"/>
                  </a:lnTo>
                  <a:lnTo>
                    <a:pt x="554" y="68"/>
                  </a:lnTo>
                  <a:lnTo>
                    <a:pt x="582" y="86"/>
                  </a:lnTo>
                  <a:lnTo>
                    <a:pt x="606" y="106"/>
                  </a:lnTo>
                  <a:lnTo>
                    <a:pt x="632" y="126"/>
                  </a:lnTo>
                  <a:lnTo>
                    <a:pt x="654" y="146"/>
                  </a:lnTo>
                  <a:lnTo>
                    <a:pt x="676" y="168"/>
                  </a:lnTo>
                  <a:lnTo>
                    <a:pt x="698" y="192"/>
                  </a:lnTo>
                  <a:lnTo>
                    <a:pt x="718" y="216"/>
                  </a:lnTo>
                  <a:lnTo>
                    <a:pt x="736" y="240"/>
                  </a:lnTo>
                  <a:lnTo>
                    <a:pt x="754" y="266"/>
                  </a:lnTo>
                  <a:lnTo>
                    <a:pt x="770" y="294"/>
                  </a:lnTo>
                  <a:lnTo>
                    <a:pt x="784" y="320"/>
                  </a:lnTo>
                  <a:lnTo>
                    <a:pt x="798" y="348"/>
                  </a:lnTo>
                  <a:lnTo>
                    <a:pt x="810" y="378"/>
                  </a:lnTo>
                  <a:lnTo>
                    <a:pt x="820" y="406"/>
                  </a:lnTo>
                  <a:lnTo>
                    <a:pt x="830" y="436"/>
                  </a:lnTo>
                  <a:lnTo>
                    <a:pt x="838" y="466"/>
                  </a:lnTo>
                  <a:lnTo>
                    <a:pt x="844" y="498"/>
                  </a:lnTo>
                  <a:lnTo>
                    <a:pt x="848" y="528"/>
                  </a:lnTo>
                  <a:lnTo>
                    <a:pt x="852" y="560"/>
                  </a:lnTo>
                  <a:lnTo>
                    <a:pt x="854" y="592"/>
                  </a:lnTo>
                  <a:lnTo>
                    <a:pt x="854" y="624"/>
                  </a:lnTo>
                  <a:lnTo>
                    <a:pt x="854" y="656"/>
                  </a:lnTo>
                  <a:lnTo>
                    <a:pt x="850" y="688"/>
                  </a:lnTo>
                  <a:lnTo>
                    <a:pt x="846" y="720"/>
                  </a:lnTo>
                  <a:lnTo>
                    <a:pt x="840" y="752"/>
                  </a:lnTo>
                  <a:lnTo>
                    <a:pt x="832" y="786"/>
                  </a:lnTo>
                  <a:lnTo>
                    <a:pt x="824" y="818"/>
                  </a:lnTo>
                  <a:lnTo>
                    <a:pt x="824" y="818"/>
                  </a:lnTo>
                  <a:lnTo>
                    <a:pt x="812" y="850"/>
                  </a:lnTo>
                  <a:lnTo>
                    <a:pt x="800" y="880"/>
                  </a:lnTo>
                  <a:lnTo>
                    <a:pt x="786" y="910"/>
                  </a:lnTo>
                  <a:lnTo>
                    <a:pt x="770" y="938"/>
                  </a:lnTo>
                  <a:lnTo>
                    <a:pt x="754" y="966"/>
                  </a:lnTo>
                  <a:lnTo>
                    <a:pt x="736" y="994"/>
                  </a:lnTo>
                  <a:lnTo>
                    <a:pt x="718" y="1020"/>
                  </a:lnTo>
                  <a:lnTo>
                    <a:pt x="698" y="1044"/>
                  </a:lnTo>
                  <a:lnTo>
                    <a:pt x="676" y="1068"/>
                  </a:lnTo>
                  <a:lnTo>
                    <a:pt x="654" y="1090"/>
                  </a:lnTo>
                  <a:lnTo>
                    <a:pt x="630" y="1112"/>
                  </a:lnTo>
                  <a:lnTo>
                    <a:pt x="606" y="1132"/>
                  </a:lnTo>
                  <a:lnTo>
                    <a:pt x="580" y="1150"/>
                  </a:lnTo>
                  <a:lnTo>
                    <a:pt x="554" y="1168"/>
                  </a:lnTo>
                  <a:lnTo>
                    <a:pt x="528" y="1184"/>
                  </a:lnTo>
                  <a:lnTo>
                    <a:pt x="500" y="1200"/>
                  </a:lnTo>
                  <a:lnTo>
                    <a:pt x="472" y="1212"/>
                  </a:lnTo>
                  <a:lnTo>
                    <a:pt x="442" y="1226"/>
                  </a:lnTo>
                  <a:lnTo>
                    <a:pt x="412" y="1236"/>
                  </a:lnTo>
                  <a:lnTo>
                    <a:pt x="382" y="1246"/>
                  </a:lnTo>
                  <a:lnTo>
                    <a:pt x="352" y="1254"/>
                  </a:lnTo>
                  <a:lnTo>
                    <a:pt x="320" y="1260"/>
                  </a:lnTo>
                  <a:lnTo>
                    <a:pt x="290" y="1266"/>
                  </a:lnTo>
                  <a:lnTo>
                    <a:pt x="258" y="1270"/>
                  </a:lnTo>
                  <a:lnTo>
                    <a:pt x="226" y="1272"/>
                  </a:lnTo>
                  <a:lnTo>
                    <a:pt x="194" y="1272"/>
                  </a:lnTo>
                  <a:lnTo>
                    <a:pt x="162" y="1272"/>
                  </a:lnTo>
                  <a:lnTo>
                    <a:pt x="130" y="1270"/>
                  </a:lnTo>
                  <a:lnTo>
                    <a:pt x="96" y="1266"/>
                  </a:lnTo>
                  <a:lnTo>
                    <a:pt x="64" y="1260"/>
                  </a:lnTo>
                  <a:lnTo>
                    <a:pt x="32" y="1252"/>
                  </a:lnTo>
                  <a:lnTo>
                    <a:pt x="0" y="1242"/>
                  </a:lnTo>
                  <a:lnTo>
                    <a:pt x="0" y="1242"/>
                  </a:lnTo>
                  <a:lnTo>
                    <a:pt x="62" y="1048"/>
                  </a:lnTo>
                  <a:lnTo>
                    <a:pt x="202" y="622"/>
                  </a:lnTo>
                  <a:lnTo>
                    <a:pt x="406" y="0"/>
                  </a:lnTo>
                  <a:lnTo>
                    <a:pt x="406"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itle 2"/>
          <p:cNvSpPr>
            <a:spLocks noGrp="1"/>
          </p:cNvSpPr>
          <p:nvPr>
            <p:ph type="ctrTitle"/>
          </p:nvPr>
        </p:nvSpPr>
        <p:spPr>
          <a:xfrm>
            <a:off x="6551271" y="2102790"/>
            <a:ext cx="2318421" cy="747897"/>
          </a:xfrm>
        </p:spPr>
        <p:txBody>
          <a:bodyPr/>
          <a:lstStyle/>
          <a:p>
            <a:r>
              <a:rPr lang="hr-HR" dirty="0" smtClean="0"/>
              <a:t>METODOLOGIJA</a:t>
            </a:r>
            <a:endParaRPr lang="en-GB" sz="2700" dirty="0"/>
          </a:p>
        </p:txBody>
      </p:sp>
      <p:sp>
        <p:nvSpPr>
          <p:cNvPr id="18" name="TextBox 17"/>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10</a:t>
            </a:fld>
            <a:endParaRPr lang="en-GB" sz="800" kern="1200" dirty="0" smtClean="0">
              <a:solidFill>
                <a:schemeClr val="bg1"/>
              </a:solidFill>
              <a:latin typeface="+mn-lt"/>
              <a:ea typeface="+mn-ea"/>
              <a:cs typeface="+mn-cs"/>
            </a:endParaRPr>
          </a:p>
        </p:txBody>
      </p:sp>
    </p:spTree>
    <p:extLst>
      <p:ext uri="{BB962C8B-B14F-4D97-AF65-F5344CB8AC3E}">
        <p14:creationId xmlns:p14="http://schemas.microsoft.com/office/powerpoint/2010/main" val="63420491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3034" r="23034"/>
          <a:stretch>
            <a:fillRect/>
          </a:stretch>
        </p:blipFill>
        <p:spPr/>
      </p:pic>
      <p:sp>
        <p:nvSpPr>
          <p:cNvPr id="7" name="Title 6"/>
          <p:cNvSpPr>
            <a:spLocks noGrp="1"/>
          </p:cNvSpPr>
          <p:nvPr>
            <p:ph type="ctrTitle"/>
          </p:nvPr>
        </p:nvSpPr>
        <p:spPr>
          <a:xfrm>
            <a:off x="5672681" y="1949411"/>
            <a:ext cx="3316940" cy="1121846"/>
          </a:xfrm>
        </p:spPr>
        <p:txBody>
          <a:bodyPr/>
          <a:lstStyle/>
          <a:p>
            <a:pPr algn="ctr"/>
            <a:r>
              <a:rPr lang="hr-HR" dirty="0" smtClean="0"/>
              <a:t>Zadovoljstvo i iskustva korisnika</a:t>
            </a:r>
            <a:br>
              <a:rPr lang="hr-HR" dirty="0" smtClean="0"/>
            </a:br>
            <a:r>
              <a:rPr lang="hr-HR" dirty="0" smtClean="0"/>
              <a:t>- Trgovački sudovi</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100</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59256321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grpSp>
        <p:nvGrpSpPr>
          <p:cNvPr id="3" name="Grupa 2"/>
          <p:cNvGrpSpPr/>
          <p:nvPr/>
        </p:nvGrpSpPr>
        <p:grpSpPr>
          <a:xfrm>
            <a:off x="400310" y="1532174"/>
            <a:ext cx="1251243" cy="1239612"/>
            <a:chOff x="6536129" y="1656977"/>
            <a:chExt cx="1251243" cy="1239612"/>
          </a:xfrm>
        </p:grpSpPr>
        <p:graphicFrame>
          <p:nvGraphicFramePr>
            <p:cNvPr id="21" name="Chart 4"/>
            <p:cNvGraphicFramePr>
              <a:graphicFrameLocks noChangeAspect="1"/>
            </p:cNvGraphicFramePr>
            <p:nvPr>
              <p:extLst/>
            </p:nvPr>
          </p:nvGraphicFramePr>
          <p:xfrm>
            <a:off x="6536129" y="1656977"/>
            <a:ext cx="1251243" cy="1239612"/>
          </p:xfrm>
          <a:graphic>
            <a:graphicData uri="http://schemas.openxmlformats.org/drawingml/2006/chart">
              <c:chart xmlns:c="http://schemas.openxmlformats.org/drawingml/2006/chart" xmlns:r="http://schemas.openxmlformats.org/officeDocument/2006/relationships" r:id="rId3"/>
            </a:graphicData>
          </a:graphic>
        </p:graphicFrame>
        <p:sp>
          <p:nvSpPr>
            <p:cNvPr id="24" name="Freeform 17"/>
            <p:cNvSpPr>
              <a:spLocks noChangeAspect="1" noEditPoints="1"/>
            </p:cNvSpPr>
            <p:nvPr/>
          </p:nvSpPr>
          <p:spPr bwMode="auto">
            <a:xfrm>
              <a:off x="7066907" y="1988336"/>
              <a:ext cx="205142" cy="327290"/>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grpSp>
      <p:sp>
        <p:nvSpPr>
          <p:cNvPr id="8" name="Text Placeholder 7"/>
          <p:cNvSpPr>
            <a:spLocks noGrp="1"/>
          </p:cNvSpPr>
          <p:nvPr>
            <p:ph type="body" sz="quarter" idx="16"/>
          </p:nvPr>
        </p:nvSpPr>
        <p:spPr>
          <a:xfrm>
            <a:off x="224597" y="4514209"/>
            <a:ext cx="8406597" cy="183315"/>
          </a:xfrm>
        </p:spPr>
        <p:txBody>
          <a:bodyPr>
            <a:noAutofit/>
          </a:bodyPr>
          <a:lstStyle/>
          <a:p>
            <a:pPr defTabSz="914400" fontAlgn="base">
              <a:lnSpc>
                <a:spcPct val="100000"/>
              </a:lnSpc>
              <a:spcBef>
                <a:spcPct val="0"/>
              </a:spcBef>
              <a:spcAft>
                <a:spcPct val="0"/>
              </a:spcAft>
            </a:pPr>
            <a:r>
              <a:rPr lang="hr-HR" sz="700" dirty="0">
                <a:solidFill>
                  <a:srgbClr val="58595B"/>
                </a:solidFill>
                <a:latin typeface="Calibri" pitchFamily="34" charset="0"/>
              </a:rPr>
              <a:t>P15a. A je li Vaše poduzeće u posljednje tri godine bilo stranka u sudskom postupku na nekom od slijedećih trgovačkih sudova? </a:t>
            </a:r>
            <a:r>
              <a:rPr lang="hr-HR" sz="700" dirty="0" smtClean="0">
                <a:solidFill>
                  <a:srgbClr val="58595B"/>
                </a:solidFill>
                <a:latin typeface="Calibri" pitchFamily="34" charset="0"/>
              </a:rPr>
              <a:t>N_2010=247; N_2016=157</a:t>
            </a:r>
          </a:p>
          <a:p>
            <a:pPr defTabSz="914400" fontAlgn="base">
              <a:lnSpc>
                <a:spcPct val="100000"/>
              </a:lnSpc>
              <a:spcBef>
                <a:spcPct val="0"/>
              </a:spcBef>
              <a:spcAft>
                <a:spcPct val="0"/>
              </a:spcAft>
            </a:pPr>
            <a:r>
              <a:rPr lang="hr-HR" sz="700" dirty="0" smtClean="0">
                <a:solidFill>
                  <a:srgbClr val="58595B"/>
                </a:solidFill>
                <a:latin typeface="Calibri" pitchFamily="34" charset="0"/>
              </a:rPr>
              <a:t>P16. </a:t>
            </a:r>
            <a:r>
              <a:rPr lang="hr-HR" sz="700" dirty="0">
                <a:solidFill>
                  <a:srgbClr val="58595B"/>
                </a:solidFill>
                <a:latin typeface="Calibri" pitchFamily="34" charset="0"/>
              </a:rPr>
              <a:t>Koje vrste je bio taj posljednji postupak kojeg ste imali na tom trgovačkom </a:t>
            </a:r>
            <a:r>
              <a:rPr lang="hr-HR" sz="700" dirty="0" smtClean="0">
                <a:solidFill>
                  <a:srgbClr val="58595B"/>
                </a:solidFill>
                <a:latin typeface="Calibri" pitchFamily="34" charset="0"/>
              </a:rPr>
              <a:t>sudu? Uzorak</a:t>
            </a:r>
            <a:r>
              <a:rPr lang="hr-HR" sz="700" dirty="0">
                <a:solidFill>
                  <a:srgbClr val="58595B"/>
                </a:solidFill>
                <a:latin typeface="Calibri" pitchFamily="34" charset="0"/>
              </a:rPr>
              <a:t>: </a:t>
            </a:r>
            <a:r>
              <a:rPr lang="hr-HR" sz="700" dirty="0" smtClean="0">
                <a:solidFill>
                  <a:srgbClr val="58595B"/>
                </a:solidFill>
                <a:latin typeface="Calibri" pitchFamily="34" charset="0"/>
              </a:rPr>
              <a:t>N_2010=109; N_2016=46</a:t>
            </a:r>
            <a:endParaRPr lang="hr-HR" sz="7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Manji udio ispitanika navodi da je njihovo poduzeće bilo stranka u nekom sudskom postupku u odnosu na 2010. godinu (37%:44%). Najveći porast imale su parnice koje su na prvom mjestu bile i 2010. godine,  a najveći pad postupci registra trgovačkog društva.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Stranke u sudskim postupcima – Trgovački sudovi </a:t>
            </a:r>
            <a:r>
              <a:rPr lang="hr-BA" sz="1600" b="0" dirty="0" smtClean="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5" name="TextBox 10"/>
          <p:cNvSpPr txBox="1"/>
          <p:nvPr/>
        </p:nvSpPr>
        <p:spPr>
          <a:xfrm rot="16200000">
            <a:off x="-234015" y="1845915"/>
            <a:ext cx="1235555"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Bili su stranka u sudskom postupku</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cxnSp>
        <p:nvCxnSpPr>
          <p:cNvPr id="22" name="Straight Connector 6"/>
          <p:cNvCxnSpPr/>
          <p:nvPr/>
        </p:nvCxnSpPr>
        <p:spPr>
          <a:xfrm flipV="1">
            <a:off x="1528408" y="1583594"/>
            <a:ext cx="0" cy="880427"/>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23" name="TextBox 10"/>
          <p:cNvSpPr txBox="1"/>
          <p:nvPr/>
        </p:nvSpPr>
        <p:spPr>
          <a:xfrm>
            <a:off x="2064316" y="1682654"/>
            <a:ext cx="1936183" cy="70432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2010. godine je 44% ispitanika bilo stranka u nekom sudskom postupku u posljednje tri godine</a:t>
            </a:r>
            <a:endParaRPr kumimoji="0" lang="en-GB" sz="12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graphicFrame>
        <p:nvGraphicFramePr>
          <p:cNvPr id="25" name="Chart 4"/>
          <p:cNvGraphicFramePr/>
          <p:nvPr>
            <p:extLst/>
          </p:nvPr>
        </p:nvGraphicFramePr>
        <p:xfrm>
          <a:off x="4000499" y="1662253"/>
          <a:ext cx="4885751" cy="2616574"/>
        </p:xfrm>
        <a:graphic>
          <a:graphicData uri="http://schemas.openxmlformats.org/drawingml/2006/chart">
            <c:chart xmlns:c="http://schemas.openxmlformats.org/drawingml/2006/chart" xmlns:r="http://schemas.openxmlformats.org/officeDocument/2006/relationships" r:id="rId4"/>
          </a:graphicData>
        </a:graphic>
      </p:graphicFrame>
      <p:sp>
        <p:nvSpPr>
          <p:cNvPr id="12" name="Pravokutnik 11"/>
          <p:cNvSpPr/>
          <p:nvPr/>
        </p:nvSpPr>
        <p:spPr>
          <a:xfrm>
            <a:off x="1480502" y="1850152"/>
            <a:ext cx="587020"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1" i="0" u="none" strike="noStrike" kern="1200" cap="none" spc="0" normalizeH="0" baseline="0" noProof="0" dirty="0" smtClean="0">
                <a:ln>
                  <a:noFill/>
                </a:ln>
                <a:solidFill>
                  <a:srgbClr val="007681"/>
                </a:solidFill>
                <a:effectLst/>
                <a:uLnTx/>
                <a:uFillTx/>
                <a:latin typeface="Calibri"/>
                <a:ea typeface="+mn-ea"/>
                <a:cs typeface="+mn-cs"/>
              </a:rPr>
              <a:t>37</a:t>
            </a:r>
            <a:r>
              <a:rPr kumimoji="0" lang="en-GB" sz="1800" b="1" i="0" u="none" strike="noStrike" kern="1200" cap="none" spc="0" normalizeH="0" baseline="0" noProof="0" dirty="0" smtClean="0">
                <a:ln>
                  <a:noFill/>
                </a:ln>
                <a:solidFill>
                  <a:srgbClr val="007681"/>
                </a:solidFill>
                <a:effectLst/>
                <a:uLnTx/>
                <a:uFillTx/>
                <a:latin typeface="Calibri"/>
                <a:ea typeface="+mn-ea"/>
                <a:cs typeface="+mn-cs"/>
              </a:rPr>
              <a:t>%</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33" name="TextBox 10"/>
          <p:cNvSpPr txBox="1"/>
          <p:nvPr/>
        </p:nvSpPr>
        <p:spPr>
          <a:xfrm>
            <a:off x="6158458" y="1226200"/>
            <a:ext cx="1886357"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Vrsta sudskog postupka u kojem su bili stranka</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415366215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2136385"/>
            <a:ext cx="3289464" cy="747897"/>
          </a:xfrm>
        </p:spPr>
        <p:txBody>
          <a:bodyPr/>
          <a:lstStyle/>
          <a:p>
            <a:pPr algn="ctr"/>
            <a:r>
              <a:rPr lang="hr-HR" dirty="0" smtClean="0"/>
              <a:t>TRAJANJE POSTUPKA – trgovački sudovi</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102</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312345857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93795"/>
            <a:ext cx="7247550" cy="308756"/>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P18. </a:t>
            </a:r>
            <a:r>
              <a:rPr lang="pl-PL" sz="800" dirty="0">
                <a:solidFill>
                  <a:srgbClr val="58595B"/>
                </a:solidFill>
                <a:latin typeface="Calibri" pitchFamily="34" charset="0"/>
              </a:rPr>
              <a:t>Je li taj postupak dovršen</a:t>
            </a:r>
            <a:r>
              <a:rPr lang="pl-PL" sz="800" dirty="0" smtClean="0">
                <a:solidFill>
                  <a:srgbClr val="58595B"/>
                </a:solidFill>
                <a:latin typeface="Calibri" pitchFamily="34" charset="0"/>
              </a:rPr>
              <a:t>? </a:t>
            </a:r>
            <a:r>
              <a:rPr lang="hr-HR" sz="800" dirty="0">
                <a:solidFill>
                  <a:srgbClr val="58595B"/>
                </a:solidFill>
                <a:latin typeface="Calibri" pitchFamily="34" charset="0"/>
              </a:rPr>
              <a:t>Uzorak: </a:t>
            </a:r>
            <a:r>
              <a:rPr lang="hr-HR" sz="800" dirty="0" smtClean="0">
                <a:solidFill>
                  <a:srgbClr val="58595B"/>
                </a:solidFill>
                <a:latin typeface="Calibri" pitchFamily="34" charset="0"/>
              </a:rPr>
              <a:t>N_2010=109; N_2016=46</a:t>
            </a:r>
          </a:p>
          <a:p>
            <a:pPr defTabSz="914400" fontAlgn="base">
              <a:lnSpc>
                <a:spcPct val="100000"/>
              </a:lnSpc>
              <a:spcBef>
                <a:spcPct val="0"/>
              </a:spcBef>
              <a:spcAft>
                <a:spcPct val="0"/>
              </a:spcAft>
            </a:pPr>
            <a:r>
              <a:rPr lang="pl-PL" sz="800" dirty="0">
                <a:solidFill>
                  <a:srgbClr val="58595B"/>
                </a:solidFill>
                <a:latin typeface="Calibri" pitchFamily="34" charset="0"/>
              </a:rPr>
              <a:t>P19. Koliko je ukupno trajao taj postupak do prve presude</a:t>
            </a:r>
            <a:r>
              <a:rPr lang="pl-PL" sz="800" dirty="0" smtClean="0">
                <a:solidFill>
                  <a:srgbClr val="58595B"/>
                </a:solidFill>
                <a:latin typeface="Calibri" pitchFamily="34" charset="0"/>
              </a:rPr>
              <a:t>? </a:t>
            </a:r>
            <a:r>
              <a:rPr lang="hr-HR" sz="800" dirty="0">
                <a:solidFill>
                  <a:srgbClr val="58595B"/>
                </a:solidFill>
                <a:latin typeface="Calibri" pitchFamily="34" charset="0"/>
              </a:rPr>
              <a:t>Uzorak: </a:t>
            </a:r>
            <a:r>
              <a:rPr lang="hr-HR" sz="800" dirty="0" smtClean="0">
                <a:solidFill>
                  <a:srgbClr val="58595B"/>
                </a:solidFill>
                <a:latin typeface="Calibri" pitchFamily="34" charset="0"/>
              </a:rPr>
              <a:t>N_2010=60; N_2016=25</a:t>
            </a:r>
            <a:endParaRPr lang="pl-PL" sz="800" dirty="0" smtClean="0">
              <a:solidFill>
                <a:srgbClr val="58595B"/>
              </a:solidFill>
              <a:latin typeface="Calibri" pitchFamily="34" charset="0"/>
            </a:endParaRPr>
          </a:p>
        </p:txBody>
      </p:sp>
      <p:sp>
        <p:nvSpPr>
          <p:cNvPr id="9" name="Pravokutnik 8"/>
          <p:cNvSpPr/>
          <p:nvPr/>
        </p:nvSpPr>
        <p:spPr>
          <a:xfrm>
            <a:off x="152796" y="488866"/>
            <a:ext cx="8733453" cy="3970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Podjednak udio ispitanika kao i 2010. navodi da prvostupanjski postupak još traje (46%:44%).  Najviše se smanjilo trajanje od 6 do 12 mjeseci (4%:25%) a najveći porast ima trajanje postupka od 1 do 2 godine (28%:12%).</a:t>
            </a:r>
            <a:endParaRPr kumimoji="0" lang="hr-HR" sz="11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Predmet – osnovni pokazatelji – Trgovački sudovi </a:t>
            </a:r>
            <a:r>
              <a:rPr lang="hr-BA" sz="1600" b="0" dirty="0" smtClean="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222648"/>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postupak dovršen?</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2" name="TextBox 10"/>
          <p:cNvSpPr txBox="1"/>
          <p:nvPr/>
        </p:nvSpPr>
        <p:spPr>
          <a:xfrm>
            <a:off x="3663365" y="1219190"/>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Trajanje postupka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2971799"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4"/>
          <p:cNvGraphicFramePr/>
          <p:nvPr>
            <p:extLst/>
          </p:nvPr>
        </p:nvGraphicFramePr>
        <p:xfrm>
          <a:off x="3149600" y="1518751"/>
          <a:ext cx="2971799" cy="297504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07829771"/>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93795"/>
            <a:ext cx="7247550" cy="308756"/>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P24. </a:t>
            </a:r>
            <a:r>
              <a:rPr lang="pl-PL" sz="800" dirty="0">
                <a:solidFill>
                  <a:srgbClr val="58595B"/>
                </a:solidFill>
                <a:latin typeface="Calibri" pitchFamily="34" charset="0"/>
              </a:rPr>
              <a:t>Je li taj predmet dovršen</a:t>
            </a:r>
            <a:r>
              <a:rPr lang="pl-PL" sz="800" dirty="0" smtClean="0">
                <a:solidFill>
                  <a:srgbClr val="58595B"/>
                </a:solidFill>
                <a:latin typeface="Calibri" pitchFamily="34" charset="0"/>
              </a:rPr>
              <a:t>?</a:t>
            </a:r>
          </a:p>
          <a:p>
            <a:pPr defTabSz="914400" fontAlgn="base">
              <a:lnSpc>
                <a:spcPct val="100000"/>
              </a:lnSpc>
              <a:spcBef>
                <a:spcPct val="0"/>
              </a:spcBef>
              <a:spcAft>
                <a:spcPct val="0"/>
              </a:spcAft>
            </a:pPr>
            <a:r>
              <a:rPr lang="pl-PL" sz="800" dirty="0">
                <a:solidFill>
                  <a:srgbClr val="58595B"/>
                </a:solidFill>
                <a:latin typeface="Calibri" pitchFamily="34" charset="0"/>
              </a:rPr>
              <a:t>P</a:t>
            </a:r>
            <a:r>
              <a:rPr lang="pl-PL" sz="800" dirty="0" smtClean="0">
                <a:solidFill>
                  <a:srgbClr val="58595B"/>
                </a:solidFill>
                <a:latin typeface="Calibri" pitchFamily="34" charset="0"/>
              </a:rPr>
              <a:t>26</a:t>
            </a:r>
            <a:r>
              <a:rPr lang="pl-PL" sz="800" dirty="0">
                <a:solidFill>
                  <a:srgbClr val="58595B"/>
                </a:solidFill>
                <a:latin typeface="Calibri" pitchFamily="34" charset="0"/>
              </a:rPr>
              <a:t>. Koliko je ukupno trajao taj postupak</a:t>
            </a:r>
            <a:r>
              <a:rPr lang="pl-PL" sz="800" dirty="0" smtClean="0">
                <a:solidFill>
                  <a:srgbClr val="58595B"/>
                </a:solidFill>
                <a:latin typeface="Calibri" pitchFamily="34" charset="0"/>
              </a:rPr>
              <a:t>? </a:t>
            </a:r>
            <a:r>
              <a:rPr lang="hr-HR" sz="800" dirty="0">
                <a:solidFill>
                  <a:srgbClr val="58595B"/>
                </a:solidFill>
                <a:latin typeface="Calibri" pitchFamily="34" charset="0"/>
              </a:rPr>
              <a:t>Uzorak: N_2010=54; </a:t>
            </a:r>
            <a:r>
              <a:rPr lang="hr-HR" sz="800" dirty="0" smtClean="0">
                <a:solidFill>
                  <a:srgbClr val="58595B"/>
                </a:solidFill>
                <a:latin typeface="Calibri" pitchFamily="34" charset="0"/>
              </a:rPr>
              <a:t>N_2016=22</a:t>
            </a:r>
            <a:endParaRPr lang="pl-PL" sz="800" dirty="0" smtClean="0">
              <a:solidFill>
                <a:srgbClr val="58595B"/>
              </a:solidFill>
              <a:latin typeface="Calibri" pitchFamily="34" charset="0"/>
            </a:endParaRPr>
          </a:p>
        </p:txBody>
      </p:sp>
      <p:sp>
        <p:nvSpPr>
          <p:cNvPr id="9" name="Pravokutnik 8"/>
          <p:cNvSpPr/>
          <p:nvPr/>
        </p:nvSpPr>
        <p:spPr>
          <a:xfrm>
            <a:off x="152796" y="488866"/>
            <a:ext cx="8733453" cy="3970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Dovršenost ovršnih predmeta je manja nego 2010. godine (18%:28%). Udio trajanja ovršnih postupaka do 6 mjeseci smanjio se, a narastao je udio trajanja od 1 do 2 godine.</a:t>
            </a:r>
            <a:endParaRPr kumimoji="0" lang="hr-HR" sz="11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Ovršni predmet,</a:t>
            </a:r>
            <a:r>
              <a:rPr kumimoji="0" lang="pl-PL" sz="1600" b="0" i="0" u="none" strike="noStrike" kern="1200" cap="none" spc="0" normalizeH="0" noProof="0" dirty="0" smtClean="0">
                <a:ln>
                  <a:noFill/>
                </a:ln>
                <a:solidFill>
                  <a:srgbClr val="007681"/>
                </a:solidFill>
                <a:effectLst/>
                <a:uLnTx/>
                <a:uFillTx/>
                <a:latin typeface="Calibri"/>
                <a:ea typeface="+mj-ea"/>
                <a:cs typeface="+mj-cs"/>
              </a:rPr>
              <a:t>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osnovni pokazatelji –Trgovački sudovi </a:t>
            </a:r>
            <a:r>
              <a:rPr lang="hr-BA" sz="1600" b="0" dirty="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222648"/>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ovršni postupak dovršen?</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2971799" cy="270130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0"/>
          <p:cNvSpPr txBox="1"/>
          <p:nvPr/>
        </p:nvSpPr>
        <p:spPr>
          <a:xfrm>
            <a:off x="4881240" y="1219189"/>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Trajanje ovršnog postupka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6" name="Chart 4"/>
          <p:cNvGraphicFramePr/>
          <p:nvPr>
            <p:extLst/>
          </p:nvPr>
        </p:nvGraphicFramePr>
        <p:xfrm>
          <a:off x="4367475" y="1518750"/>
          <a:ext cx="3252525" cy="297504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040145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93795"/>
            <a:ext cx="7247550" cy="308756"/>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P27. Koji </a:t>
            </a:r>
            <a:r>
              <a:rPr lang="hr-HR" sz="800" dirty="0">
                <a:solidFill>
                  <a:srgbClr val="58595B"/>
                </a:solidFill>
                <a:latin typeface="Calibri" pitchFamily="34" charset="0"/>
              </a:rPr>
              <a:t>je bio ishod tog postupka? Jeste li uspjeli naplatiti potraživanja</a:t>
            </a:r>
            <a:r>
              <a:rPr lang="hr-HR" sz="800" dirty="0" smtClean="0">
                <a:solidFill>
                  <a:srgbClr val="58595B"/>
                </a:solidFill>
                <a:latin typeface="Calibri" pitchFamily="34" charset="0"/>
              </a:rPr>
              <a:t>?</a:t>
            </a:r>
          </a:p>
          <a:p>
            <a:pPr defTabSz="914400" fontAlgn="base">
              <a:lnSpc>
                <a:spcPct val="100000"/>
              </a:lnSpc>
              <a:spcBef>
                <a:spcPct val="0"/>
              </a:spcBef>
              <a:spcAft>
                <a:spcPct val="0"/>
              </a:spcAft>
            </a:pPr>
            <a:r>
              <a:rPr lang="hr-HR" sz="800" dirty="0" smtClean="0">
                <a:solidFill>
                  <a:srgbClr val="58595B"/>
                </a:solidFill>
                <a:latin typeface="Calibri" pitchFamily="34" charset="0"/>
              </a:rPr>
              <a:t>P28</a:t>
            </a:r>
            <a:r>
              <a:rPr lang="hr-HR" sz="800" dirty="0">
                <a:solidFill>
                  <a:srgbClr val="58595B"/>
                </a:solidFill>
                <a:latin typeface="Calibri" pitchFamily="34" charset="0"/>
              </a:rPr>
              <a:t>. Koliki dio ukupne vrijednosti potraživanja u tom </a:t>
            </a:r>
            <a:r>
              <a:rPr lang="hr-HR" sz="800" dirty="0" smtClean="0">
                <a:solidFill>
                  <a:srgbClr val="58595B"/>
                </a:solidFill>
                <a:latin typeface="Calibri" pitchFamily="34" charset="0"/>
              </a:rPr>
              <a:t>ovršnom </a:t>
            </a:r>
            <a:r>
              <a:rPr lang="hr-HR" sz="800" dirty="0">
                <a:solidFill>
                  <a:srgbClr val="58595B"/>
                </a:solidFill>
                <a:latin typeface="Calibri" pitchFamily="34" charset="0"/>
              </a:rPr>
              <a:t>postupku su iznosili svi izravni troškovi vođenja tog postupka</a:t>
            </a:r>
            <a:r>
              <a:rPr lang="hr-HR" sz="800" dirty="0" smtClean="0">
                <a:solidFill>
                  <a:srgbClr val="58595B"/>
                </a:solidFill>
                <a:latin typeface="Calibri" pitchFamily="34" charset="0"/>
              </a:rPr>
              <a:t>? Uzorak: N_2010=54; N_2016=22</a:t>
            </a:r>
            <a:endParaRPr lang="hr-HR" sz="800" dirty="0">
              <a:solidFill>
                <a:srgbClr val="58595B"/>
              </a:solidFill>
              <a:latin typeface="Calibri" pitchFamily="34" charset="0"/>
            </a:endParaRPr>
          </a:p>
        </p:txBody>
      </p:sp>
      <p:sp>
        <p:nvSpPr>
          <p:cNvPr id="9" name="Pravokutnik 8"/>
          <p:cNvSpPr/>
          <p:nvPr/>
        </p:nvSpPr>
        <p:spPr>
          <a:xfrm>
            <a:off x="152796" y="488866"/>
            <a:ext cx="8733453" cy="3970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Smanjio se udio ispitanika koji navode da su</a:t>
            </a:r>
            <a:r>
              <a:rPr kumimoji="0" lang="hr-HR" sz="1100" b="0" i="0" u="none" strike="noStrike" kern="1200" cap="none" spc="0" normalizeH="0" baseline="0" noProof="0" dirty="0">
                <a:ln>
                  <a:noFill/>
                </a:ln>
                <a:solidFill>
                  <a:srgbClr val="222223"/>
                </a:solidFill>
                <a:effectLst/>
                <a:uLnTx/>
                <a:uFillTx/>
                <a:latin typeface="Calibri"/>
                <a:ea typeface="+mn-ea"/>
                <a:cs typeface="+mn-cs"/>
              </a:rPr>
              <a:t> </a:t>
            </a: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potraživanje naplatili u cijelosti (27%:41%) i podjednak je udjelima onih koji navode samo djelomičnu naplatu te onih koji uopće nisu uspjeli naplatiti potraživanja. </a:t>
            </a:r>
            <a:endParaRPr kumimoji="0" lang="hr-HR" sz="11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a:ln>
                  <a:noFill/>
                </a:ln>
                <a:solidFill>
                  <a:srgbClr val="007681"/>
                </a:solidFill>
                <a:effectLst/>
                <a:uLnTx/>
                <a:uFillTx/>
                <a:latin typeface="Calibri"/>
                <a:ea typeface="+mj-ea"/>
                <a:cs typeface="+mj-cs"/>
              </a:rPr>
              <a:t>Ovršni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predmet,</a:t>
            </a:r>
            <a:r>
              <a:rPr kumimoji="0" lang="pl-PL" sz="1600" b="0" i="0" u="none" strike="noStrike" kern="1200" cap="none" spc="0" normalizeH="0" noProof="0" dirty="0" smtClean="0">
                <a:ln>
                  <a:noFill/>
                </a:ln>
                <a:solidFill>
                  <a:srgbClr val="007681"/>
                </a:solidFill>
                <a:effectLst/>
                <a:uLnTx/>
                <a:uFillTx/>
                <a:latin typeface="Calibri"/>
                <a:ea typeface="+mj-ea"/>
                <a:cs typeface="+mj-cs"/>
              </a:rPr>
              <a:t>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osnovni </a:t>
            </a:r>
            <a:r>
              <a:rPr kumimoji="0" lang="pl-PL" sz="1600" b="0" i="0" u="none" strike="noStrike" kern="1200" cap="none" spc="0" normalizeH="0" baseline="0" noProof="0" dirty="0">
                <a:ln>
                  <a:noFill/>
                </a:ln>
                <a:solidFill>
                  <a:srgbClr val="007681"/>
                </a:solidFill>
                <a:effectLst/>
                <a:uLnTx/>
                <a:uFillTx/>
                <a:latin typeface="Calibri"/>
                <a:ea typeface="+mj-ea"/>
                <a:cs typeface="+mj-cs"/>
              </a:rPr>
              <a:t>pokazatelji -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Trgovački sudovi </a:t>
            </a:r>
            <a:r>
              <a:rPr lang="hr-BA" sz="1600" b="0" dirty="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7" name="TextBox 10"/>
          <p:cNvSpPr txBox="1"/>
          <p:nvPr/>
        </p:nvSpPr>
        <p:spPr>
          <a:xfrm>
            <a:off x="572493" y="1068948"/>
            <a:ext cx="2789291"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Jeste</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li </a:t>
            </a: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uspjeli</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a:t>
            </a: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naplatiti</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a:t>
            </a: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potraživanja</a:t>
            </a:r>
            <a:r>
              <a:rPr kumimoji="0" lang="it-IT"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8" name="Chart 4"/>
          <p:cNvGraphicFramePr/>
          <p:nvPr>
            <p:extLst/>
          </p:nvPr>
        </p:nvGraphicFramePr>
        <p:xfrm>
          <a:off x="389985" y="1518751"/>
          <a:ext cx="2971799" cy="270130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0"/>
          <p:cNvSpPr txBox="1"/>
          <p:nvPr/>
        </p:nvSpPr>
        <p:spPr>
          <a:xfrm>
            <a:off x="3663365" y="1032654"/>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Udio izravnih troškova u vrijednosti potraživanja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6" name="Chart 4"/>
          <p:cNvGraphicFramePr/>
          <p:nvPr>
            <p:extLst/>
          </p:nvPr>
        </p:nvGraphicFramePr>
        <p:xfrm>
          <a:off x="3149600" y="1518751"/>
          <a:ext cx="2971799" cy="297504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98211600"/>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93795"/>
            <a:ext cx="7247550" cy="308756"/>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P29. </a:t>
            </a:r>
            <a:r>
              <a:rPr lang="it-IT" sz="800" dirty="0">
                <a:solidFill>
                  <a:srgbClr val="58595B"/>
                </a:solidFill>
                <a:latin typeface="Calibri" pitchFamily="34" charset="0"/>
              </a:rPr>
              <a:t>Na </a:t>
            </a:r>
            <a:r>
              <a:rPr lang="it-IT" sz="800" dirty="0" err="1">
                <a:solidFill>
                  <a:srgbClr val="58595B"/>
                </a:solidFill>
                <a:latin typeface="Calibri" pitchFamily="34" charset="0"/>
              </a:rPr>
              <a:t>koji</a:t>
            </a:r>
            <a:r>
              <a:rPr lang="it-IT" sz="800" dirty="0">
                <a:solidFill>
                  <a:srgbClr val="58595B"/>
                </a:solidFill>
                <a:latin typeface="Calibri" pitchFamily="34" charset="0"/>
              </a:rPr>
              <a:t> </a:t>
            </a:r>
            <a:r>
              <a:rPr lang="it-IT" sz="800" dirty="0" err="1">
                <a:solidFill>
                  <a:srgbClr val="58595B"/>
                </a:solidFill>
                <a:latin typeface="Calibri" pitchFamily="34" charset="0"/>
              </a:rPr>
              <a:t>način</a:t>
            </a:r>
            <a:r>
              <a:rPr lang="it-IT" sz="800" dirty="0">
                <a:solidFill>
                  <a:srgbClr val="58595B"/>
                </a:solidFill>
                <a:latin typeface="Calibri" pitchFamily="34" charset="0"/>
              </a:rPr>
              <a:t> bi se, prema </a:t>
            </a:r>
            <a:r>
              <a:rPr lang="it-IT" sz="800" dirty="0" err="1">
                <a:solidFill>
                  <a:srgbClr val="58595B"/>
                </a:solidFill>
                <a:latin typeface="Calibri" pitchFamily="34" charset="0"/>
              </a:rPr>
              <a:t>Vašim</a:t>
            </a:r>
            <a:r>
              <a:rPr lang="it-IT" sz="800" dirty="0">
                <a:solidFill>
                  <a:srgbClr val="58595B"/>
                </a:solidFill>
                <a:latin typeface="Calibri" pitchFamily="34" charset="0"/>
              </a:rPr>
              <a:t> </a:t>
            </a:r>
            <a:r>
              <a:rPr lang="it-IT" sz="800" dirty="0" err="1">
                <a:solidFill>
                  <a:srgbClr val="58595B"/>
                </a:solidFill>
                <a:latin typeface="Calibri" pitchFamily="34" charset="0"/>
              </a:rPr>
              <a:t>iskustvima</a:t>
            </a:r>
            <a:r>
              <a:rPr lang="it-IT" sz="800" dirty="0">
                <a:solidFill>
                  <a:srgbClr val="58595B"/>
                </a:solidFill>
                <a:latin typeface="Calibri" pitchFamily="34" charset="0"/>
              </a:rPr>
              <a:t>, </a:t>
            </a:r>
            <a:r>
              <a:rPr lang="it-IT" sz="800" dirty="0" err="1">
                <a:solidFill>
                  <a:srgbClr val="58595B"/>
                </a:solidFill>
                <a:latin typeface="Calibri" pitchFamily="34" charset="0"/>
              </a:rPr>
              <a:t>mogao</a:t>
            </a:r>
            <a:r>
              <a:rPr lang="it-IT" sz="800" dirty="0">
                <a:solidFill>
                  <a:srgbClr val="58595B"/>
                </a:solidFill>
                <a:latin typeface="Calibri" pitchFamily="34" charset="0"/>
              </a:rPr>
              <a:t> </a:t>
            </a:r>
            <a:r>
              <a:rPr lang="it-IT" sz="800" dirty="0" err="1">
                <a:solidFill>
                  <a:srgbClr val="58595B"/>
                </a:solidFill>
                <a:latin typeface="Calibri" pitchFamily="34" charset="0"/>
              </a:rPr>
              <a:t>ubrzati</a:t>
            </a:r>
            <a:r>
              <a:rPr lang="it-IT" sz="800" dirty="0">
                <a:solidFill>
                  <a:srgbClr val="58595B"/>
                </a:solidFill>
                <a:latin typeface="Calibri" pitchFamily="34" charset="0"/>
              </a:rPr>
              <a:t> i </a:t>
            </a:r>
            <a:r>
              <a:rPr lang="it-IT" sz="800" dirty="0" err="1">
                <a:solidFill>
                  <a:srgbClr val="58595B"/>
                </a:solidFill>
                <a:latin typeface="Calibri" pitchFamily="34" charset="0"/>
              </a:rPr>
              <a:t>olakšati</a:t>
            </a:r>
            <a:r>
              <a:rPr lang="it-IT" sz="800" dirty="0">
                <a:solidFill>
                  <a:srgbClr val="58595B"/>
                </a:solidFill>
                <a:latin typeface="Calibri" pitchFamily="34" charset="0"/>
              </a:rPr>
              <a:t> </a:t>
            </a:r>
            <a:r>
              <a:rPr lang="it-IT" sz="800" dirty="0" err="1">
                <a:solidFill>
                  <a:srgbClr val="58595B"/>
                </a:solidFill>
                <a:latin typeface="Calibri" pitchFamily="34" charset="0"/>
              </a:rPr>
              <a:t>ovršni</a:t>
            </a:r>
            <a:r>
              <a:rPr lang="it-IT" sz="800" dirty="0">
                <a:solidFill>
                  <a:srgbClr val="58595B"/>
                </a:solidFill>
                <a:latin typeface="Calibri" pitchFamily="34" charset="0"/>
              </a:rPr>
              <a:t> </a:t>
            </a:r>
            <a:r>
              <a:rPr lang="it-IT" sz="800" dirty="0" err="1" smtClean="0">
                <a:solidFill>
                  <a:srgbClr val="58595B"/>
                </a:solidFill>
                <a:latin typeface="Calibri" pitchFamily="34" charset="0"/>
              </a:rPr>
              <a:t>postupak</a:t>
            </a:r>
            <a:r>
              <a:rPr lang="it-IT" sz="800" dirty="0" smtClean="0">
                <a:solidFill>
                  <a:srgbClr val="58595B"/>
                </a:solidFill>
                <a:latin typeface="Calibri" pitchFamily="34" charset="0"/>
              </a:rPr>
              <a:t>?</a:t>
            </a:r>
            <a:r>
              <a:rPr lang="hr-HR" sz="800" dirty="0" smtClean="0">
                <a:solidFill>
                  <a:srgbClr val="58595B"/>
                </a:solidFill>
                <a:latin typeface="Calibri" pitchFamily="34" charset="0"/>
              </a:rPr>
              <a:t> Uzorak: N_2010=54; N_2016=22</a:t>
            </a:r>
            <a:endParaRPr lang="hr-HR" sz="800" dirty="0">
              <a:solidFill>
                <a:srgbClr val="58595B"/>
              </a:solidFill>
              <a:latin typeface="Calibri" pitchFamily="34" charset="0"/>
            </a:endParaRPr>
          </a:p>
        </p:txBody>
      </p:sp>
      <p:sp>
        <p:nvSpPr>
          <p:cNvPr id="9" name="Pravokutnik 8"/>
          <p:cNvSpPr/>
          <p:nvPr/>
        </p:nvSpPr>
        <p:spPr>
          <a:xfrm>
            <a:off x="152796" y="488866"/>
            <a:ext cx="8733453" cy="54938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endParaRPr kumimoji="0" lang="hr-HR" sz="1100" b="0" i="0" u="none" strike="noStrike" kern="1200" cap="none" spc="0" normalizeH="0" baseline="0" noProof="0" dirty="0" smtClean="0">
              <a:ln>
                <a:noFill/>
              </a:ln>
              <a:solidFill>
                <a:srgbClr val="222223"/>
              </a:solidFill>
              <a:effectLst/>
              <a:uLnTx/>
              <a:uFillTx/>
              <a:latin typeface="Calibri"/>
              <a:ea typeface="+mn-ea"/>
              <a:cs typeface="+mn-cs"/>
            </a:endParaRPr>
          </a:p>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Kao način ubrzavanja i olakšavanja ovršnog postupka ispitanici i dalje najčešće navode potrebu za strožim zakonima te bržim radom suda i jednostavnijim postupcima. </a:t>
            </a:r>
            <a:endParaRPr kumimoji="0" lang="hr-HR" sz="11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Kako ubrzati i olakšati ovršni postupak? – Trgovački sudovi</a:t>
            </a:r>
            <a:r>
              <a:rPr lang="hr-BA" sz="1600" b="0" dirty="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4" name="TextBox 10"/>
          <p:cNvSpPr txBox="1"/>
          <p:nvPr/>
        </p:nvSpPr>
        <p:spPr>
          <a:xfrm>
            <a:off x="530551" y="1084725"/>
            <a:ext cx="3095244"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Kako</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a:t>
            </a: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ubrzati</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i </a:t>
            </a: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olakšati</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a:t>
            </a:r>
            <a:r>
              <a:rPr kumimoji="0" lang="it-IT" sz="1400" b="1" i="0" u="none" strike="noStrike" kern="1200" cap="none" spc="0" normalizeH="0" baseline="0" noProof="0" dirty="0" err="1">
                <a:ln>
                  <a:noFill/>
                </a:ln>
                <a:solidFill>
                  <a:srgbClr val="007681"/>
                </a:solidFill>
                <a:effectLst/>
                <a:uLnTx/>
                <a:uFillTx/>
                <a:latin typeface="Calibri"/>
                <a:ea typeface="+mn-ea"/>
                <a:cs typeface="Arial" panose="020B0604020202020204" pitchFamily="34" charset="0"/>
              </a:rPr>
              <a:t>ovršni</a:t>
            </a:r>
            <a:r>
              <a:rPr kumimoji="0" lang="it-IT"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 </a:t>
            </a:r>
            <a:r>
              <a:rPr kumimoji="0" lang="it-IT" sz="1400" b="1" i="0" u="none" strike="noStrike" kern="1200" cap="none" spc="0" normalizeH="0" baseline="0" noProof="0" dirty="0" err="1" smtClean="0">
                <a:ln>
                  <a:noFill/>
                </a:ln>
                <a:solidFill>
                  <a:srgbClr val="007681"/>
                </a:solidFill>
                <a:effectLst/>
                <a:uLnTx/>
                <a:uFillTx/>
                <a:latin typeface="Calibri"/>
                <a:ea typeface="+mn-ea"/>
                <a:cs typeface="Arial" panose="020B0604020202020204" pitchFamily="34" charset="0"/>
              </a:rPr>
              <a:t>postupak</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6" name="Chart 4"/>
          <p:cNvGraphicFramePr/>
          <p:nvPr>
            <p:extLst/>
          </p:nvPr>
        </p:nvGraphicFramePr>
        <p:xfrm>
          <a:off x="450779" y="1412228"/>
          <a:ext cx="3747510" cy="29750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47134930"/>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2"/>
            <a:ext cx="3289464" cy="1121846"/>
          </a:xfrm>
        </p:spPr>
        <p:txBody>
          <a:bodyPr/>
          <a:lstStyle/>
          <a:p>
            <a:pPr algn="ctr"/>
            <a:r>
              <a:rPr lang="hr-HR" dirty="0"/>
              <a:t>Zadovoljstvo radom </a:t>
            </a:r>
            <a:r>
              <a:rPr lang="hr-HR" dirty="0" smtClean="0"/>
              <a:t>sudaca – trgovački sudovi </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107</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4110433857"/>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fontScale="92500"/>
          </a:bodyPr>
          <a:lstStyle/>
          <a:p>
            <a:pPr defTabSz="914400" fontAlgn="base">
              <a:lnSpc>
                <a:spcPct val="100000"/>
              </a:lnSpc>
              <a:spcBef>
                <a:spcPct val="0"/>
              </a:spcBef>
              <a:spcAft>
                <a:spcPct val="0"/>
              </a:spcAft>
            </a:pPr>
            <a:r>
              <a:rPr lang="hr-HR" sz="800" dirty="0">
                <a:solidFill>
                  <a:srgbClr val="58595B"/>
                </a:solidFill>
                <a:latin typeface="Calibri" pitchFamily="34" charset="0"/>
              </a:rPr>
              <a:t> P20. Molim Vas da ocijenite ocjenama od 1 do 5 Vaše ukupno iskustvo sa sucem/sutkinjom u tom posljednjem predmetu na trgovačkom sudu? </a:t>
            </a:r>
            <a:r>
              <a:rPr lang="pt-BR" sz="800" dirty="0" smtClean="0">
                <a:solidFill>
                  <a:srgbClr val="58595B"/>
                </a:solidFill>
                <a:latin typeface="Calibri" pitchFamily="34" charset="0"/>
              </a:rPr>
              <a:t>Uzorak: </a:t>
            </a:r>
            <a:r>
              <a:rPr lang="hr-HR" sz="800" dirty="0" smtClean="0">
                <a:solidFill>
                  <a:srgbClr val="58595B"/>
                </a:solidFill>
                <a:latin typeface="Calibri" pitchFamily="34" charset="0"/>
              </a:rPr>
              <a:t>N_2010=108; N_2016=46</a:t>
            </a:r>
            <a:endParaRPr lang="hr-HR" sz="800" dirty="0">
              <a:solidFill>
                <a:srgbClr val="58595B"/>
              </a:solidFill>
              <a:latin typeface="Calibri" pitchFamily="34" charset="0"/>
            </a:endParaRP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Prosječna razina </a:t>
            </a:r>
            <a:r>
              <a:rPr kumimoji="0" lang="hr-HR" sz="1200" b="0" i="0" u="none" strike="noStrike" kern="1200" cap="none" spc="0" normalizeH="0" baseline="0" noProof="0" dirty="0">
                <a:ln>
                  <a:noFill/>
                </a:ln>
                <a:solidFill>
                  <a:srgbClr val="222223"/>
                </a:solidFill>
                <a:effectLst/>
                <a:uLnTx/>
                <a:uFillTx/>
                <a:latin typeface="Calibri"/>
                <a:ea typeface="+mn-ea"/>
                <a:cs typeface="+mn-cs"/>
              </a:rPr>
              <a:t>zadovoljstva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sudcem trgovačkog suda nešto je viša </a:t>
            </a:r>
            <a:r>
              <a:rPr kumimoji="0" lang="hr-HR" sz="1200" b="0" i="0" u="none" strike="noStrike" kern="1200" cap="none" spc="0" normalizeH="0" baseline="0" noProof="0" dirty="0">
                <a:ln>
                  <a:noFill/>
                </a:ln>
                <a:solidFill>
                  <a:srgbClr val="222223"/>
                </a:solidFill>
                <a:effectLst/>
                <a:uLnTx/>
                <a:uFillTx/>
                <a:latin typeface="Calibri"/>
                <a:ea typeface="+mn-ea"/>
                <a:cs typeface="+mn-cs"/>
              </a:rPr>
              <a:t>nego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2010 godine, </a:t>
            </a:r>
            <a:r>
              <a:rPr kumimoji="0" lang="hr-HR" sz="1200" b="0" i="0" u="none" strike="noStrike" kern="1200" cap="none" spc="0" normalizeH="0" baseline="0" noProof="0" dirty="0">
                <a:ln>
                  <a:noFill/>
                </a:ln>
                <a:solidFill>
                  <a:srgbClr val="222223"/>
                </a:solidFill>
                <a:effectLst/>
                <a:uLnTx/>
                <a:uFillTx/>
                <a:latin typeface="Calibri"/>
                <a:ea typeface="+mn-ea"/>
                <a:cs typeface="+mn-cs"/>
              </a:rPr>
              <a:t>prvenstveno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porastom udjela </a:t>
            </a:r>
            <a:r>
              <a:rPr kumimoji="0" lang="hr-HR" sz="1200" b="0" i="0" u="none" strike="noStrike" kern="1200" cap="none" spc="0" normalizeH="0" baseline="0" noProof="0" dirty="0">
                <a:ln>
                  <a:noFill/>
                </a:ln>
                <a:solidFill>
                  <a:srgbClr val="222223"/>
                </a:solidFill>
                <a:effectLst/>
                <a:uLnTx/>
                <a:uFillTx/>
                <a:latin typeface="Calibri"/>
                <a:ea typeface="+mn-ea"/>
                <a:cs typeface="+mn-cs"/>
              </a:rPr>
              <a:t>osoba koje su u potpunosti zadovoljne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(35%:23%). Veći postotak ispitanika izražava zadovoljstvo</a:t>
            </a:r>
            <a:r>
              <a:rPr kumimoji="0" lang="hr-HR" sz="1200" b="0" i="0" u="none" strike="noStrike" kern="1200" cap="none" spc="0" normalizeH="0" baseline="0" noProof="0" dirty="0">
                <a:ln>
                  <a:noFill/>
                </a:ln>
                <a:solidFill>
                  <a:srgbClr val="222223"/>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radom sudaca </a:t>
            </a:r>
            <a:r>
              <a:rPr kumimoji="0" lang="hr-HR" sz="1200" b="0" i="0" u="none" strike="noStrike" kern="1200" cap="none" spc="0" normalizeH="0" baseline="0" noProof="0" dirty="0">
                <a:ln>
                  <a:noFill/>
                </a:ln>
                <a:solidFill>
                  <a:srgbClr val="222223"/>
                </a:solidFill>
                <a:effectLst/>
                <a:uLnTx/>
                <a:uFillTx/>
                <a:latin typeface="Calibri"/>
                <a:ea typeface="+mn-ea"/>
                <a:cs typeface="+mn-cs"/>
              </a:rPr>
              <a:t>trgovačkog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suda nego 2010. (65%:53%), a </a:t>
            </a:r>
            <a:r>
              <a:rPr kumimoji="0" lang="hr-HR" sz="1200" b="0" i="0" u="none" strike="noStrike" kern="1200" cap="none" spc="0" normalizeH="0" baseline="0" noProof="0" dirty="0">
                <a:ln>
                  <a:noFill/>
                </a:ln>
                <a:solidFill>
                  <a:srgbClr val="222223"/>
                </a:solidFill>
                <a:effectLst/>
                <a:uLnTx/>
                <a:uFillTx/>
                <a:latin typeface="Calibri"/>
                <a:ea typeface="+mn-ea"/>
                <a:cs typeface="+mn-cs"/>
              </a:rPr>
              <a:t>u</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kupno </a:t>
            </a:r>
            <a:r>
              <a:rPr kumimoji="0" lang="hr-HR" sz="1200" b="0" i="0" u="none" strike="noStrike" kern="1200" cap="none" spc="0" normalizeH="0" baseline="0" noProof="0" dirty="0">
                <a:ln>
                  <a:noFill/>
                </a:ln>
                <a:solidFill>
                  <a:srgbClr val="222223"/>
                </a:solidFill>
                <a:effectLst/>
                <a:uLnTx/>
                <a:uFillTx/>
                <a:latin typeface="Calibri"/>
                <a:ea typeface="+mn-ea"/>
                <a:cs typeface="+mn-cs"/>
              </a:rPr>
              <a:t>iskustvo sa sudcima ocjenjeno je vrlo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dobrim.</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sudcima – Trgovački sudovi </a:t>
            </a:r>
            <a:r>
              <a:rPr lang="hr-BA" sz="1600" b="0" dirty="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0" name="Content Placeholder 11"/>
          <p:cNvGraphicFramePr>
            <a:graphicFrameLocks/>
          </p:cNvGraphicFramePr>
          <p:nvPr>
            <p:extLst/>
          </p:nvPr>
        </p:nvGraphicFramePr>
        <p:xfrm>
          <a:off x="224597" y="1879514"/>
          <a:ext cx="5942359" cy="2738301"/>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0"/>
          <p:cNvSpPr txBox="1"/>
          <p:nvPr/>
        </p:nvSpPr>
        <p:spPr>
          <a:xfrm>
            <a:off x="1028085" y="1149027"/>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Ukupno zadovoljstvo </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sa </a:t>
            </a: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sudcem</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7" name="Tablica 16"/>
          <p:cNvGraphicFramePr>
            <a:graphicFrameLocks noGrp="1"/>
          </p:cNvGraphicFramePr>
          <p:nvPr>
            <p:extLst/>
          </p:nvPr>
        </p:nvGraphicFramePr>
        <p:xfrm>
          <a:off x="6600826" y="1832514"/>
          <a:ext cx="2334126" cy="2027111"/>
        </p:xfrm>
        <a:graphic>
          <a:graphicData uri="http://schemas.openxmlformats.org/drawingml/2006/table">
            <a:tbl>
              <a:tblPr>
                <a:tableStyleId>{638B1855-1B75-4FBE-930C-398BA8C253C6}</a:tableStyleId>
              </a:tblPr>
              <a:tblGrid>
                <a:gridCol w="1154108">
                  <a:extLst>
                    <a:ext uri="{9D8B030D-6E8A-4147-A177-3AD203B41FA5}">
                      <a16:colId xmlns:a16="http://schemas.microsoft.com/office/drawing/2014/main" xmlns="" val="20000"/>
                    </a:ext>
                  </a:extLst>
                </a:gridCol>
                <a:gridCol w="590009">
                  <a:extLst>
                    <a:ext uri="{9D8B030D-6E8A-4147-A177-3AD203B41FA5}">
                      <a16:colId xmlns:a16="http://schemas.microsoft.com/office/drawing/2014/main" xmlns="" val="20001"/>
                    </a:ext>
                  </a:extLst>
                </a:gridCol>
                <a:gridCol w="590009">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Prosjek</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u Pazinu</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r>
                        <a:rPr lang="hr-HR" sz="700" b="1" u="none" strike="noStrike" kern="1200" baseline="0" dirty="0" smtClean="0">
                          <a:solidFill>
                            <a:schemeClr val="lt1"/>
                          </a:solidFill>
                          <a:effectLst/>
                          <a:latin typeface="+mn-lt"/>
                          <a:ea typeface="+mn-ea"/>
                          <a:cs typeface="+mn-cs"/>
                        </a:rPr>
                        <a:t> </a:t>
                      </a:r>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108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3,4</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700" b="1" u="none" strike="noStrike" kern="1200" dirty="0" smtClean="0">
                          <a:solidFill>
                            <a:schemeClr val="lt1"/>
                          </a:solidFill>
                          <a:effectLst/>
                          <a:latin typeface="+mn-lt"/>
                          <a:ea typeface="+mn-ea"/>
                          <a:cs typeface="+mn-cs"/>
                        </a:rPr>
                        <a:t>Ukupno 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46</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3,8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
        <p:nvSpPr>
          <p:cNvPr id="18" name="TextBox 10"/>
          <p:cNvSpPr txBox="1"/>
          <p:nvPr/>
        </p:nvSpPr>
        <p:spPr>
          <a:xfrm>
            <a:off x="6486526" y="145841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3" name="Content Placeholder 11"/>
          <p:cNvGraphicFramePr>
            <a:graphicFrameLocks/>
          </p:cNvGraphicFramePr>
          <p:nvPr>
            <p:extLst/>
          </p:nvPr>
        </p:nvGraphicFramePr>
        <p:xfrm>
          <a:off x="3894687" y="1040197"/>
          <a:ext cx="2272270" cy="11311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087074336"/>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762437"/>
            <a:ext cx="3289464" cy="1495794"/>
          </a:xfrm>
        </p:spPr>
        <p:txBody>
          <a:bodyPr/>
          <a:lstStyle/>
          <a:p>
            <a:pPr algn="ctr"/>
            <a:r>
              <a:rPr lang="hr-HR" dirty="0"/>
              <a:t>Zadovoljstvo radom sudskih </a:t>
            </a:r>
            <a:r>
              <a:rPr lang="hr-HR" dirty="0" smtClean="0"/>
              <a:t>službenika – trgovački sudovi</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109</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136266957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234001" y="96180"/>
            <a:ext cx="4233672" cy="461548"/>
          </a:xfrm>
        </p:spPr>
        <p:txBody>
          <a:bodyPr/>
          <a:lstStyle/>
          <a:p>
            <a:r>
              <a:rPr lang="hr-HR" dirty="0" smtClean="0"/>
              <a:t>Metoda, uzorak i ciljevi</a:t>
            </a:r>
            <a:endParaRPr lang="en-GB" dirty="0"/>
          </a:p>
        </p:txBody>
      </p:sp>
      <p:sp>
        <p:nvSpPr>
          <p:cNvPr id="9" name="Text Placeholder 8"/>
          <p:cNvSpPr>
            <a:spLocks noGrp="1"/>
          </p:cNvSpPr>
          <p:nvPr>
            <p:ph type="body" sz="quarter" idx="18"/>
          </p:nvPr>
        </p:nvSpPr>
        <p:spPr>
          <a:xfrm>
            <a:off x="290418" y="786999"/>
            <a:ext cx="4287888" cy="247219"/>
          </a:xfrm>
        </p:spPr>
        <p:txBody>
          <a:bodyPr>
            <a:normAutofit fontScale="92500"/>
          </a:bodyPr>
          <a:lstStyle/>
          <a:p>
            <a:pPr>
              <a:lnSpc>
                <a:spcPct val="100000"/>
              </a:lnSpc>
            </a:pPr>
            <a:r>
              <a:rPr lang="hr-HR" dirty="0" smtClean="0"/>
              <a:t>Vrsta istraživanja, uzorak I trajanje terena*</a:t>
            </a:r>
            <a:endParaRPr lang="en-GB" dirty="0"/>
          </a:p>
        </p:txBody>
      </p:sp>
      <p:sp>
        <p:nvSpPr>
          <p:cNvPr id="11" name="Text Placeholder 10"/>
          <p:cNvSpPr>
            <a:spLocks noGrp="1"/>
          </p:cNvSpPr>
          <p:nvPr>
            <p:ph type="body" sz="quarter" idx="20"/>
          </p:nvPr>
        </p:nvSpPr>
        <p:spPr>
          <a:xfrm>
            <a:off x="290418" y="1106368"/>
            <a:ext cx="8248186" cy="2128715"/>
          </a:xfrm>
        </p:spPr>
        <p:txBody>
          <a:bodyPr>
            <a:normAutofit fontScale="92500" lnSpcReduction="20000"/>
          </a:bodyPr>
          <a:lstStyle/>
          <a:p>
            <a:pPr marL="174690" lvl="1" indent="-171450">
              <a:buFont typeface="Arial" panose="020B0604020202020204" pitchFamily="34" charset="0"/>
              <a:buChar char="•"/>
            </a:pPr>
            <a:r>
              <a:rPr lang="hr-HR" dirty="0" smtClean="0"/>
              <a:t>Kvantitativno istraživanje na 5 ciljnih skupina: opća populacija, korisnici suda (fizičke osobe), korisnici suda (pravne osobe - poduzeća), korisnici suda (profesionalci – odvjetnici i javni bilježnici) i zaposlenici sudova </a:t>
            </a:r>
          </a:p>
          <a:p>
            <a:pPr marL="174690" lvl="1" indent="-171450">
              <a:buFont typeface="Arial" panose="020B0604020202020204" pitchFamily="34" charset="0"/>
              <a:buChar char="•"/>
            </a:pPr>
            <a:r>
              <a:rPr lang="hr-HR" dirty="0" smtClean="0"/>
              <a:t>Za različite ciljne skupine korištena je različita metodologija:</a:t>
            </a:r>
          </a:p>
          <a:p>
            <a:pPr marL="358252" lvl="2" indent="-171450"/>
            <a:r>
              <a:rPr lang="hr-HR" dirty="0" smtClean="0"/>
              <a:t>Opća populacija** - Telefonsko anketiranje </a:t>
            </a:r>
            <a:r>
              <a:rPr lang="hr-HR" dirty="0"/>
              <a:t>(CATI</a:t>
            </a:r>
            <a:r>
              <a:rPr lang="hr-HR" dirty="0" smtClean="0"/>
              <a:t>), N=602, upitnik duljine 17 minuta</a:t>
            </a:r>
          </a:p>
          <a:p>
            <a:pPr marL="358252" lvl="2" indent="-171450"/>
            <a:r>
              <a:rPr lang="hr-HR" dirty="0" smtClean="0"/>
              <a:t>Korisnici suda (fizičke osobe) – Anketiranje licem u lice (</a:t>
            </a:r>
            <a:r>
              <a:rPr lang="hr-HR" dirty="0" err="1" smtClean="0"/>
              <a:t>Exit</a:t>
            </a:r>
            <a:r>
              <a:rPr lang="hr-HR" dirty="0" smtClean="0"/>
              <a:t> metodologija, ispred sudova), N=496, upitnik duljine 15 minuta</a:t>
            </a:r>
          </a:p>
          <a:p>
            <a:pPr marL="358252" lvl="2" indent="-171450"/>
            <a:r>
              <a:rPr lang="hr-HR" dirty="0" smtClean="0"/>
              <a:t>Korisnici suda (pravne osobe) – Kombinirana metodologija: licem u lice, telefonsko anketiranje, Online anketiranje, N=179, upitnik duljine 15 min </a:t>
            </a:r>
          </a:p>
          <a:p>
            <a:pPr marL="358252" lvl="2" indent="-171450"/>
            <a:r>
              <a:rPr lang="hr-HR" dirty="0" smtClean="0"/>
              <a:t>Korisnici suda (profesionalci) – Kombinirana metodologija: licem u lice, telefonsko anketiranje, Online anketiranje, N=154, upitnik duljine 15 min </a:t>
            </a:r>
          </a:p>
          <a:p>
            <a:pPr marL="358252" lvl="2" indent="-171450"/>
            <a:r>
              <a:rPr lang="hr-HR" dirty="0" smtClean="0"/>
              <a:t>Zaposlenici suda – Samo-ispunjavanje, putem papira i olovke ili ispunjavanjem Online ankete, N=622, </a:t>
            </a:r>
            <a:r>
              <a:rPr lang="hr-HR" dirty="0"/>
              <a:t>upitnik duljine </a:t>
            </a:r>
            <a:r>
              <a:rPr lang="hr-HR" dirty="0" smtClean="0"/>
              <a:t>15 minuta</a:t>
            </a:r>
            <a:endParaRPr lang="hr-HR" dirty="0"/>
          </a:p>
          <a:p>
            <a:pPr marL="174690" lvl="1" indent="-171450">
              <a:buFont typeface="Arial" panose="020B0604020202020204" pitchFamily="34" charset="0"/>
              <a:buChar char="•"/>
            </a:pPr>
            <a:r>
              <a:rPr lang="hr-HR" dirty="0" smtClean="0"/>
              <a:t>Trajanje terena: 22.03.-13.05.2016.</a:t>
            </a:r>
          </a:p>
        </p:txBody>
      </p:sp>
      <p:sp>
        <p:nvSpPr>
          <p:cNvPr id="15" name="Text Placeholder 12"/>
          <p:cNvSpPr>
            <a:spLocks noGrp="1"/>
          </p:cNvSpPr>
          <p:nvPr>
            <p:ph type="body" sz="quarter" idx="22"/>
          </p:nvPr>
        </p:nvSpPr>
        <p:spPr>
          <a:xfrm>
            <a:off x="290504" y="3285735"/>
            <a:ext cx="4363477" cy="259698"/>
          </a:xfrm>
        </p:spPr>
        <p:txBody>
          <a:bodyPr/>
          <a:lstStyle/>
          <a:p>
            <a:r>
              <a:rPr lang="hr-HR" dirty="0" smtClean="0"/>
              <a:t>CILJEVI ISTRAŽIVANJA</a:t>
            </a:r>
            <a:endParaRPr lang="en-GB" dirty="0"/>
          </a:p>
        </p:txBody>
      </p:sp>
      <p:sp>
        <p:nvSpPr>
          <p:cNvPr id="13" name="Text Placeholder 22"/>
          <p:cNvSpPr>
            <a:spLocks noGrp="1"/>
          </p:cNvSpPr>
          <p:nvPr>
            <p:ph type="body" sz="quarter" idx="26"/>
          </p:nvPr>
        </p:nvSpPr>
        <p:spPr>
          <a:xfrm>
            <a:off x="290504" y="3738290"/>
            <a:ext cx="8620166" cy="587767"/>
          </a:xfrm>
        </p:spPr>
        <p:txBody>
          <a:bodyPr>
            <a:normAutofit lnSpcReduction="10000"/>
          </a:bodyPr>
          <a:lstStyle/>
          <a:p>
            <a:pPr marL="174690" lvl="1" indent="-171450">
              <a:buFont typeface="Arial" panose="020B0604020202020204" pitchFamily="34" charset="0"/>
              <a:buChar char="•"/>
            </a:pPr>
            <a:r>
              <a:rPr lang="hr-HR" dirty="0"/>
              <a:t>Utvrditi </a:t>
            </a:r>
            <a:r>
              <a:rPr lang="hr-HR" dirty="0" smtClean="0"/>
              <a:t>percepciju i evaluirati rad </a:t>
            </a:r>
            <a:r>
              <a:rPr lang="hr-HR" dirty="0"/>
              <a:t>pravosudnog sustava </a:t>
            </a:r>
            <a:r>
              <a:rPr lang="hr-HR" dirty="0" smtClean="0"/>
              <a:t>u Republici Hrvatskoj kroz Županijske i Općinske sudove u Puli, Karlovcu, Splitu, Zadru i Zagrebu te DORH i USKOK. Detaljan prikaz koji sudovi su ušli za evaluaciju za koju ciljnu skupinu, dat je u </a:t>
            </a:r>
            <a:r>
              <a:rPr lang="hr-HR" dirty="0" err="1" smtClean="0"/>
              <a:t>Appendix</a:t>
            </a:r>
            <a:r>
              <a:rPr lang="hr-HR" dirty="0" smtClean="0"/>
              <a:t>-u. </a:t>
            </a:r>
          </a:p>
          <a:p>
            <a:pPr marL="174690" lvl="1" indent="-171450">
              <a:buFont typeface="Arial" panose="020B0604020202020204" pitchFamily="34" charset="0"/>
              <a:buChar char="•"/>
            </a:pPr>
            <a:r>
              <a:rPr lang="hr-HR" dirty="0" smtClean="0"/>
              <a:t>Usporediti rezultate iz 2016. s rezultatima iz 2010. godine</a:t>
            </a:r>
            <a:endParaRPr lang="en-GB" dirty="0"/>
          </a:p>
        </p:txBody>
      </p:sp>
      <p:sp>
        <p:nvSpPr>
          <p:cNvPr id="16" name="Text Placeholder 22"/>
          <p:cNvSpPr>
            <a:spLocks noGrp="1"/>
          </p:cNvSpPr>
          <p:nvPr>
            <p:ph type="body" sz="quarter" idx="26"/>
          </p:nvPr>
        </p:nvSpPr>
        <p:spPr>
          <a:xfrm>
            <a:off x="290504" y="4395426"/>
            <a:ext cx="8620166" cy="316585"/>
          </a:xfrm>
        </p:spPr>
        <p:txBody>
          <a:bodyPr>
            <a:normAutofit fontScale="77500" lnSpcReduction="20000"/>
          </a:bodyPr>
          <a:lstStyle/>
          <a:p>
            <a:pPr lvl="1"/>
            <a:r>
              <a:rPr lang="hr-HR" sz="1000" i="1" dirty="0" smtClean="0"/>
              <a:t>*Detalji uzorka za svaku ciljnu skupinu prikazani su u </a:t>
            </a:r>
            <a:r>
              <a:rPr lang="hr-HR" sz="1000" i="1" dirty="0" err="1" smtClean="0"/>
              <a:t>Appendix</a:t>
            </a:r>
            <a:r>
              <a:rPr lang="hr-HR" sz="1000" i="1" dirty="0" smtClean="0"/>
              <a:t>-u </a:t>
            </a:r>
            <a:endParaRPr lang="en-GB" sz="1000" i="1" dirty="0" smtClean="0"/>
          </a:p>
          <a:p>
            <a:pPr lvl="1"/>
            <a:r>
              <a:rPr lang="hr-HR" sz="1000" i="1" dirty="0" smtClean="0"/>
              <a:t>**Za pitanja vezana za iskustvo na sudovima </a:t>
            </a:r>
            <a:r>
              <a:rPr lang="hr-HR" sz="1000" i="1" dirty="0" err="1" smtClean="0"/>
              <a:t>boost-ana</a:t>
            </a:r>
            <a:r>
              <a:rPr lang="hr-HR" sz="1000" i="1" dirty="0" smtClean="0"/>
              <a:t> su područja u skladu sa nadležnostima sudova koje smo evaluirali: Pula, N=300; Karlovac, N=305; </a:t>
            </a:r>
            <a:r>
              <a:rPr lang="hr-HR" sz="1000" i="1" dirty="0" err="1" smtClean="0"/>
              <a:t>Split,N</a:t>
            </a:r>
            <a:r>
              <a:rPr lang="hr-HR" sz="1000" i="1" dirty="0" smtClean="0"/>
              <a:t>=300; </a:t>
            </a:r>
            <a:r>
              <a:rPr lang="hr-HR" sz="1000" i="1" dirty="0" err="1" smtClean="0"/>
              <a:t>Zadar,N</a:t>
            </a:r>
            <a:r>
              <a:rPr lang="hr-HR" sz="1000" i="1" dirty="0" smtClean="0"/>
              <a:t>=303; </a:t>
            </a:r>
            <a:r>
              <a:rPr lang="hr-HR" sz="1000" i="1" dirty="0" err="1" smtClean="0"/>
              <a:t>Zagreb,N</a:t>
            </a:r>
            <a:r>
              <a:rPr lang="hr-HR" sz="1000" i="1" dirty="0" smtClean="0"/>
              <a:t>=100</a:t>
            </a:r>
            <a:endParaRPr lang="hr-HR" sz="1000" i="1" dirty="0"/>
          </a:p>
        </p:txBody>
      </p:sp>
    </p:spTree>
    <p:extLst>
      <p:ext uri="{BB962C8B-B14F-4D97-AF65-F5344CB8AC3E}">
        <p14:creationId xmlns:p14="http://schemas.microsoft.com/office/powerpoint/2010/main" val="1631397406"/>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39609"/>
            <a:ext cx="7591535" cy="183315"/>
          </a:xfrm>
        </p:spPr>
        <p:txBody>
          <a:bodyPr>
            <a:normAutofit fontScale="92500"/>
          </a:bodyPr>
          <a:lstStyle/>
          <a:p>
            <a:pPr defTabSz="914400" fontAlgn="base">
              <a:lnSpc>
                <a:spcPct val="100000"/>
              </a:lnSpc>
              <a:spcBef>
                <a:spcPct val="0"/>
              </a:spcBef>
              <a:spcAft>
                <a:spcPct val="0"/>
              </a:spcAft>
            </a:pPr>
            <a:r>
              <a:rPr lang="hr-HR" sz="800" dirty="0">
                <a:solidFill>
                  <a:srgbClr val="58595B"/>
                </a:solidFill>
                <a:latin typeface="Calibri" pitchFamily="34" charset="0"/>
              </a:rPr>
              <a:t>P21. Molim Vas da ocijenite ocjenama od 1 do 5 Vaše ukupno iskustvo sa sudskim službenicima s kojima ste  bili u kontaktu u tom posljednjem predmetu na trgovačkom sudu? </a:t>
            </a:r>
            <a:r>
              <a:rPr lang="pt-BR" sz="800" dirty="0" smtClean="0">
                <a:solidFill>
                  <a:srgbClr val="58595B"/>
                </a:solidFill>
                <a:latin typeface="Calibri" pitchFamily="34" charset="0"/>
              </a:rPr>
              <a:t>Uzorak</a:t>
            </a:r>
            <a:r>
              <a:rPr lang="pt-BR" sz="800" dirty="0">
                <a:solidFill>
                  <a:srgbClr val="58595B"/>
                </a:solidFill>
                <a:latin typeface="Calibri" pitchFamily="34" charset="0"/>
              </a:rPr>
              <a:t>: </a:t>
            </a:r>
            <a:r>
              <a:rPr lang="hr-HR" sz="800" dirty="0" smtClean="0">
                <a:solidFill>
                  <a:srgbClr val="58595B"/>
                </a:solidFill>
                <a:latin typeface="Calibri" pitchFamily="34" charset="0"/>
              </a:rPr>
              <a:t>N_2010=108; N_2016=46</a:t>
            </a:r>
            <a:endParaRPr lang="hr-HR" sz="800" dirty="0">
              <a:solidFill>
                <a:srgbClr val="FF0000"/>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Ocjena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ukupnog zadovoljstva radom službenika trgovačkih sudova nešto je viša ali i da dalje odgovara prosječnoj vrlo dobroj ocjeni kao i prije 6 godina.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sudskim službenicima </a:t>
            </a:r>
            <a:r>
              <a:rPr lang="hr-BA" sz="1600" b="0" dirty="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2" name="TextBox 10"/>
          <p:cNvSpPr txBox="1"/>
          <p:nvPr/>
        </p:nvSpPr>
        <p:spPr>
          <a:xfrm>
            <a:off x="1307427" y="1209850"/>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8" y="1734618"/>
          <a:ext cx="5467542" cy="2738301"/>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0" name="Content Placeholder 11"/>
          <p:cNvGraphicFramePr>
            <a:graphicFrameLocks/>
          </p:cNvGraphicFramePr>
          <p:nvPr>
            <p:extLst/>
          </p:nvPr>
        </p:nvGraphicFramePr>
        <p:xfrm>
          <a:off x="3480710" y="963541"/>
          <a:ext cx="2272270" cy="11311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Tablica 16"/>
          <p:cNvGraphicFramePr>
            <a:graphicFrameLocks noGrp="1"/>
          </p:cNvGraphicFramePr>
          <p:nvPr>
            <p:extLst/>
          </p:nvPr>
        </p:nvGraphicFramePr>
        <p:xfrm>
          <a:off x="6600826" y="1832514"/>
          <a:ext cx="2334126" cy="2027111"/>
        </p:xfrm>
        <a:graphic>
          <a:graphicData uri="http://schemas.openxmlformats.org/drawingml/2006/table">
            <a:tbl>
              <a:tblPr>
                <a:tableStyleId>{638B1855-1B75-4FBE-930C-398BA8C253C6}</a:tableStyleId>
              </a:tblPr>
              <a:tblGrid>
                <a:gridCol w="1154108">
                  <a:extLst>
                    <a:ext uri="{9D8B030D-6E8A-4147-A177-3AD203B41FA5}">
                      <a16:colId xmlns:a16="http://schemas.microsoft.com/office/drawing/2014/main" xmlns="" val="20000"/>
                    </a:ext>
                  </a:extLst>
                </a:gridCol>
                <a:gridCol w="590009">
                  <a:extLst>
                    <a:ext uri="{9D8B030D-6E8A-4147-A177-3AD203B41FA5}">
                      <a16:colId xmlns:a16="http://schemas.microsoft.com/office/drawing/2014/main" xmlns="" val="20001"/>
                    </a:ext>
                  </a:extLst>
                </a:gridCol>
                <a:gridCol w="590009">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Prosjek</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u Pazinu</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Calibri"/>
                          <a:ea typeface="+mn-ea"/>
                          <a:cs typeface="+mn-cs"/>
                        </a:rPr>
                        <a:t>3,</a:t>
                      </a:r>
                      <a:r>
                        <a:rPr lang="hr-HR" sz="800" b="0" i="0" u="none" strike="noStrike" kern="1200" dirty="0" smtClean="0">
                          <a:solidFill>
                            <a:schemeClr val="bg1"/>
                          </a:solidFill>
                          <a:effectLst/>
                          <a:latin typeface="Calibri"/>
                          <a:ea typeface="+mn-ea"/>
                          <a:cs typeface="+mn-cs"/>
                        </a:rPr>
                        <a:t>7</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0" i="0" u="none" strike="noStrike" kern="1200" dirty="0" smtClean="0">
                          <a:solidFill>
                            <a:schemeClr val="bg1"/>
                          </a:solidFill>
                          <a:effectLst/>
                          <a:latin typeface="Calibri"/>
                          <a:ea typeface="+mn-ea"/>
                          <a:cs typeface="+mn-cs"/>
                        </a:rPr>
                        <a:t>4</a:t>
                      </a:r>
                      <a:r>
                        <a:rPr lang="en-US" sz="800" b="0" i="0" u="none" strike="noStrike" kern="1200" dirty="0" smtClean="0">
                          <a:solidFill>
                            <a:schemeClr val="bg1"/>
                          </a:solidFill>
                          <a:effectLst/>
                          <a:latin typeface="Calibri"/>
                          <a:ea typeface="+mn-ea"/>
                          <a:cs typeface="+mn-cs"/>
                        </a:rPr>
                        <a:t>,</a:t>
                      </a:r>
                      <a:r>
                        <a:rPr lang="hr-HR" sz="800" b="0" i="0" u="none" strike="noStrike" kern="1200" dirty="0" smtClean="0">
                          <a:solidFill>
                            <a:schemeClr val="bg1"/>
                          </a:solidFill>
                          <a:effectLst/>
                          <a:latin typeface="Calibri"/>
                          <a:ea typeface="+mn-ea"/>
                          <a:cs typeface="+mn-cs"/>
                        </a:rPr>
                        <a:t>0</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Calibri"/>
                          <a:ea typeface="+mn-ea"/>
                          <a:cs typeface="+mn-cs"/>
                        </a:rPr>
                        <a:t>3,</a:t>
                      </a:r>
                      <a:r>
                        <a:rPr lang="hr-HR" sz="800" b="0" i="0" u="none" strike="noStrike" kern="1200" dirty="0" smtClean="0">
                          <a:solidFill>
                            <a:schemeClr val="bg1"/>
                          </a:solidFill>
                          <a:effectLst/>
                          <a:latin typeface="Calibri"/>
                          <a:ea typeface="+mn-ea"/>
                          <a:cs typeface="+mn-cs"/>
                        </a:rPr>
                        <a:t>7</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Calibri"/>
                          <a:ea typeface="+mn-ea"/>
                          <a:cs typeface="+mn-cs"/>
                        </a:rPr>
                        <a:t>3,</a:t>
                      </a:r>
                      <a:r>
                        <a:rPr lang="hr-HR" sz="800" b="0" i="0" u="none" strike="noStrike" kern="1200" dirty="0" smtClean="0">
                          <a:solidFill>
                            <a:schemeClr val="bg1"/>
                          </a:solidFill>
                          <a:effectLst/>
                          <a:latin typeface="Calibri"/>
                          <a:ea typeface="+mn-ea"/>
                          <a:cs typeface="+mn-cs"/>
                        </a:rPr>
                        <a:t>8</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r>
                        <a:rPr lang="hr-HR" sz="700" b="1" u="none" strike="noStrike" kern="1200" baseline="0" dirty="0" smtClean="0">
                          <a:solidFill>
                            <a:schemeClr val="lt1"/>
                          </a:solidFill>
                          <a:effectLst/>
                          <a:latin typeface="+mn-lt"/>
                          <a:ea typeface="+mn-ea"/>
                          <a:cs typeface="+mn-cs"/>
                        </a:rPr>
                        <a:t> </a:t>
                      </a:r>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108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3,7</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700" b="1" u="none" strike="noStrike" kern="1200" dirty="0" smtClean="0">
                          <a:solidFill>
                            <a:schemeClr val="lt1"/>
                          </a:solidFill>
                          <a:effectLst/>
                          <a:latin typeface="+mn-lt"/>
                          <a:ea typeface="+mn-ea"/>
                          <a:cs typeface="+mn-cs"/>
                        </a:rPr>
                        <a:t>Ukupno 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46</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3,8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1455214413"/>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a:t>Ukupno iskustvo sa </a:t>
            </a:r>
            <a:r>
              <a:rPr lang="hr-HR" dirty="0" smtClean="0"/>
              <a:t>sudom – trgovački sud</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111</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837200771"/>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731952" cy="183315"/>
          </a:xfrm>
        </p:spPr>
        <p:txBody>
          <a:bodyPr>
            <a:normAutofit fontScale="92500"/>
          </a:bodyPr>
          <a:lstStyle/>
          <a:p>
            <a:pPr algn="just" defTabSz="914400" fontAlgn="base">
              <a:lnSpc>
                <a:spcPct val="100000"/>
              </a:lnSpc>
              <a:spcBef>
                <a:spcPct val="0"/>
              </a:spcBef>
              <a:spcAft>
                <a:spcPct val="0"/>
              </a:spcAft>
            </a:pPr>
            <a:r>
              <a:rPr lang="hr-HR" sz="800" dirty="0">
                <a:solidFill>
                  <a:srgbClr val="58595B"/>
                </a:solidFill>
                <a:latin typeface="Calibri" pitchFamily="34" charset="0"/>
              </a:rPr>
              <a:t>P22. Molim Vas da ocijenite ocjenama od 1 do 5 Vaše ukupno iskustvo na tom trgovačkom sudu, uzevši u obzir odnos sudaca i sudskih službenika, prostor i komunikaciju s Vama? </a:t>
            </a:r>
            <a:r>
              <a:rPr lang="pt-BR" sz="800" dirty="0" smtClean="0">
                <a:solidFill>
                  <a:srgbClr val="58595B"/>
                </a:solidFill>
                <a:latin typeface="Calibri" pitchFamily="34" charset="0"/>
              </a:rPr>
              <a:t>Uzorak</a:t>
            </a:r>
            <a:r>
              <a:rPr lang="pt-BR" sz="800" dirty="0">
                <a:solidFill>
                  <a:srgbClr val="58595B"/>
                </a:solidFill>
                <a:latin typeface="Calibri" pitchFamily="34" charset="0"/>
              </a:rPr>
              <a:t>: </a:t>
            </a:r>
            <a:r>
              <a:rPr lang="hr-HR" sz="800" dirty="0" smtClean="0">
                <a:solidFill>
                  <a:srgbClr val="58595B"/>
                </a:solidFill>
                <a:latin typeface="Calibri" pitchFamily="34" charset="0"/>
              </a:rPr>
              <a:t>N_2010=108; N_2016=45</a:t>
            </a:r>
            <a:endParaRPr lang="pt-B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Nema razlika u ukupnoj prosječnoj ocjeni zadovoljstva u odnosu na 2010. godinu. No, udio ispitanika koji su (uglavnom ili u potpunosti) zadovoljni nešto je veći nego prije 6 godina (71%:62%).</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a:solidFill>
                  <a:srgbClr val="007681"/>
                </a:solidFill>
              </a:rPr>
              <a:t>Ukupno zadovoljstvo sa sudom – Trgovački </a:t>
            </a:r>
            <a:r>
              <a:rPr lang="hr-HR" sz="1600" b="0" dirty="0" smtClean="0">
                <a:solidFill>
                  <a:srgbClr val="007681"/>
                </a:solidFill>
              </a:rPr>
              <a:t>sud </a:t>
            </a:r>
            <a:r>
              <a:rPr lang="hr-BA" sz="1600" b="0" dirty="0" smtClean="0">
                <a:solidFill>
                  <a:srgbClr val="007681"/>
                </a:solidFill>
              </a:rPr>
              <a:t>-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222223"/>
              </a:solidFill>
              <a:effectLst/>
              <a:uLnTx/>
              <a:uFillTx/>
              <a:latin typeface="Calibri"/>
              <a:ea typeface="+mj-ea"/>
              <a:cs typeface="+mj-cs"/>
            </a:endParaRPr>
          </a:p>
        </p:txBody>
      </p:sp>
      <p:sp>
        <p:nvSpPr>
          <p:cNvPr id="12" name="TextBox 10"/>
          <p:cNvSpPr txBox="1"/>
          <p:nvPr/>
        </p:nvSpPr>
        <p:spPr>
          <a:xfrm>
            <a:off x="538801" y="1399178"/>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8" y="1734618"/>
          <a:ext cx="5177982" cy="2738301"/>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0" name="Content Placeholder 11"/>
          <p:cNvGraphicFramePr>
            <a:graphicFrameLocks/>
          </p:cNvGraphicFramePr>
          <p:nvPr>
            <p:extLst/>
          </p:nvPr>
        </p:nvGraphicFramePr>
        <p:xfrm>
          <a:off x="3216035" y="956946"/>
          <a:ext cx="2272270" cy="11311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Tablica 16"/>
          <p:cNvGraphicFramePr>
            <a:graphicFrameLocks noGrp="1"/>
          </p:cNvGraphicFramePr>
          <p:nvPr>
            <p:extLst/>
          </p:nvPr>
        </p:nvGraphicFramePr>
        <p:xfrm>
          <a:off x="6600826" y="1832514"/>
          <a:ext cx="2334126" cy="2027111"/>
        </p:xfrm>
        <a:graphic>
          <a:graphicData uri="http://schemas.openxmlformats.org/drawingml/2006/table">
            <a:tbl>
              <a:tblPr>
                <a:tableStyleId>{638B1855-1B75-4FBE-930C-398BA8C253C6}</a:tableStyleId>
              </a:tblPr>
              <a:tblGrid>
                <a:gridCol w="1154108">
                  <a:extLst>
                    <a:ext uri="{9D8B030D-6E8A-4147-A177-3AD203B41FA5}">
                      <a16:colId xmlns:a16="http://schemas.microsoft.com/office/drawing/2014/main" xmlns="" val="20000"/>
                    </a:ext>
                  </a:extLst>
                </a:gridCol>
                <a:gridCol w="590009">
                  <a:extLst>
                    <a:ext uri="{9D8B030D-6E8A-4147-A177-3AD203B41FA5}">
                      <a16:colId xmlns:a16="http://schemas.microsoft.com/office/drawing/2014/main" xmlns="" val="20001"/>
                    </a:ext>
                  </a:extLst>
                </a:gridCol>
                <a:gridCol w="590009">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Prosjek</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u Pazinu</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Calibri"/>
                          <a:ea typeface="+mn-ea"/>
                          <a:cs typeface="+mn-cs"/>
                        </a:rPr>
                        <a:t>3,</a:t>
                      </a:r>
                      <a:r>
                        <a:rPr lang="hr-HR" sz="800" b="0" i="0" u="none" strike="noStrike" kern="1200" dirty="0" smtClean="0">
                          <a:solidFill>
                            <a:schemeClr val="bg1"/>
                          </a:solidFill>
                          <a:effectLst/>
                          <a:latin typeface="Calibri"/>
                          <a:ea typeface="+mn-ea"/>
                          <a:cs typeface="+mn-cs"/>
                        </a:rPr>
                        <a:t>8</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mn-lt"/>
                          <a:ea typeface="+mn-ea"/>
                          <a:cs typeface="+mn-cs"/>
                        </a:rPr>
                        <a:t>3,</a:t>
                      </a:r>
                      <a:r>
                        <a:rPr lang="hr-HR" sz="800" b="0" i="0" u="none" strike="noStrike" kern="1200" dirty="0" smtClean="0">
                          <a:solidFill>
                            <a:schemeClr val="bg1"/>
                          </a:solidFill>
                          <a:effectLst/>
                          <a:latin typeface="+mn-lt"/>
                          <a:ea typeface="+mn-ea"/>
                          <a:cs typeface="+mn-cs"/>
                        </a:rPr>
                        <a:t>8</a:t>
                      </a:r>
                      <a:endParaRPr lang="en-US" sz="800" b="0" i="0" u="none" strike="noStrike" kern="1200" dirty="0">
                        <a:solidFill>
                          <a:schemeClr val="bg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Calibri"/>
                          <a:ea typeface="+mn-ea"/>
                          <a:cs typeface="+mn-cs"/>
                        </a:rPr>
                        <a:t>3,</a:t>
                      </a:r>
                      <a:r>
                        <a:rPr lang="hr-HR" sz="800" b="0" i="0" u="none" strike="noStrike" kern="1200" dirty="0" smtClean="0">
                          <a:solidFill>
                            <a:schemeClr val="bg1"/>
                          </a:solidFill>
                          <a:effectLst/>
                          <a:latin typeface="Calibri"/>
                          <a:ea typeface="+mn-ea"/>
                          <a:cs typeface="+mn-cs"/>
                        </a:rPr>
                        <a:t>2</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0" i="0" u="none" strike="noStrike" kern="1200" dirty="0" smtClean="0">
                          <a:solidFill>
                            <a:schemeClr val="bg1"/>
                          </a:solidFill>
                          <a:effectLst/>
                          <a:latin typeface="Calibri"/>
                          <a:ea typeface="+mn-ea"/>
                          <a:cs typeface="+mn-cs"/>
                        </a:rPr>
                        <a:t>4,3</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Trgovački </a:t>
                      </a:r>
                      <a:r>
                        <a:rPr lang="hr-HR" sz="700" b="1" u="none" strike="noStrike" kern="1200" dirty="0">
                          <a:solidFill>
                            <a:schemeClr val="lt1"/>
                          </a:solidFill>
                          <a:effectLst/>
                          <a:latin typeface="+mn-lt"/>
                          <a:ea typeface="+mn-ea"/>
                          <a:cs typeface="+mn-cs"/>
                        </a:rPr>
                        <a:t>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a:solidFill>
                            <a:schemeClr val="bg1"/>
                          </a:solidFill>
                          <a:effectLst/>
                          <a:latin typeface="Calibri"/>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en-US" sz="800" b="0" i="0" u="none" strike="noStrike" kern="1200" dirty="0" smtClean="0">
                          <a:solidFill>
                            <a:schemeClr val="bg1"/>
                          </a:solidFill>
                          <a:effectLst/>
                          <a:latin typeface="Calibri"/>
                          <a:ea typeface="+mn-ea"/>
                          <a:cs typeface="+mn-cs"/>
                        </a:rPr>
                        <a:t>3,</a:t>
                      </a:r>
                      <a:r>
                        <a:rPr lang="hr-HR" sz="800" b="0" i="0" u="none" strike="noStrike" kern="1200" dirty="0" smtClean="0">
                          <a:solidFill>
                            <a:schemeClr val="bg1"/>
                          </a:solidFill>
                          <a:effectLst/>
                          <a:latin typeface="Calibri"/>
                          <a:ea typeface="+mn-ea"/>
                          <a:cs typeface="+mn-cs"/>
                        </a:rPr>
                        <a:t>5</a:t>
                      </a:r>
                      <a:endParaRPr lang="en-US" sz="800" b="0" i="0" u="none" strike="noStrike" kern="1200" dirty="0">
                        <a:solidFill>
                          <a:schemeClr val="bg1"/>
                        </a:solidFill>
                        <a:effectLst/>
                        <a:latin typeface="Calibri"/>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r>
                        <a:rPr lang="hr-HR" sz="700" b="1" u="none" strike="noStrike" kern="1200" baseline="0" dirty="0" smtClean="0">
                          <a:solidFill>
                            <a:schemeClr val="lt1"/>
                          </a:solidFill>
                          <a:effectLst/>
                          <a:latin typeface="+mn-lt"/>
                          <a:ea typeface="+mn-ea"/>
                          <a:cs typeface="+mn-cs"/>
                        </a:rPr>
                        <a:t> </a:t>
                      </a:r>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108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3,7</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700" b="1" u="none" strike="noStrike" kern="1200" dirty="0" smtClean="0">
                          <a:solidFill>
                            <a:schemeClr val="lt1"/>
                          </a:solidFill>
                          <a:effectLst/>
                          <a:latin typeface="+mn-lt"/>
                          <a:ea typeface="+mn-ea"/>
                          <a:cs typeface="+mn-cs"/>
                        </a:rPr>
                        <a:t>Ukupno 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45</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3,8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1247485248"/>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a:t>Zadovoljstvo radnim uvjetima i radnom okolinom</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113</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63393807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156612" y="4596604"/>
            <a:ext cx="7247550" cy="183315"/>
          </a:xfrm>
        </p:spPr>
        <p:txBody>
          <a:bodyPr>
            <a:normAutofit/>
          </a:bodyPr>
          <a:lstStyle/>
          <a:p>
            <a:pPr defTabSz="914400" fontAlgn="base">
              <a:lnSpc>
                <a:spcPct val="100000"/>
              </a:lnSpc>
              <a:spcBef>
                <a:spcPct val="0"/>
              </a:spcBef>
              <a:spcAft>
                <a:spcPct val="0"/>
              </a:spcAft>
            </a:pPr>
            <a:r>
              <a:rPr lang="hr-HR" sz="800" dirty="0">
                <a:solidFill>
                  <a:srgbClr val="58595B"/>
                </a:solidFill>
                <a:latin typeface="Calibri" pitchFamily="34" charset="0"/>
              </a:rPr>
              <a:t>P13. Procijenite stupanj Vašeg zadovoljstva pojedinim aspektima posla u ovom pravosudnom tijelu? Uzorak: N(2010)=369; N(2016)=</a:t>
            </a:r>
            <a:r>
              <a:rPr lang="hr-HR" sz="800" dirty="0" smtClean="0">
                <a:solidFill>
                  <a:srgbClr val="58595B"/>
                </a:solidFill>
                <a:latin typeface="Calibri" pitchFamily="34" charset="0"/>
              </a:rPr>
              <a:t>439 </a:t>
            </a:r>
            <a:endParaRPr lang="hr-H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Općenito se može uočiti kako je ocjena zadovoljstva svih mjerenih aspekta niža nego prije 6 godina. To je posebno izraženo kod aspekta rada koji se odnosi na veličinu radnog prostora. Kao i prije 6 godina, zaposlenici su najzadovoljniji kvalitetom međuljudskih odnosa.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Zadovoljstvo aspektima posla </a:t>
            </a:r>
            <a:r>
              <a:rPr lang="hr-BA" sz="1600" b="0" dirty="0" smtClean="0">
                <a:solidFill>
                  <a:srgbClr val="007681"/>
                </a:solidFill>
              </a:rPr>
              <a:t>– </a:t>
            </a:r>
            <a:r>
              <a:rPr lang="hr-BA" sz="1600" b="0" dirty="0">
                <a:solidFill>
                  <a:srgbClr val="007681"/>
                </a:solidFill>
              </a:rPr>
              <a:t>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73834" y="1215414"/>
          <a:ext cx="4583359" cy="3225958"/>
        </p:xfrm>
        <a:graphic>
          <a:graphicData uri="http://schemas.openxmlformats.org/drawingml/2006/chart">
            <c:chart xmlns:c="http://schemas.openxmlformats.org/drawingml/2006/chart" xmlns:r="http://schemas.openxmlformats.org/officeDocument/2006/relationships" r:id="rId3"/>
          </a:graphicData>
        </a:graphic>
      </p:graphicFrame>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04602" y="4882070"/>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7" name="Chart 4"/>
          <p:cNvGraphicFramePr/>
          <p:nvPr>
            <p:extLst/>
          </p:nvPr>
        </p:nvGraphicFramePr>
        <p:xfrm>
          <a:off x="4519523" y="1158619"/>
          <a:ext cx="4366727" cy="3362265"/>
        </p:xfrm>
        <a:graphic>
          <a:graphicData uri="http://schemas.openxmlformats.org/drawingml/2006/chart">
            <c:chart xmlns:c="http://schemas.openxmlformats.org/drawingml/2006/chart" xmlns:r="http://schemas.openxmlformats.org/officeDocument/2006/relationships" r:id="rId5"/>
          </a:graphicData>
        </a:graphic>
      </p:graphicFrame>
      <p:sp>
        <p:nvSpPr>
          <p:cNvPr id="13" name="TextBox 10"/>
          <p:cNvSpPr txBox="1"/>
          <p:nvPr/>
        </p:nvSpPr>
        <p:spPr>
          <a:xfrm>
            <a:off x="156612" y="4494453"/>
            <a:ext cx="2775286" cy="185193"/>
          </a:xfrm>
          <a:prstGeom prst="rect">
            <a:avLst/>
          </a:prstGeom>
        </p:spPr>
        <p:txBody>
          <a:bodyPr vert="horz" lIns="0" tIns="0" rIns="0" bIns="0" rtlCol="0">
            <a:noAutofit/>
          </a:bodyPr>
          <a:lst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1" i="0" u="none" strike="noStrike" kern="1200" cap="none" spc="0" normalizeH="0" baseline="0" noProof="0" dirty="0" smtClean="0">
                <a:ln>
                  <a:noFill/>
                </a:ln>
                <a:effectLst/>
                <a:uLnTx/>
                <a:uFillTx/>
                <a:latin typeface="Calibri"/>
                <a:ea typeface="+mn-ea"/>
                <a:cs typeface="+mn-cs"/>
              </a:rPr>
              <a:t>Prosjek </a:t>
            </a:r>
            <a:endParaRPr kumimoji="0" lang="en-GB" sz="800" b="1" i="0" u="none" strike="noStrike" kern="1200" cap="none" spc="0" normalizeH="0" baseline="0" noProof="0" dirty="0">
              <a:ln>
                <a:noFill/>
              </a:ln>
              <a:effectLst/>
              <a:uLnTx/>
              <a:uFillTx/>
              <a:latin typeface="Calibri"/>
              <a:ea typeface="+mn-ea"/>
              <a:cs typeface="+mn-cs"/>
            </a:endParaRPr>
          </a:p>
        </p:txBody>
      </p:sp>
    </p:spTree>
    <p:extLst>
      <p:ext uri="{BB962C8B-B14F-4D97-AF65-F5344CB8AC3E}">
        <p14:creationId xmlns:p14="http://schemas.microsoft.com/office/powerpoint/2010/main" val="2057578191"/>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81393" y="4602284"/>
            <a:ext cx="7431372"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P14. Označite tri karakteristike Vašeg posla koje su Vama osobno trenutno najvažnije. </a:t>
            </a:r>
            <a:r>
              <a:rPr lang="hr-HR" sz="800" dirty="0">
                <a:solidFill>
                  <a:srgbClr val="58595B"/>
                </a:solidFill>
                <a:latin typeface="Calibri" pitchFamily="34" charset="0"/>
              </a:rPr>
              <a:t>Uzorak: N(2010)=369; N(2016)=</a:t>
            </a:r>
            <a:r>
              <a:rPr lang="hr-HR" sz="800" dirty="0" smtClean="0">
                <a:solidFill>
                  <a:srgbClr val="58595B"/>
                </a:solidFill>
                <a:latin typeface="Calibri" pitchFamily="34" charset="0"/>
              </a:rPr>
              <a:t>439 </a:t>
            </a:r>
            <a:endParaRPr lang="hr-H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 dalje je visina plaće najvažniji segment posla, a zatim slijedi kvaliteta međuljudskih odnosa s neposrednim suradnicima te s kolegama općenito.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Najvažnije karakteristike posla </a:t>
            </a:r>
            <a:r>
              <a:rPr lang="hr-BA" sz="1600" b="0" dirty="0" smtClean="0">
                <a:solidFill>
                  <a:srgbClr val="007681"/>
                </a:solidFill>
              </a:rPr>
              <a:t>– </a:t>
            </a:r>
            <a:r>
              <a:rPr lang="hr-BA" sz="1600" b="0" dirty="0">
                <a:solidFill>
                  <a:srgbClr val="007681"/>
                </a:solidFill>
              </a:rPr>
              <a:t>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62858" y="49033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Chart 4"/>
          <p:cNvGraphicFramePr/>
          <p:nvPr>
            <p:extLst>
              <p:ext uri="{D42A27DB-BD31-4B8C-83A1-F6EECF244321}">
                <p14:modId xmlns:p14="http://schemas.microsoft.com/office/powerpoint/2010/main" val="4129180354"/>
              </p:ext>
            </p:extLst>
          </p:nvPr>
        </p:nvGraphicFramePr>
        <p:xfrm>
          <a:off x="73834" y="1131720"/>
          <a:ext cx="4445689" cy="31051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Chart 4"/>
          <p:cNvGraphicFramePr/>
          <p:nvPr>
            <p:extLst>
              <p:ext uri="{D42A27DB-BD31-4B8C-83A1-F6EECF244321}">
                <p14:modId xmlns:p14="http://schemas.microsoft.com/office/powerpoint/2010/main" val="190909710"/>
              </p:ext>
            </p:extLst>
          </p:nvPr>
        </p:nvGraphicFramePr>
        <p:xfrm>
          <a:off x="4440561" y="1162169"/>
          <a:ext cx="4445689" cy="310519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04761568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34000" y="4602284"/>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P14. Označite tri karakteristike Vašeg posla koje su Vam trenutno najmanje važne</a:t>
            </a:r>
            <a:r>
              <a:rPr lang="hr-HR" sz="800" dirty="0">
                <a:solidFill>
                  <a:srgbClr val="58595B"/>
                </a:solidFill>
                <a:latin typeface="Calibri" pitchFamily="34" charset="0"/>
              </a:rPr>
              <a:t>. Uzorak: N(2010)=369; N(2016)=</a:t>
            </a:r>
            <a:r>
              <a:rPr lang="hr-HR" sz="800" dirty="0" smtClean="0">
                <a:solidFill>
                  <a:srgbClr val="58595B"/>
                </a:solidFill>
                <a:latin typeface="Calibri" pitchFamily="34" charset="0"/>
              </a:rPr>
              <a:t>439   </a:t>
            </a: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Najmanje važne karakteristike posla </a:t>
            </a:r>
            <a:r>
              <a:rPr lang="hr-BA" sz="1600" b="0" dirty="0" smtClean="0">
                <a:solidFill>
                  <a:srgbClr val="007681"/>
                </a:solidFill>
              </a:rPr>
              <a:t>– </a:t>
            </a:r>
            <a:r>
              <a:rPr lang="hr-BA" sz="1600" b="0" dirty="0">
                <a:solidFill>
                  <a:srgbClr val="007681"/>
                </a:solidFill>
              </a:rPr>
              <a:t>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20135" y="48970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3" name="Chart 4"/>
          <p:cNvGraphicFramePr/>
          <p:nvPr>
            <p:extLst>
              <p:ext uri="{D42A27DB-BD31-4B8C-83A1-F6EECF244321}">
                <p14:modId xmlns:p14="http://schemas.microsoft.com/office/powerpoint/2010/main" val="3721118442"/>
              </p:ext>
            </p:extLst>
          </p:nvPr>
        </p:nvGraphicFramePr>
        <p:xfrm>
          <a:off x="73834" y="1279387"/>
          <a:ext cx="4445689" cy="31051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Chart 4"/>
          <p:cNvGraphicFramePr/>
          <p:nvPr>
            <p:extLst>
              <p:ext uri="{D42A27DB-BD31-4B8C-83A1-F6EECF244321}">
                <p14:modId xmlns:p14="http://schemas.microsoft.com/office/powerpoint/2010/main" val="4293992492"/>
              </p:ext>
            </p:extLst>
          </p:nvPr>
        </p:nvGraphicFramePr>
        <p:xfrm>
          <a:off x="4420285" y="1270079"/>
          <a:ext cx="4445689" cy="3105190"/>
        </p:xfrm>
        <a:graphic>
          <a:graphicData uri="http://schemas.openxmlformats.org/drawingml/2006/chart">
            <c:chart xmlns:c="http://schemas.openxmlformats.org/drawingml/2006/chart" xmlns:r="http://schemas.openxmlformats.org/officeDocument/2006/relationships" r:id="rId5"/>
          </a:graphicData>
        </a:graphic>
      </p:graphicFrame>
      <p:sp>
        <p:nvSpPr>
          <p:cNvPr id="14" name="Pravokutnik 13"/>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Ugled profesije u društvu, veličina radnog prostora te društveni značaj posla su karakteristike posla koje su češće izdvojene kao manje važne.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Tree>
    <p:extLst>
      <p:ext uri="{BB962C8B-B14F-4D97-AF65-F5344CB8AC3E}">
        <p14:creationId xmlns:p14="http://schemas.microsoft.com/office/powerpoint/2010/main" val="2472524343"/>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P15. Koliko često razmišljate o napuštanju sadašnjeg radnog mjesta i odlaska na neko drugo radno mjesto? </a:t>
            </a:r>
            <a:r>
              <a:rPr lang="hr-HR" sz="800" dirty="0">
                <a:solidFill>
                  <a:srgbClr val="58595B"/>
                </a:solidFill>
                <a:latin typeface="Calibri" pitchFamily="34" charset="0"/>
              </a:rPr>
              <a:t>Uzorak: N(2010)=369; N(2016)=439   </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Četvrtina zaposlenika gotovo svakodnevno razmišlja o napuštanju radnog mjesta što je značajno više nego prije 6 godina kada je 1 od 10 zaposlenika razmišljao o tome.  Zaposlenici Općinskog suda u Puli te Općinskog suda u Splitu u nešto većoj mjeri izražavaju nezadovoljstvo.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Napuštanje radnog mjesta </a:t>
            </a:r>
            <a:r>
              <a:rPr lang="hr-BA" sz="1600" b="0" dirty="0" smtClean="0">
                <a:solidFill>
                  <a:srgbClr val="007681"/>
                </a:solidFill>
              </a:rPr>
              <a:t>– </a:t>
            </a:r>
            <a:r>
              <a:rPr lang="hr-BA" sz="1600" b="0" dirty="0">
                <a:solidFill>
                  <a:srgbClr val="007681"/>
                </a:solidFill>
              </a:rPr>
              <a:t>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7" name="TextBox 10"/>
          <p:cNvSpPr txBox="1"/>
          <p:nvPr/>
        </p:nvSpPr>
        <p:spPr>
          <a:xfrm>
            <a:off x="707655" y="1401264"/>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često razmišljaju o otkazu?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247650" y="1808466"/>
          <a:ext cx="3991757" cy="25019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ext uri="{D42A27DB-BD31-4B8C-83A1-F6EECF244321}">
                <p14:modId xmlns:p14="http://schemas.microsoft.com/office/powerpoint/2010/main" val="1135442673"/>
              </p:ext>
            </p:extLst>
          </p:nvPr>
        </p:nvGraphicFramePr>
        <p:xfrm>
          <a:off x="4674231" y="975507"/>
          <a:ext cx="2050420" cy="3478409"/>
        </p:xfrm>
        <a:graphic>
          <a:graphicData uri="http://schemas.openxmlformats.org/drawingml/2006/table">
            <a:tbl>
              <a:tblPr>
                <a:tableStyleId>{638B1855-1B75-4FBE-930C-398BA8C253C6}</a:tableStyleId>
              </a:tblPr>
              <a:tblGrid>
                <a:gridCol w="1013830">
                  <a:extLst>
                    <a:ext uri="{9D8B030D-6E8A-4147-A177-3AD203B41FA5}">
                      <a16:colId xmlns:a16="http://schemas.microsoft.com/office/drawing/2014/main" xmlns="" val="20000"/>
                    </a:ext>
                  </a:extLst>
                </a:gridCol>
                <a:gridCol w="518295">
                  <a:extLst>
                    <a:ext uri="{9D8B030D-6E8A-4147-A177-3AD203B41FA5}">
                      <a16:colId xmlns:a16="http://schemas.microsoft.com/office/drawing/2014/main" xmlns="" val="20001"/>
                    </a:ext>
                  </a:extLst>
                </a:gridCol>
                <a:gridCol w="518295">
                  <a:extLst>
                    <a:ext uri="{9D8B030D-6E8A-4147-A177-3AD203B41FA5}">
                      <a16:colId xmlns:a16="http://schemas.microsoft.com/office/drawing/2014/main" xmlns="" val="20002"/>
                    </a:ext>
                  </a:extLst>
                </a:gridCol>
              </a:tblGrid>
              <a:tr h="507430">
                <a:tc>
                  <a:txBody>
                    <a:bodyPr/>
                    <a:lstStyle/>
                    <a:p>
                      <a:pPr algn="ctr" fontAlgn="ct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N</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a:t>
                      </a:r>
                      <a:r>
                        <a:rPr lang="hr-HR" sz="800" b="1" u="none" strike="noStrike" kern="1200" baseline="0" dirty="0" smtClean="0">
                          <a:solidFill>
                            <a:schemeClr val="lt1"/>
                          </a:solidFill>
                          <a:effectLst/>
                          <a:latin typeface="+mn-lt"/>
                          <a:ea typeface="+mn-ea"/>
                          <a:cs typeface="+mn-cs"/>
                        </a:rPr>
                        <a:t> gotovo svaki dan ili svakih nekoliko tjedana</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30728">
                <a:tc>
                  <a:txBody>
                    <a:bodyPr/>
                    <a:lstStyle/>
                    <a:p>
                      <a:pPr algn="l" fontAlgn="b"/>
                      <a:r>
                        <a:rPr lang="hr-HR" sz="800" b="1" u="none" strike="noStrike" kern="1200" dirty="0" smtClean="0">
                          <a:solidFill>
                            <a:schemeClr val="lt1"/>
                          </a:solidFill>
                          <a:effectLst/>
                          <a:latin typeface="+mn-lt"/>
                          <a:ea typeface="+mn-ea"/>
                          <a:cs typeface="+mn-cs"/>
                        </a:rPr>
                        <a:t>Općinski </a:t>
                      </a:r>
                      <a:r>
                        <a:rPr lang="hr-HR" sz="8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30728">
                <a:tc>
                  <a:txBody>
                    <a:bodyPr/>
                    <a:lstStyle/>
                    <a:p>
                      <a:pPr algn="l" fontAlgn="b"/>
                      <a:r>
                        <a:rPr lang="hr-HR" sz="800" b="1" u="none" strike="noStrike" kern="1200" dirty="0" smtClean="0">
                          <a:solidFill>
                            <a:schemeClr val="lt1"/>
                          </a:solidFill>
                          <a:effectLst/>
                          <a:latin typeface="+mn-lt"/>
                          <a:ea typeface="+mn-ea"/>
                          <a:cs typeface="+mn-cs"/>
                        </a:rPr>
                        <a:t>Županijski </a:t>
                      </a:r>
                      <a:r>
                        <a:rPr lang="hr-HR" sz="8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30728">
                <a:tc>
                  <a:txBody>
                    <a:bodyPr/>
                    <a:lstStyle/>
                    <a:p>
                      <a:pPr algn="l" fontAlgn="b"/>
                      <a:r>
                        <a:rPr lang="hr-HR" sz="800" b="1" u="none" strike="noStrike" kern="1200" dirty="0" smtClean="0">
                          <a:solidFill>
                            <a:schemeClr val="lt1"/>
                          </a:solidFill>
                          <a:effectLst/>
                          <a:latin typeface="+mn-lt"/>
                          <a:ea typeface="+mn-ea"/>
                          <a:cs typeface="+mn-cs"/>
                        </a:rPr>
                        <a:t>Općinski </a:t>
                      </a:r>
                      <a:r>
                        <a:rPr lang="hr-HR" sz="8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30728">
                <a:tc>
                  <a:txBody>
                    <a:bodyPr/>
                    <a:lstStyle/>
                    <a:p>
                      <a:pPr algn="l" fontAlgn="b"/>
                      <a:r>
                        <a:rPr lang="hr-HR" sz="800" b="1" u="none" strike="noStrike" kern="1200" dirty="0" smtClean="0">
                          <a:solidFill>
                            <a:schemeClr val="lt1"/>
                          </a:solidFill>
                          <a:effectLst/>
                          <a:latin typeface="+mn-lt"/>
                          <a:ea typeface="+mn-ea"/>
                          <a:cs typeface="+mn-cs"/>
                        </a:rPr>
                        <a:t>Općinski </a:t>
                      </a:r>
                      <a:r>
                        <a:rPr lang="hr-HR" sz="8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30728">
                <a:tc>
                  <a:txBody>
                    <a:bodyPr/>
                    <a:lstStyle/>
                    <a:p>
                      <a:pPr algn="l" fontAlgn="b"/>
                      <a:r>
                        <a:rPr lang="hr-HR" sz="800" b="1" u="none" strike="noStrike" kern="1200" dirty="0" smtClean="0">
                          <a:solidFill>
                            <a:schemeClr val="lt1"/>
                          </a:solidFill>
                          <a:effectLst/>
                          <a:latin typeface="+mn-lt"/>
                          <a:ea typeface="+mn-ea"/>
                          <a:cs typeface="+mn-cs"/>
                        </a:rPr>
                        <a:t>Općinski </a:t>
                      </a:r>
                      <a:r>
                        <a:rPr lang="hr-HR" sz="8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30728">
                <a:tc>
                  <a:txBody>
                    <a:bodyPr/>
                    <a:lstStyle/>
                    <a:p>
                      <a:pPr algn="l" fontAlgn="b"/>
                      <a:r>
                        <a:rPr lang="hr-HR" sz="800" b="1" u="none" strike="noStrike" kern="1200" dirty="0" smtClean="0">
                          <a:solidFill>
                            <a:schemeClr val="lt1"/>
                          </a:solidFill>
                          <a:effectLst/>
                          <a:latin typeface="+mn-lt"/>
                          <a:ea typeface="+mn-ea"/>
                          <a:cs typeface="+mn-cs"/>
                        </a:rPr>
                        <a:t>ŽDO </a:t>
                      </a:r>
                      <a:r>
                        <a:rPr lang="hr-HR" sz="800" b="1" u="none" strike="noStrike" kern="1200" dirty="0">
                          <a:solidFill>
                            <a:schemeClr val="lt1"/>
                          </a:solidFill>
                          <a:effectLst/>
                          <a:latin typeface="+mn-lt"/>
                          <a:ea typeface="+mn-ea"/>
                          <a:cs typeface="+mn-cs"/>
                        </a:rPr>
                        <a:t>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30728">
                <a:tc>
                  <a:txBody>
                    <a:bodyPr/>
                    <a:lstStyle/>
                    <a:p>
                      <a:pPr algn="l" fontAlgn="b"/>
                      <a:r>
                        <a:rPr lang="hr-HR" sz="800" b="1" u="none" strike="noStrike" kern="1200" dirty="0" smtClean="0">
                          <a:solidFill>
                            <a:schemeClr val="lt1"/>
                          </a:solidFill>
                          <a:effectLst/>
                          <a:latin typeface="+mn-lt"/>
                          <a:ea typeface="+mn-ea"/>
                          <a:cs typeface="+mn-cs"/>
                        </a:rPr>
                        <a:t>ODO </a:t>
                      </a:r>
                      <a:r>
                        <a:rPr lang="hr-HR" sz="800" b="1" u="none" strike="noStrike" kern="1200" dirty="0">
                          <a:solidFill>
                            <a:schemeClr val="lt1"/>
                          </a:solidFill>
                          <a:effectLst/>
                          <a:latin typeface="+mn-lt"/>
                          <a:ea typeface="+mn-ea"/>
                          <a:cs typeface="+mn-cs"/>
                        </a:rPr>
                        <a:t>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30728">
                <a:tc>
                  <a:txBody>
                    <a:bodyPr/>
                    <a:lstStyle/>
                    <a:p>
                      <a:pPr algn="l" fontAlgn="b"/>
                      <a:r>
                        <a:rPr lang="hr-HR" sz="800" b="1" u="none" strike="noStrike" kern="1200" dirty="0" smtClean="0">
                          <a:solidFill>
                            <a:schemeClr val="lt1"/>
                          </a:solidFill>
                          <a:effectLst/>
                          <a:latin typeface="+mn-lt"/>
                          <a:ea typeface="+mn-ea"/>
                          <a:cs typeface="+mn-cs"/>
                        </a:rPr>
                        <a:t>ŽDO u </a:t>
                      </a:r>
                      <a:r>
                        <a:rPr lang="hr-HR" sz="800" b="1" u="none" strike="noStrike" kern="1200" dirty="0">
                          <a:solidFill>
                            <a:schemeClr val="lt1"/>
                          </a:solidFill>
                          <a:effectLst/>
                          <a:latin typeface="+mn-lt"/>
                          <a:ea typeface="+mn-ea"/>
                          <a:cs typeface="+mn-cs"/>
                        </a:rPr>
                        <a:t>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30728">
                <a:tc>
                  <a:txBody>
                    <a:bodyPr/>
                    <a:lstStyle/>
                    <a:p>
                      <a:pPr algn="l" fontAlgn="b"/>
                      <a:r>
                        <a:rPr lang="hr-HR" sz="800" b="1" u="none" strike="noStrike" kern="1200" dirty="0" smtClean="0">
                          <a:solidFill>
                            <a:schemeClr val="lt1"/>
                          </a:solidFill>
                          <a:effectLst/>
                          <a:latin typeface="+mn-lt"/>
                          <a:ea typeface="+mn-ea"/>
                          <a:cs typeface="+mn-cs"/>
                        </a:rPr>
                        <a:t>ODO </a:t>
                      </a:r>
                      <a:r>
                        <a:rPr lang="hr-HR" sz="800" b="1" u="none" strike="noStrike" kern="1200" dirty="0">
                          <a:solidFill>
                            <a:schemeClr val="lt1"/>
                          </a:solidFill>
                          <a:effectLst/>
                          <a:latin typeface="+mn-lt"/>
                          <a:ea typeface="+mn-ea"/>
                          <a:cs typeface="+mn-cs"/>
                        </a:rPr>
                        <a:t>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30728">
                <a:tc>
                  <a:txBody>
                    <a:bodyPr/>
                    <a:lstStyle/>
                    <a:p>
                      <a:pPr algn="l" fontAlgn="b"/>
                      <a:r>
                        <a:rPr lang="hr-HR" sz="800" b="1" u="none" strike="noStrike" kern="1200" dirty="0" smtClean="0">
                          <a:solidFill>
                            <a:schemeClr val="lt1"/>
                          </a:solidFill>
                          <a:effectLst/>
                          <a:latin typeface="+mn-lt"/>
                          <a:ea typeface="+mn-ea"/>
                          <a:cs typeface="+mn-cs"/>
                        </a:rPr>
                        <a:t>DORH</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230728">
                <a:tc>
                  <a:txBody>
                    <a:bodyPr/>
                    <a:lstStyle/>
                    <a:p>
                      <a:pPr algn="l" fontAlgn="b"/>
                      <a:r>
                        <a:rPr lang="hr-HR" sz="800" b="1" u="none" strike="noStrike" kern="1200" dirty="0" smtClean="0">
                          <a:solidFill>
                            <a:schemeClr val="lt1"/>
                          </a:solidFill>
                          <a:effectLst/>
                          <a:latin typeface="+mn-lt"/>
                          <a:ea typeface="+mn-ea"/>
                          <a:cs typeface="+mn-cs"/>
                        </a:rPr>
                        <a:t>USKOK</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230728">
                <a:tc>
                  <a:txBody>
                    <a:bodyPr/>
                    <a:lstStyle/>
                    <a:p>
                      <a:pPr algn="l" fontAlgn="b"/>
                      <a:r>
                        <a:rPr lang="hr-HR" sz="800" b="1" u="none" strike="noStrike" kern="1200" dirty="0" smtClean="0">
                          <a:solidFill>
                            <a:schemeClr val="lt1"/>
                          </a:solidFill>
                          <a:effectLst/>
                          <a:latin typeface="+mn-lt"/>
                          <a:ea typeface="+mn-ea"/>
                          <a:cs typeface="+mn-cs"/>
                        </a:rPr>
                        <a:t>Općinski </a:t>
                      </a:r>
                      <a:r>
                        <a:rPr lang="hr-HR" sz="8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bl>
          </a:graphicData>
        </a:graphic>
      </p:graphicFrame>
      <p:graphicFrame>
        <p:nvGraphicFramePr>
          <p:cNvPr id="15" name="Tablica 14"/>
          <p:cNvGraphicFramePr>
            <a:graphicFrameLocks noGrp="1"/>
          </p:cNvGraphicFramePr>
          <p:nvPr>
            <p:extLst>
              <p:ext uri="{D42A27DB-BD31-4B8C-83A1-F6EECF244321}">
                <p14:modId xmlns:p14="http://schemas.microsoft.com/office/powerpoint/2010/main" val="3848213495"/>
              </p:ext>
            </p:extLst>
          </p:nvPr>
        </p:nvGraphicFramePr>
        <p:xfrm>
          <a:off x="6837806" y="958884"/>
          <a:ext cx="2063749" cy="3008336"/>
        </p:xfrm>
        <a:graphic>
          <a:graphicData uri="http://schemas.openxmlformats.org/drawingml/2006/table">
            <a:tbl>
              <a:tblPr>
                <a:tableStyleId>{638B1855-1B75-4FBE-930C-398BA8C253C6}</a:tableStyleId>
              </a:tblPr>
              <a:tblGrid>
                <a:gridCol w="1020421">
                  <a:extLst>
                    <a:ext uri="{9D8B030D-6E8A-4147-A177-3AD203B41FA5}">
                      <a16:colId xmlns:a16="http://schemas.microsoft.com/office/drawing/2014/main" xmlns="" val="20000"/>
                    </a:ext>
                  </a:extLst>
                </a:gridCol>
                <a:gridCol w="521664">
                  <a:extLst>
                    <a:ext uri="{9D8B030D-6E8A-4147-A177-3AD203B41FA5}">
                      <a16:colId xmlns:a16="http://schemas.microsoft.com/office/drawing/2014/main" xmlns="" val="20001"/>
                    </a:ext>
                  </a:extLst>
                </a:gridCol>
                <a:gridCol w="521664">
                  <a:extLst>
                    <a:ext uri="{9D8B030D-6E8A-4147-A177-3AD203B41FA5}">
                      <a16:colId xmlns:a16="http://schemas.microsoft.com/office/drawing/2014/main" xmlns="" val="20002"/>
                    </a:ext>
                  </a:extLst>
                </a:gridCol>
              </a:tblGrid>
              <a:tr h="176839">
                <a:tc>
                  <a:txBody>
                    <a:bodyPr/>
                    <a:lstStyle/>
                    <a:p>
                      <a:pPr algn="ctr" fontAlgn="ct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N</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a:t>
                      </a:r>
                      <a:r>
                        <a:rPr lang="hr-HR" sz="800" b="1" u="none" strike="noStrike" kern="1200" baseline="0" dirty="0" smtClean="0">
                          <a:solidFill>
                            <a:schemeClr val="lt1"/>
                          </a:solidFill>
                          <a:effectLst/>
                          <a:latin typeface="+mn-lt"/>
                          <a:ea typeface="+mn-ea"/>
                          <a:cs typeface="+mn-cs"/>
                        </a:rPr>
                        <a:t> gotovo svaki dan ili svakih nekoliko tjedana</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800" b="1" u="none" strike="noStrike" kern="1200" dirty="0">
                          <a:solidFill>
                            <a:schemeClr val="lt1"/>
                          </a:solidFill>
                          <a:effectLst/>
                          <a:latin typeface="+mn-lt"/>
                          <a:ea typeface="+mn-ea"/>
                          <a:cs typeface="+mn-cs"/>
                        </a:rPr>
                        <a:t>Sudac \ sutkinja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800" b="1" u="none" strike="noStrike" kern="1200" dirty="0">
                          <a:solidFill>
                            <a:schemeClr val="lt1"/>
                          </a:solidFill>
                          <a:effectLst/>
                          <a:latin typeface="+mn-lt"/>
                          <a:ea typeface="+mn-ea"/>
                          <a:cs typeface="+mn-cs"/>
                        </a:rPr>
                        <a:t>Sudski savjetnik \ savjetnica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1" u="none" strike="noStrike" kern="1200">
                          <a:solidFill>
                            <a:schemeClr val="lt1"/>
                          </a:solidFill>
                          <a:effectLst/>
                          <a:latin typeface="+mn-lt"/>
                          <a:ea typeface="+mn-ea"/>
                          <a:cs typeface="+mn-cs"/>
                        </a:rPr>
                        <a:t>Zemljišno-knjižni referent</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800" b="1" u="none" strike="noStrike" kern="1200">
                          <a:solidFill>
                            <a:schemeClr val="lt1"/>
                          </a:solidFill>
                          <a:effectLst/>
                          <a:latin typeface="+mn-lt"/>
                          <a:ea typeface="+mn-ea"/>
                          <a:cs typeface="+mn-cs"/>
                        </a:rPr>
                        <a:t>Sudski službenik voditelj upisnika \ upisničar</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800" b="1" u="none" strike="noStrike" kern="1200">
                          <a:solidFill>
                            <a:schemeClr val="lt1"/>
                          </a:solidFill>
                          <a:effectLst/>
                          <a:latin typeface="+mn-lt"/>
                          <a:ea typeface="+mn-ea"/>
                          <a:cs typeface="+mn-cs"/>
                        </a:rPr>
                        <a:t>Sudski službenik - zapisničar</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800" b="1" u="none" strike="noStrike" kern="1200" dirty="0">
                          <a:solidFill>
                            <a:schemeClr val="lt1"/>
                          </a:solidFill>
                          <a:effectLst/>
                          <a:latin typeface="+mn-lt"/>
                          <a:ea typeface="+mn-ea"/>
                          <a:cs typeface="+mn-cs"/>
                        </a:rPr>
                        <a:t>Dužnosnik u državnom odvjetništvu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800" b="1" u="none" strike="noStrike" kern="1200">
                          <a:solidFill>
                            <a:schemeClr val="lt1"/>
                          </a:solidFill>
                          <a:effectLst/>
                          <a:latin typeface="+mn-lt"/>
                          <a:ea typeface="+mn-ea"/>
                          <a:cs typeface="+mn-cs"/>
                        </a:rPr>
                        <a:t>Državno-odvjetnički savjetnik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46868">
                <a:tc>
                  <a:txBody>
                    <a:bodyPr/>
                    <a:lstStyle/>
                    <a:p>
                      <a:pPr algn="l" fontAlgn="b"/>
                      <a:r>
                        <a:rPr lang="hr-HR" sz="800" b="1" u="none" strike="noStrike" kern="1200">
                          <a:solidFill>
                            <a:schemeClr val="lt1"/>
                          </a:solidFill>
                          <a:effectLst/>
                          <a:latin typeface="+mn-lt"/>
                          <a:ea typeface="+mn-ea"/>
                          <a:cs typeface="+mn-cs"/>
                        </a:rPr>
                        <a:t>Ostali državno-odvjetnički službenici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46868">
                <a:tc>
                  <a:txBody>
                    <a:bodyPr/>
                    <a:lstStyle/>
                    <a:p>
                      <a:pPr algn="l" fontAlgn="b"/>
                      <a:r>
                        <a:rPr lang="hr-HR" sz="800" b="1" u="none" strike="noStrike" kern="1200" dirty="0">
                          <a:solidFill>
                            <a:schemeClr val="lt1"/>
                          </a:solidFill>
                          <a:effectLst/>
                          <a:latin typeface="+mn-lt"/>
                          <a:ea typeface="+mn-ea"/>
                          <a:cs typeface="+mn-cs"/>
                        </a:rPr>
                        <a:t>Nešto drugo. Što?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bl>
          </a:graphicData>
        </a:graphic>
      </p:graphicFrame>
      <p:pic>
        <p:nvPicPr>
          <p:cNvPr id="1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4000" y="4310366"/>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8397573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smtClean="0"/>
              <a:t>Percepcija opterećenosti poslom</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118</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144390599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9235"/>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 Na kolikom broju predmeta trenutno radite Vi osobno, bez obzira na fazu u kojoj se predmeti nalaze? Uzorak: N(2016)=439</a:t>
            </a:r>
          </a:p>
          <a:p>
            <a:pPr defTabSz="914400" fontAlgn="base">
              <a:lnSpc>
                <a:spcPct val="100000"/>
              </a:lnSpc>
              <a:spcBef>
                <a:spcPct val="0"/>
              </a:spcBef>
              <a:spcAft>
                <a:spcPct val="0"/>
              </a:spcAft>
            </a:pPr>
            <a:r>
              <a:rPr lang="hr-HR" sz="800" dirty="0" smtClean="0">
                <a:solidFill>
                  <a:srgbClr val="58595B"/>
                </a:solidFill>
                <a:latin typeface="Calibri" pitchFamily="34" charset="0"/>
              </a:rPr>
              <a:t>P5. Koja vrsta predmeta dominira među predmetima na kojima trenutno radite? Uzorak: N(2016)=439</a:t>
            </a:r>
            <a:endParaRPr lang="hr-HR" sz="800" dirty="0">
              <a:solidFill>
                <a:srgbClr val="58595B"/>
              </a:solidFill>
              <a:latin typeface="Calibri" pitchFamily="34" charset="0"/>
            </a:endParaRPr>
          </a:p>
        </p:txBody>
      </p:sp>
      <p:sp>
        <p:nvSpPr>
          <p:cNvPr id="9" name="Pravokutnik 8"/>
          <p:cNvSpPr/>
          <p:nvPr/>
        </p:nvSpPr>
        <p:spPr>
          <a:xfrm>
            <a:off x="152797" y="517263"/>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 odnosu na 2010. godinu prosječan broj slučajeva na sudovima se blago povećao s 587 na 622. Zaposlenici općinskih sudovi u prosjeku rade na najvećem broju predmeta. Sudski savjetnici te </a:t>
            </a:r>
            <a:r>
              <a:rPr kumimoji="0" lang="hr-HR" sz="1200" b="0" i="0" u="none" strike="noStrike" kern="1200" cap="none" spc="0" normalizeH="0" baseline="0" noProof="0" dirty="0" err="1" smtClean="0">
                <a:ln>
                  <a:noFill/>
                </a:ln>
                <a:solidFill>
                  <a:srgbClr val="222223"/>
                </a:solidFill>
                <a:effectLst/>
                <a:uLnTx/>
                <a:uFillTx/>
                <a:latin typeface="Calibri"/>
                <a:ea typeface="+mn-ea"/>
                <a:cs typeface="+mn-cs"/>
              </a:rPr>
              <a:t>upisničari</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rade na najvećem broju predmeta.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latin typeface="Calibri"/>
                <a:ea typeface="+mn-ea"/>
                <a:cs typeface="Arial" panose="020B0604020202020204" pitchFamily="34" charset="0"/>
              </a:rPr>
              <a:t>Broj predmeta </a:t>
            </a:r>
            <a:r>
              <a:rPr lang="hr-BA" sz="1600" b="0" dirty="0">
                <a:solidFill>
                  <a:srgbClr val="007681"/>
                </a:solidFill>
                <a:latin typeface="Calibri"/>
                <a:ea typeface="+mn-ea"/>
                <a:cs typeface="Arial" panose="020B0604020202020204" pitchFamily="34" charset="0"/>
              </a:rPr>
              <a:t>– zaposlenici suda</a:t>
            </a:r>
            <a:endParaRPr lang="en-GB" sz="1600" b="0" dirty="0">
              <a:solidFill>
                <a:srgbClr val="007681"/>
              </a:solidFill>
              <a:latin typeface="Calibri"/>
              <a:ea typeface="+mn-ea"/>
              <a:cs typeface="Arial" panose="020B0604020202020204" pitchFamily="34" charset="0"/>
            </a:endParaRPr>
          </a:p>
        </p:txBody>
      </p:sp>
      <p:sp>
        <p:nvSpPr>
          <p:cNvPr id="361" name="TextBox 10"/>
          <p:cNvSpPr txBox="1"/>
          <p:nvPr/>
        </p:nvSpPr>
        <p:spPr>
          <a:xfrm>
            <a:off x="732657" y="1010104"/>
            <a:ext cx="3708714"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Prosječni broj slučajeva prema sudovima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62" name="TextBox 10"/>
          <p:cNvSpPr txBox="1"/>
          <p:nvPr/>
        </p:nvSpPr>
        <p:spPr>
          <a:xfrm>
            <a:off x="5582320" y="1010104"/>
            <a:ext cx="3101640"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Prosječni broj slučajeva prema radnom mjestu</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0" name="Tablica 9"/>
          <p:cNvGraphicFramePr>
            <a:graphicFrameLocks noGrp="1"/>
          </p:cNvGraphicFramePr>
          <p:nvPr>
            <p:extLst/>
          </p:nvPr>
        </p:nvGraphicFramePr>
        <p:xfrm>
          <a:off x="224597" y="1475740"/>
          <a:ext cx="4495069" cy="2789951"/>
        </p:xfrm>
        <a:graphic>
          <a:graphicData uri="http://schemas.openxmlformats.org/drawingml/2006/table">
            <a:tbl>
              <a:tblPr>
                <a:tableStyleId>{AF606853-7671-496A-8E4F-DF71F8EC918B}</a:tableStyleId>
              </a:tblPr>
              <a:tblGrid>
                <a:gridCol w="695665">
                  <a:extLst>
                    <a:ext uri="{9D8B030D-6E8A-4147-A177-3AD203B41FA5}">
                      <a16:colId xmlns:a16="http://schemas.microsoft.com/office/drawing/2014/main" xmlns="" val="20000"/>
                    </a:ext>
                  </a:extLst>
                </a:gridCol>
                <a:gridCol w="2663504">
                  <a:extLst>
                    <a:ext uri="{9D8B030D-6E8A-4147-A177-3AD203B41FA5}">
                      <a16:colId xmlns:a16="http://schemas.microsoft.com/office/drawing/2014/main" xmlns="" val="20001"/>
                    </a:ext>
                  </a:extLst>
                </a:gridCol>
                <a:gridCol w="567950">
                  <a:extLst>
                    <a:ext uri="{9D8B030D-6E8A-4147-A177-3AD203B41FA5}">
                      <a16:colId xmlns:a16="http://schemas.microsoft.com/office/drawing/2014/main" xmlns="" val="20002"/>
                    </a:ext>
                  </a:extLst>
                </a:gridCol>
                <a:gridCol w="567950">
                  <a:extLst>
                    <a:ext uri="{9D8B030D-6E8A-4147-A177-3AD203B41FA5}">
                      <a16:colId xmlns:a16="http://schemas.microsoft.com/office/drawing/2014/main" xmlns="" val="20003"/>
                    </a:ext>
                  </a:extLst>
                </a:gridCol>
              </a:tblGrid>
              <a:tr h="118696">
                <a:tc rowSpan="2">
                  <a:txBody>
                    <a:bodyPr/>
                    <a:lstStyle/>
                    <a:p>
                      <a:pPr marL="180000" algn="l" fontAlgn="ctr"/>
                      <a:endParaRPr lang="hr-HR" sz="10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rowSpan="2">
                  <a:txBody>
                    <a:bodyPr/>
                    <a:lstStyle/>
                    <a:p>
                      <a:pPr algn="l" fontAlgn="b"/>
                      <a:endParaRPr lang="hr-HR" sz="1000" u="none" strike="noStrike" kern="1200" dirty="0">
                        <a:solidFill>
                          <a:schemeClr val="lt1"/>
                        </a:solidFill>
                        <a:effectLst/>
                        <a:latin typeface="+mn-lt"/>
                        <a:ea typeface="+mn-ea"/>
                        <a:cs typeface="+mn-cs"/>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gridSpan="2">
                  <a:txBody>
                    <a:bodyPr/>
                    <a:lstStyle/>
                    <a:p>
                      <a:pPr algn="ctr" fontAlgn="b"/>
                      <a:r>
                        <a:rPr lang="hr-HR" sz="1000" u="none" strike="noStrike" kern="1200" dirty="0" smtClean="0">
                          <a:solidFill>
                            <a:schemeClr val="lt1"/>
                          </a:solidFill>
                          <a:effectLst/>
                          <a:latin typeface="+mn-lt"/>
                          <a:ea typeface="+mn-ea"/>
                          <a:cs typeface="+mn-cs"/>
                        </a:rPr>
                        <a:t>2016.</a:t>
                      </a:r>
                      <a:endParaRPr lang="hr-HR" sz="10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1869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smtClean="0">
                          <a:solidFill>
                            <a:schemeClr val="lt1"/>
                          </a:solidFill>
                          <a:effectLst/>
                          <a:latin typeface="+mn-lt"/>
                          <a:ea typeface="+mn-ea"/>
                          <a:cs typeface="+mn-cs"/>
                        </a:rPr>
                        <a:t>N</a:t>
                      </a:r>
                      <a:endParaRPr lang="hr-HR" sz="10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smtClean="0">
                          <a:solidFill>
                            <a:schemeClr val="lt1"/>
                          </a:solidFill>
                          <a:effectLst/>
                          <a:latin typeface="+mn-lt"/>
                          <a:ea typeface="+mn-ea"/>
                          <a:cs typeface="+mn-cs"/>
                        </a:rPr>
                        <a:t>Prosjek</a:t>
                      </a:r>
                      <a:endParaRPr lang="hr-HR" sz="10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95616">
                <a:tc rowSpan="12">
                  <a:txBody>
                    <a:bodyPr/>
                    <a:lstStyle/>
                    <a:p>
                      <a:pPr marL="180000" algn="l" fontAlgn="ctr"/>
                      <a:r>
                        <a:rPr lang="hr-HR" sz="1000" u="none" strike="noStrike" kern="1200" dirty="0" smtClean="0">
                          <a:solidFill>
                            <a:schemeClr val="lt1"/>
                          </a:solidFill>
                          <a:effectLst/>
                          <a:latin typeface="+mn-lt"/>
                          <a:ea typeface="+mn-ea"/>
                          <a:cs typeface="+mn-cs"/>
                        </a:rPr>
                        <a:t>Sudovi</a:t>
                      </a:r>
                      <a:endParaRPr lang="hr-HR" sz="10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Općinski sud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264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Županijski sud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105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Općinski sud u Splitu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113</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978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Općinski sud u Karlovcu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974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Općinski sud u Zadru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36</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244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Županijsko državno odvjetništvo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137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Općinsko državno odvjetništvo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17</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999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Županijsko državno odvjetništvo u Karlovcu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5</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52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Općinsko državno odvjetništvo u Karlovcu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1159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0"/>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Državno odvjetništvo </a:t>
                      </a:r>
                      <a:r>
                        <a:rPr lang="hr-HR" sz="1000" u="none" strike="noStrike" kern="1200" dirty="0" smtClean="0">
                          <a:solidFill>
                            <a:schemeClr val="lt1"/>
                          </a:solidFill>
                          <a:effectLst/>
                          <a:latin typeface="+mn-lt"/>
                          <a:ea typeface="+mn-ea"/>
                          <a:cs typeface="+mn-cs"/>
                        </a:rPr>
                        <a:t>RH</a:t>
                      </a:r>
                      <a:r>
                        <a:rPr lang="hr-HR" sz="1000" u="none" strike="noStrike" kern="1200" baseline="0" dirty="0" smtClean="0">
                          <a:solidFill>
                            <a:schemeClr val="lt1"/>
                          </a:solidFill>
                          <a:effectLst/>
                          <a:latin typeface="+mn-lt"/>
                          <a:ea typeface="+mn-ea"/>
                          <a:cs typeface="+mn-cs"/>
                        </a:rPr>
                        <a:t> (Zagreb)</a:t>
                      </a:r>
                      <a:endParaRPr lang="hr-HR" sz="1000" u="none" strike="noStrike" kern="1200" dirty="0">
                        <a:solidFill>
                          <a:schemeClr val="lt1"/>
                        </a:solidFill>
                        <a:effectLst/>
                        <a:latin typeface="+mn-lt"/>
                        <a:ea typeface="+mn-ea"/>
                        <a:cs typeface="+mn-cs"/>
                      </a:endParaRP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251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1"/>
                  </a:ext>
                </a:extLst>
              </a:tr>
              <a:tr h="195616">
                <a:tc vMerge="1">
                  <a:txBody>
                    <a:bodyPr/>
                    <a:lstStyle/>
                    <a:p>
                      <a:endParaRPr lang="hr-HR"/>
                    </a:p>
                  </a:txBody>
                  <a:tcPr/>
                </a:tc>
                <a:tc>
                  <a:txBody>
                    <a:bodyPr/>
                    <a:lstStyle/>
                    <a:p>
                      <a:pPr algn="l" fontAlgn="b"/>
                      <a:r>
                        <a:rPr lang="pl-PL" sz="1000" u="none" strike="noStrike" kern="1200" dirty="0">
                          <a:solidFill>
                            <a:schemeClr val="lt1"/>
                          </a:solidFill>
                          <a:effectLst/>
                          <a:latin typeface="+mn-lt"/>
                          <a:ea typeface="+mn-ea"/>
                          <a:cs typeface="+mn-cs"/>
                        </a:rPr>
                        <a:t>Ured za suzbijanje korupcije i organiziranog kriminala (</a:t>
                      </a:r>
                      <a:r>
                        <a:rPr lang="pl-PL" sz="1000" u="none" strike="noStrike" kern="1200" dirty="0" smtClean="0">
                          <a:solidFill>
                            <a:schemeClr val="lt1"/>
                          </a:solidFill>
                          <a:effectLst/>
                          <a:latin typeface="+mn-lt"/>
                          <a:ea typeface="+mn-ea"/>
                          <a:cs typeface="+mn-cs"/>
                        </a:rPr>
                        <a:t>USKOK)</a:t>
                      </a:r>
                      <a:endParaRPr lang="pl-PL" sz="1000" u="none" strike="noStrike" kern="1200" dirty="0">
                        <a:solidFill>
                          <a:schemeClr val="lt1"/>
                        </a:solidFill>
                        <a:effectLst/>
                        <a:latin typeface="+mn-lt"/>
                        <a:ea typeface="+mn-ea"/>
                        <a:cs typeface="+mn-cs"/>
                      </a:endParaRP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31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2"/>
                  </a:ext>
                </a:extLst>
              </a:tr>
              <a:tr h="195616">
                <a:tc vMerge="1">
                  <a:txBody>
                    <a:bodyPr/>
                    <a:lstStyle/>
                    <a:p>
                      <a:endParaRPr lang="hr-HR"/>
                    </a:p>
                  </a:txBody>
                  <a:tcPr/>
                </a:tc>
                <a:tc>
                  <a:txBody>
                    <a:bodyPr/>
                    <a:lstStyle/>
                    <a:p>
                      <a:pPr algn="l" fontAlgn="b"/>
                      <a:r>
                        <a:rPr lang="pl-PL" sz="1000" u="none" strike="noStrike" kern="1200" dirty="0">
                          <a:solidFill>
                            <a:schemeClr val="lt1"/>
                          </a:solidFill>
                          <a:effectLst/>
                          <a:latin typeface="+mn-lt"/>
                          <a:ea typeface="+mn-ea"/>
                          <a:cs typeface="+mn-cs"/>
                        </a:rPr>
                        <a:t>Općinski građanski sud u Zagrebu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129</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990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3"/>
                  </a:ext>
                </a:extLst>
              </a:tr>
            </a:tbl>
          </a:graphicData>
        </a:graphic>
      </p:graphicFrame>
      <p:graphicFrame>
        <p:nvGraphicFramePr>
          <p:cNvPr id="12" name="Tablica 11"/>
          <p:cNvGraphicFramePr>
            <a:graphicFrameLocks noGrp="1"/>
          </p:cNvGraphicFramePr>
          <p:nvPr>
            <p:extLst/>
          </p:nvPr>
        </p:nvGraphicFramePr>
        <p:xfrm>
          <a:off x="4997964" y="1770127"/>
          <a:ext cx="3888286" cy="2203103"/>
        </p:xfrm>
        <a:graphic>
          <a:graphicData uri="http://schemas.openxmlformats.org/drawingml/2006/table">
            <a:tbl>
              <a:tblPr>
                <a:tableStyleId>{AF606853-7671-496A-8E4F-DF71F8EC918B}</a:tableStyleId>
              </a:tblPr>
              <a:tblGrid>
                <a:gridCol w="641783">
                  <a:extLst>
                    <a:ext uri="{9D8B030D-6E8A-4147-A177-3AD203B41FA5}">
                      <a16:colId xmlns:a16="http://schemas.microsoft.com/office/drawing/2014/main" xmlns="" val="20000"/>
                    </a:ext>
                  </a:extLst>
                </a:gridCol>
                <a:gridCol w="2263937">
                  <a:extLst>
                    <a:ext uri="{9D8B030D-6E8A-4147-A177-3AD203B41FA5}">
                      <a16:colId xmlns:a16="http://schemas.microsoft.com/office/drawing/2014/main" xmlns="" val="20001"/>
                    </a:ext>
                  </a:extLst>
                </a:gridCol>
                <a:gridCol w="491283">
                  <a:extLst>
                    <a:ext uri="{9D8B030D-6E8A-4147-A177-3AD203B41FA5}">
                      <a16:colId xmlns:a16="http://schemas.microsoft.com/office/drawing/2014/main" xmlns="" val="20002"/>
                    </a:ext>
                  </a:extLst>
                </a:gridCol>
                <a:gridCol w="491283">
                  <a:extLst>
                    <a:ext uri="{9D8B030D-6E8A-4147-A177-3AD203B41FA5}">
                      <a16:colId xmlns:a16="http://schemas.microsoft.com/office/drawing/2014/main" xmlns="" val="20003"/>
                    </a:ext>
                  </a:extLst>
                </a:gridCol>
              </a:tblGrid>
              <a:tr h="118696">
                <a:tc rowSpan="2">
                  <a:txBody>
                    <a:bodyPr/>
                    <a:lstStyle/>
                    <a:p>
                      <a:pPr marL="180000" algn="l" fontAlgn="ctr"/>
                      <a:endParaRPr lang="hr-HR" sz="10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rowSpan="2">
                  <a:txBody>
                    <a:bodyPr/>
                    <a:lstStyle/>
                    <a:p>
                      <a:pPr algn="l" fontAlgn="b"/>
                      <a:endParaRPr lang="hr-HR" sz="1000" u="none" strike="noStrike" kern="1200" dirty="0">
                        <a:solidFill>
                          <a:schemeClr val="lt1"/>
                        </a:solidFill>
                        <a:effectLst/>
                        <a:latin typeface="+mn-lt"/>
                        <a:ea typeface="+mn-ea"/>
                        <a:cs typeface="+mn-cs"/>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gridSpan="2">
                  <a:txBody>
                    <a:bodyPr/>
                    <a:lstStyle/>
                    <a:p>
                      <a:pPr algn="ctr" fontAlgn="b"/>
                      <a:r>
                        <a:rPr lang="hr-HR" sz="1000" u="none" strike="noStrike" kern="1200" dirty="0" smtClean="0">
                          <a:solidFill>
                            <a:schemeClr val="lt1"/>
                          </a:solidFill>
                          <a:effectLst/>
                          <a:latin typeface="+mn-lt"/>
                          <a:ea typeface="+mn-ea"/>
                          <a:cs typeface="+mn-cs"/>
                        </a:rPr>
                        <a:t>2016.</a:t>
                      </a:r>
                      <a:endParaRPr lang="hr-HR" sz="10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1869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smtClean="0">
                          <a:solidFill>
                            <a:schemeClr val="lt1"/>
                          </a:solidFill>
                          <a:effectLst/>
                          <a:latin typeface="+mn-lt"/>
                          <a:ea typeface="+mn-ea"/>
                          <a:cs typeface="+mn-cs"/>
                        </a:rPr>
                        <a:t>N</a:t>
                      </a:r>
                      <a:endParaRPr lang="hr-HR" sz="10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smtClean="0">
                          <a:solidFill>
                            <a:schemeClr val="lt1"/>
                          </a:solidFill>
                          <a:effectLst/>
                          <a:latin typeface="+mn-lt"/>
                          <a:ea typeface="+mn-ea"/>
                          <a:cs typeface="+mn-cs"/>
                        </a:rPr>
                        <a:t>Prosjek</a:t>
                      </a:r>
                      <a:endParaRPr lang="hr-HR" sz="10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95616">
                <a:tc rowSpan="9">
                  <a:txBody>
                    <a:bodyPr/>
                    <a:lstStyle/>
                    <a:p>
                      <a:pPr marL="180000" algn="l" fontAlgn="ctr"/>
                      <a:r>
                        <a:rPr lang="hr-HR" sz="1000" u="none" strike="noStrike" kern="1200" dirty="0" smtClean="0">
                          <a:solidFill>
                            <a:schemeClr val="lt1"/>
                          </a:solidFill>
                          <a:effectLst/>
                          <a:latin typeface="+mn-lt"/>
                          <a:ea typeface="+mn-ea"/>
                          <a:cs typeface="+mn-cs"/>
                        </a:rPr>
                        <a:t>Pozicija</a:t>
                      </a:r>
                      <a:endParaRPr lang="hr-HR" sz="10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Sudac \ sutkinja</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60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390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Sudski savjetnik \ savjetnica</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46</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1617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Zemljišno-knjižni referent</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13</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61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000" u="none" strike="noStrike" kern="1200" dirty="0">
                          <a:solidFill>
                            <a:schemeClr val="lt1"/>
                          </a:solidFill>
                          <a:effectLst/>
                          <a:latin typeface="+mn-lt"/>
                          <a:ea typeface="+mn-ea"/>
                          <a:cs typeface="+mn-cs"/>
                        </a:rPr>
                        <a:t>Sudski službenik voditelj upisnika \ </a:t>
                      </a:r>
                      <a:r>
                        <a:rPr lang="hr-HR" sz="1000" u="none" strike="noStrike" kern="1200" dirty="0" err="1">
                          <a:solidFill>
                            <a:schemeClr val="lt1"/>
                          </a:solidFill>
                          <a:effectLst/>
                          <a:latin typeface="+mn-lt"/>
                          <a:ea typeface="+mn-ea"/>
                          <a:cs typeface="+mn-cs"/>
                        </a:rPr>
                        <a:t>upisničar</a:t>
                      </a:r>
                      <a:endParaRPr lang="hr-HR" sz="1000" u="none" strike="noStrike" kern="1200" dirty="0">
                        <a:solidFill>
                          <a:schemeClr val="lt1"/>
                        </a:solidFill>
                        <a:effectLst/>
                        <a:latin typeface="+mn-lt"/>
                        <a:ea typeface="+mn-ea"/>
                        <a:cs typeface="+mn-cs"/>
                      </a:endParaRP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76</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1099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Sudski službenik - zapisničar</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141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630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Dužnosnik u državnom odvjetništvu</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54</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432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Državno-odvjetnički savjetnik</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458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Ostali državno-odvjetnički službenici</a:t>
                      </a: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20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a:solidFill>
                            <a:schemeClr val="lt1"/>
                          </a:solidFill>
                          <a:effectLst/>
                          <a:latin typeface="+mn-lt"/>
                          <a:ea typeface="+mn-ea"/>
                          <a:cs typeface="+mn-cs"/>
                        </a:rPr>
                        <a:t>742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r h="195616">
                <a:tc vMerge="1">
                  <a:txBody>
                    <a:bodyPr/>
                    <a:lstStyle/>
                    <a:p>
                      <a:endParaRPr lang="hr-HR"/>
                    </a:p>
                  </a:txBody>
                  <a:tcPr/>
                </a:tc>
                <a:tc>
                  <a:txBody>
                    <a:bodyPr/>
                    <a:lstStyle/>
                    <a:p>
                      <a:pPr algn="l" fontAlgn="b"/>
                      <a:r>
                        <a:rPr lang="hr-HR" sz="1000" u="none" strike="noStrike" kern="1200" dirty="0">
                          <a:solidFill>
                            <a:schemeClr val="lt1"/>
                          </a:solidFill>
                          <a:effectLst/>
                          <a:latin typeface="+mn-lt"/>
                          <a:ea typeface="+mn-ea"/>
                          <a:cs typeface="+mn-cs"/>
                        </a:rPr>
                        <a:t>Nešto </a:t>
                      </a:r>
                      <a:r>
                        <a:rPr lang="hr-HR" sz="1000" u="none" strike="noStrike" kern="1200" dirty="0" smtClean="0">
                          <a:solidFill>
                            <a:schemeClr val="lt1"/>
                          </a:solidFill>
                          <a:effectLst/>
                          <a:latin typeface="+mn-lt"/>
                          <a:ea typeface="+mn-ea"/>
                          <a:cs typeface="+mn-cs"/>
                        </a:rPr>
                        <a:t>drugo</a:t>
                      </a:r>
                      <a:endParaRPr lang="hr-HR" sz="1000" u="none" strike="noStrike" kern="1200" dirty="0">
                        <a:solidFill>
                          <a:schemeClr val="lt1"/>
                        </a:solidFill>
                        <a:effectLst/>
                        <a:latin typeface="+mn-lt"/>
                        <a:ea typeface="+mn-ea"/>
                        <a:cs typeface="+mn-cs"/>
                      </a:endParaRPr>
                    </a:p>
                  </a:txBody>
                  <a:tcPr marL="54000" marR="54000"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13</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000" u="none" strike="noStrike" kern="1200" dirty="0">
                          <a:solidFill>
                            <a:schemeClr val="lt1"/>
                          </a:solidFill>
                          <a:effectLst/>
                          <a:latin typeface="+mn-lt"/>
                          <a:ea typeface="+mn-ea"/>
                          <a:cs typeface="+mn-cs"/>
                        </a:rPr>
                        <a:t>387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0"/>
                  </a:ext>
                </a:extLst>
              </a:tr>
            </a:tbl>
          </a:graphicData>
        </a:graphic>
      </p:graphicFrame>
    </p:spTree>
    <p:extLst>
      <p:ext uri="{BB962C8B-B14F-4D97-AF65-F5344CB8AC3E}">
        <p14:creationId xmlns:p14="http://schemas.microsoft.com/office/powerpoint/2010/main" val="199756819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234001" y="96180"/>
            <a:ext cx="4233672" cy="461548"/>
          </a:xfrm>
        </p:spPr>
        <p:txBody>
          <a:bodyPr/>
          <a:lstStyle/>
          <a:p>
            <a:r>
              <a:rPr lang="hr-HR" dirty="0" smtClean="0"/>
              <a:t>Legenda za čitanje </a:t>
            </a:r>
            <a:endParaRPr lang="en-GB" dirty="0"/>
          </a:p>
        </p:txBody>
      </p:sp>
      <p:sp>
        <p:nvSpPr>
          <p:cNvPr id="11" name="Text Placeholder 10"/>
          <p:cNvSpPr>
            <a:spLocks noGrp="1"/>
          </p:cNvSpPr>
          <p:nvPr>
            <p:ph type="body" sz="quarter" idx="20"/>
          </p:nvPr>
        </p:nvSpPr>
        <p:spPr>
          <a:xfrm>
            <a:off x="290418" y="1106368"/>
            <a:ext cx="8248186" cy="2671050"/>
          </a:xfrm>
        </p:spPr>
        <p:txBody>
          <a:bodyPr>
            <a:normAutofit lnSpcReduction="10000"/>
          </a:bodyPr>
          <a:lstStyle/>
          <a:p>
            <a:pPr marL="174690" lvl="1" indent="-171450">
              <a:buFont typeface="Arial" panose="020B0604020202020204" pitchFamily="34" charset="0"/>
              <a:buChar char="•"/>
            </a:pPr>
            <a:r>
              <a:rPr lang="hr-HR" dirty="0" smtClean="0"/>
              <a:t>Radi lakšeg snalaženja vizualno smo označili pozadinu slajdova:</a:t>
            </a:r>
          </a:p>
          <a:p>
            <a:pPr marL="174690" lvl="1" indent="-171450">
              <a:buFont typeface="Arial" panose="020B0604020202020204" pitchFamily="34" charset="0"/>
              <a:buChar char="•"/>
            </a:pPr>
            <a:endParaRPr lang="hr-HR" dirty="0" smtClean="0"/>
          </a:p>
          <a:p>
            <a:pPr marL="358252" lvl="2" indent="-171450"/>
            <a:r>
              <a:rPr lang="hr-HR" dirty="0" smtClean="0"/>
              <a:t>Opća populacija </a:t>
            </a:r>
          </a:p>
          <a:p>
            <a:pPr marL="358252" lvl="2" indent="-171450"/>
            <a:endParaRPr lang="hr-HR" dirty="0" smtClean="0"/>
          </a:p>
          <a:p>
            <a:pPr marL="358252" lvl="2" indent="-171450"/>
            <a:r>
              <a:rPr lang="hr-HR" dirty="0" smtClean="0"/>
              <a:t>Korisnici suda (fizičke osobe)  </a:t>
            </a:r>
          </a:p>
          <a:p>
            <a:pPr marL="358252" lvl="2" indent="-171450"/>
            <a:endParaRPr lang="hr-HR" dirty="0" smtClean="0"/>
          </a:p>
          <a:p>
            <a:pPr marL="358252" lvl="2" indent="-171450"/>
            <a:r>
              <a:rPr lang="hr-HR" dirty="0" smtClean="0"/>
              <a:t>Korisnici suda (pravne osobe) </a:t>
            </a:r>
          </a:p>
          <a:p>
            <a:pPr marL="358252" lvl="2" indent="-171450"/>
            <a:endParaRPr lang="hr-HR" dirty="0" smtClean="0"/>
          </a:p>
          <a:p>
            <a:pPr marL="358252" lvl="2" indent="-171450"/>
            <a:r>
              <a:rPr lang="hr-HR" dirty="0" smtClean="0"/>
              <a:t>Korisnici </a:t>
            </a:r>
            <a:r>
              <a:rPr lang="hr-HR" dirty="0"/>
              <a:t>suda </a:t>
            </a:r>
            <a:r>
              <a:rPr lang="hr-HR" dirty="0" smtClean="0"/>
              <a:t>(profesionalci) </a:t>
            </a:r>
          </a:p>
          <a:p>
            <a:pPr marL="358252" lvl="2" indent="-171450"/>
            <a:endParaRPr lang="hr-HR" dirty="0">
              <a:solidFill>
                <a:srgbClr val="FF0000"/>
              </a:solidFill>
            </a:endParaRPr>
          </a:p>
          <a:p>
            <a:pPr marL="358252" lvl="2" indent="-171450"/>
            <a:r>
              <a:rPr lang="hr-HR" dirty="0" smtClean="0"/>
              <a:t>Zaposlenici suda </a:t>
            </a:r>
            <a:endParaRPr lang="hr-HR" dirty="0">
              <a:solidFill>
                <a:srgbClr val="FF0000"/>
              </a:solidFill>
            </a:endParaRPr>
          </a:p>
        </p:txBody>
      </p:sp>
      <p:sp>
        <p:nvSpPr>
          <p:cNvPr id="10" name="Rectangle 9"/>
          <p:cNvSpPr/>
          <p:nvPr/>
        </p:nvSpPr>
        <p:spPr>
          <a:xfrm>
            <a:off x="2698729" y="1541868"/>
            <a:ext cx="536028" cy="2144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698729" y="2025344"/>
            <a:ext cx="536028" cy="214411"/>
          </a:xfrm>
          <a:prstGeom prst="rect">
            <a:avLst/>
          </a:prstGeom>
          <a:solidFill>
            <a:schemeClr val="accent3">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698729" y="2563474"/>
            <a:ext cx="536028" cy="214411"/>
          </a:xfrm>
          <a:prstGeom prst="rect">
            <a:avLst/>
          </a:prstGeom>
          <a:solidFill>
            <a:schemeClr val="accent1">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2698729" y="2994398"/>
            <a:ext cx="536028" cy="214411"/>
          </a:xfrm>
          <a:prstGeom prst="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2698729" y="3481027"/>
            <a:ext cx="536028" cy="214411"/>
          </a:xfrm>
          <a:prstGeom prst="rect">
            <a:avLst/>
          </a:prstGeom>
          <a:solidFill>
            <a:schemeClr val="accent6">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7567983"/>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9235"/>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 Na kolikom broju predmeta trenutno radite Vi osobno, bez obzira na fazu u kojoj se predmeti nalaze</a:t>
            </a:r>
            <a:r>
              <a:rPr lang="hr-HR" sz="800" dirty="0">
                <a:solidFill>
                  <a:srgbClr val="58595B"/>
                </a:solidFill>
                <a:latin typeface="Calibri" pitchFamily="34" charset="0"/>
              </a:rPr>
              <a:t>? Uzorak: N(2010</a:t>
            </a:r>
            <a:r>
              <a:rPr lang="hr-HR" sz="800" dirty="0" smtClean="0">
                <a:solidFill>
                  <a:srgbClr val="58595B"/>
                </a:solidFill>
                <a:latin typeface="Calibri" pitchFamily="34" charset="0"/>
              </a:rPr>
              <a:t>)=369; </a:t>
            </a:r>
            <a:r>
              <a:rPr lang="hr-HR" sz="800" dirty="0">
                <a:solidFill>
                  <a:srgbClr val="58595B"/>
                </a:solidFill>
                <a:latin typeface="Calibri" pitchFamily="34" charset="0"/>
              </a:rPr>
              <a:t>N(2016</a:t>
            </a:r>
            <a:r>
              <a:rPr lang="hr-HR" sz="800" dirty="0" smtClean="0">
                <a:solidFill>
                  <a:srgbClr val="58595B"/>
                </a:solidFill>
                <a:latin typeface="Calibri" pitchFamily="34" charset="0"/>
              </a:rPr>
              <a:t>)=439 </a:t>
            </a:r>
          </a:p>
          <a:p>
            <a:pPr defTabSz="914400" fontAlgn="base">
              <a:lnSpc>
                <a:spcPct val="100000"/>
              </a:lnSpc>
              <a:spcBef>
                <a:spcPct val="0"/>
              </a:spcBef>
              <a:spcAft>
                <a:spcPct val="0"/>
              </a:spcAft>
            </a:pPr>
            <a:r>
              <a:rPr lang="hr-HR" sz="800" dirty="0" smtClean="0">
                <a:solidFill>
                  <a:srgbClr val="58595B"/>
                </a:solidFill>
                <a:latin typeface="Calibri" pitchFamily="34" charset="0"/>
              </a:rPr>
              <a:t>P5. Koja vrsta predmeta dominira među predmetima na kojima trenutno radite? </a:t>
            </a:r>
            <a:r>
              <a:rPr lang="hr-HR" sz="800" dirty="0">
                <a:solidFill>
                  <a:srgbClr val="58595B"/>
                </a:solidFill>
                <a:latin typeface="Calibri" pitchFamily="34" charset="0"/>
              </a:rPr>
              <a:t>Uzorak: N(2016</a:t>
            </a:r>
            <a:r>
              <a:rPr lang="hr-HR" sz="800" dirty="0" smtClean="0">
                <a:solidFill>
                  <a:srgbClr val="58595B"/>
                </a:solidFill>
                <a:latin typeface="Calibri" pitchFamily="34" charset="0"/>
              </a:rPr>
              <a:t>)=622</a:t>
            </a:r>
            <a:endParaRPr lang="hr-HR" sz="800" dirty="0">
              <a:solidFill>
                <a:srgbClr val="58595B"/>
              </a:solidFill>
              <a:latin typeface="Calibri" pitchFamily="34" charset="0"/>
            </a:endParaRPr>
          </a:p>
        </p:txBody>
      </p:sp>
      <p:sp>
        <p:nvSpPr>
          <p:cNvPr id="9" name="Pravokutnik 8"/>
          <p:cNvSpPr/>
          <p:nvPr/>
        </p:nvSpPr>
        <p:spPr>
          <a:xfrm>
            <a:off x="152797" y="505904"/>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Kada se napravi pregled vrste predmeta u posljednjih 6 godina ne postoji značajan razlika u opsegu pojedine vrste predmeta. Nešto je manji broj kaznenih predmeta, a povećao se broj izvanparničnih predmeta.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BA" sz="1600" b="0" dirty="0">
                <a:solidFill>
                  <a:srgbClr val="007681"/>
                </a:solidFill>
                <a:latin typeface="Calibri"/>
                <a:ea typeface="+mn-ea"/>
                <a:cs typeface="Arial" panose="020B0604020202020204" pitchFamily="34" charset="0"/>
              </a:rPr>
              <a:t>V</a:t>
            </a:r>
            <a:r>
              <a:rPr lang="vi-VN" sz="1600" b="0" dirty="0">
                <a:solidFill>
                  <a:srgbClr val="007681"/>
                </a:solidFill>
                <a:latin typeface="Calibri"/>
                <a:ea typeface="+mn-ea"/>
                <a:cs typeface="Arial" panose="020B0604020202020204" pitchFamily="34" charset="0"/>
              </a:rPr>
              <a:t>rsta predmeta</a:t>
            </a:r>
            <a:r>
              <a:rPr lang="hr-HR" sz="1600" b="0" dirty="0">
                <a:solidFill>
                  <a:srgbClr val="007681"/>
                </a:solidFill>
                <a:latin typeface="Calibri"/>
                <a:ea typeface="+mn-ea"/>
                <a:cs typeface="Arial" panose="020B0604020202020204" pitchFamily="34" charset="0"/>
              </a:rPr>
              <a:t> </a:t>
            </a:r>
            <a:r>
              <a:rPr lang="hr-BA" sz="1600" b="0" dirty="0" smtClean="0">
                <a:solidFill>
                  <a:srgbClr val="007681"/>
                </a:solidFill>
                <a:latin typeface="Calibri"/>
                <a:ea typeface="+mn-ea"/>
                <a:cs typeface="Arial" panose="020B0604020202020204" pitchFamily="34" charset="0"/>
              </a:rPr>
              <a:t>– zaposlenici suda</a:t>
            </a:r>
            <a:endParaRPr lang="en-GB" sz="1600" b="0" dirty="0">
              <a:solidFill>
                <a:srgbClr val="007681"/>
              </a:solidFill>
              <a:latin typeface="Calibri"/>
              <a:ea typeface="+mn-ea"/>
              <a:cs typeface="Arial" panose="020B0604020202020204" pitchFamily="34" charset="0"/>
            </a:endParaRPr>
          </a:p>
        </p:txBody>
      </p:sp>
      <p:graphicFrame>
        <p:nvGraphicFramePr>
          <p:cNvPr id="10" name="Chart 4"/>
          <p:cNvGraphicFramePr/>
          <p:nvPr>
            <p:extLst/>
          </p:nvPr>
        </p:nvGraphicFramePr>
        <p:xfrm>
          <a:off x="224598" y="1632404"/>
          <a:ext cx="3991757" cy="25019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0"/>
          <p:cNvSpPr txBox="1"/>
          <p:nvPr/>
        </p:nvSpPr>
        <p:spPr>
          <a:xfrm>
            <a:off x="863600" y="1010104"/>
            <a:ext cx="2242135"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Vrsta predmeta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2" name="Tablica 1"/>
          <p:cNvGraphicFramePr>
            <a:graphicFrameLocks noGrp="1"/>
          </p:cNvGraphicFramePr>
          <p:nvPr>
            <p:extLst>
              <p:ext uri="{D42A27DB-BD31-4B8C-83A1-F6EECF244321}">
                <p14:modId xmlns:p14="http://schemas.microsoft.com/office/powerpoint/2010/main" val="30526579"/>
              </p:ext>
            </p:extLst>
          </p:nvPr>
        </p:nvGraphicFramePr>
        <p:xfrm>
          <a:off x="4026769" y="1000398"/>
          <a:ext cx="4783285" cy="3139175"/>
        </p:xfrm>
        <a:graphic>
          <a:graphicData uri="http://schemas.openxmlformats.org/drawingml/2006/table">
            <a:tbl>
              <a:tblPr>
                <a:tableStyleId>{638B1855-1B75-4FBE-930C-398BA8C253C6}</a:tableStyleId>
              </a:tblPr>
              <a:tblGrid>
                <a:gridCol w="1230197">
                  <a:extLst>
                    <a:ext uri="{9D8B030D-6E8A-4147-A177-3AD203B41FA5}">
                      <a16:colId xmlns:a16="http://schemas.microsoft.com/office/drawing/2014/main" xmlns="" val="20000"/>
                    </a:ext>
                  </a:extLst>
                </a:gridCol>
                <a:gridCol w="444136">
                  <a:extLst>
                    <a:ext uri="{9D8B030D-6E8A-4147-A177-3AD203B41FA5}">
                      <a16:colId xmlns:a16="http://schemas.microsoft.com/office/drawing/2014/main" xmlns="" val="20001"/>
                    </a:ext>
                  </a:extLst>
                </a:gridCol>
                <a:gridCol w="444136">
                  <a:extLst>
                    <a:ext uri="{9D8B030D-6E8A-4147-A177-3AD203B41FA5}">
                      <a16:colId xmlns:a16="http://schemas.microsoft.com/office/drawing/2014/main" xmlns="" val="20002"/>
                    </a:ext>
                  </a:extLst>
                </a:gridCol>
                <a:gridCol w="444136">
                  <a:extLst>
                    <a:ext uri="{9D8B030D-6E8A-4147-A177-3AD203B41FA5}">
                      <a16:colId xmlns:a16="http://schemas.microsoft.com/office/drawing/2014/main" xmlns="" val="20003"/>
                    </a:ext>
                  </a:extLst>
                </a:gridCol>
                <a:gridCol w="444136">
                  <a:extLst>
                    <a:ext uri="{9D8B030D-6E8A-4147-A177-3AD203B41FA5}">
                      <a16:colId xmlns:a16="http://schemas.microsoft.com/office/drawing/2014/main" xmlns="" val="20004"/>
                    </a:ext>
                  </a:extLst>
                </a:gridCol>
                <a:gridCol w="542947">
                  <a:extLst>
                    <a:ext uri="{9D8B030D-6E8A-4147-A177-3AD203B41FA5}">
                      <a16:colId xmlns:a16="http://schemas.microsoft.com/office/drawing/2014/main" xmlns="" val="20005"/>
                    </a:ext>
                  </a:extLst>
                </a:gridCol>
                <a:gridCol w="345325">
                  <a:extLst>
                    <a:ext uri="{9D8B030D-6E8A-4147-A177-3AD203B41FA5}">
                      <a16:colId xmlns:a16="http://schemas.microsoft.com/office/drawing/2014/main" xmlns="" val="20006"/>
                    </a:ext>
                  </a:extLst>
                </a:gridCol>
                <a:gridCol w="444136">
                  <a:extLst>
                    <a:ext uri="{9D8B030D-6E8A-4147-A177-3AD203B41FA5}">
                      <a16:colId xmlns:a16="http://schemas.microsoft.com/office/drawing/2014/main" xmlns="" val="20007"/>
                    </a:ext>
                  </a:extLst>
                </a:gridCol>
                <a:gridCol w="444136">
                  <a:extLst>
                    <a:ext uri="{9D8B030D-6E8A-4147-A177-3AD203B41FA5}">
                      <a16:colId xmlns:a16="http://schemas.microsoft.com/office/drawing/2014/main" xmlns="" val="20008"/>
                    </a:ext>
                  </a:extLst>
                </a:gridCol>
              </a:tblGrid>
              <a:tr h="166054">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r>
                        <a:rPr lang="hr-HR" sz="900" b="1" u="none" strike="noStrike" kern="1200" dirty="0" smtClean="0">
                          <a:solidFill>
                            <a:schemeClr val="lt1"/>
                          </a:solidFill>
                          <a:effectLst/>
                          <a:latin typeface="+mn-lt"/>
                          <a:ea typeface="+mn-ea"/>
                          <a:cs typeface="+mn-cs"/>
                        </a:rPr>
                        <a:t>Kazneni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Parnični</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Ovršni</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Izvanparnični</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ZK </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Drugi</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NZ</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31812">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31812">
                <a:tc>
                  <a:txBody>
                    <a:bodyPr/>
                    <a:lstStyle/>
                    <a:p>
                      <a:pPr algn="l" fontAlgn="b"/>
                      <a:r>
                        <a:rPr lang="hr-HR" sz="900" b="1" u="none" strike="noStrike" kern="1200" dirty="0" smtClean="0">
                          <a:solidFill>
                            <a:schemeClr val="lt1"/>
                          </a:solidFill>
                          <a:effectLst/>
                          <a:latin typeface="+mn-lt"/>
                          <a:ea typeface="+mn-ea"/>
                          <a:cs typeface="+mn-cs"/>
                        </a:rPr>
                        <a:t>Županijski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31812">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31812">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31812">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31812">
                <a:tc>
                  <a:txBody>
                    <a:bodyPr/>
                    <a:lstStyle/>
                    <a:p>
                      <a:pPr algn="l" fontAlgn="b"/>
                      <a:r>
                        <a:rPr lang="hr-HR" sz="900" b="1" u="none" strike="noStrike" kern="1200" dirty="0" err="1" smtClean="0">
                          <a:solidFill>
                            <a:schemeClr val="lt1"/>
                          </a:solidFill>
                          <a:effectLst/>
                          <a:latin typeface="+mn-lt"/>
                          <a:ea typeface="+mn-ea"/>
                          <a:cs typeface="+mn-cs"/>
                        </a:rPr>
                        <a:t>ŽDOu</a:t>
                      </a:r>
                      <a:r>
                        <a:rPr lang="hr-HR" sz="900" b="1" u="none" strike="noStrike" kern="1200" dirty="0" smtClean="0">
                          <a:solidFill>
                            <a:schemeClr val="lt1"/>
                          </a:solidFill>
                          <a:effectLst/>
                          <a:latin typeface="+mn-lt"/>
                          <a:ea typeface="+mn-ea"/>
                          <a:cs typeface="+mn-cs"/>
                        </a:rPr>
                        <a:t> </a:t>
                      </a:r>
                      <a:r>
                        <a:rPr lang="hr-HR" sz="900" b="1" u="none" strike="noStrike" kern="1200" dirty="0">
                          <a:solidFill>
                            <a:schemeClr val="lt1"/>
                          </a:solidFill>
                          <a:effectLst/>
                          <a:latin typeface="+mn-lt"/>
                          <a:ea typeface="+mn-ea"/>
                          <a:cs typeface="+mn-cs"/>
                        </a:rPr>
                        <a:t>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31812">
                <a:tc>
                  <a:txBody>
                    <a:bodyPr/>
                    <a:lstStyle/>
                    <a:p>
                      <a:pPr algn="l" fontAlgn="b"/>
                      <a:r>
                        <a:rPr lang="hr-HR" sz="900" b="1" u="none" strike="noStrike" kern="1200" dirty="0" err="1" smtClean="0">
                          <a:solidFill>
                            <a:schemeClr val="lt1"/>
                          </a:solidFill>
                          <a:effectLst/>
                          <a:latin typeface="+mn-lt"/>
                          <a:ea typeface="+mn-ea"/>
                          <a:cs typeface="+mn-cs"/>
                        </a:rPr>
                        <a:t>ODOu</a:t>
                      </a:r>
                      <a:r>
                        <a:rPr lang="hr-HR" sz="900" b="1" u="none" strike="noStrike" kern="1200" dirty="0" smtClean="0">
                          <a:solidFill>
                            <a:schemeClr val="lt1"/>
                          </a:solidFill>
                          <a:effectLst/>
                          <a:latin typeface="+mn-lt"/>
                          <a:ea typeface="+mn-ea"/>
                          <a:cs typeface="+mn-cs"/>
                        </a:rPr>
                        <a:t> </a:t>
                      </a:r>
                      <a:r>
                        <a:rPr lang="hr-HR" sz="900" b="1" u="none" strike="noStrike" kern="1200" dirty="0">
                          <a:solidFill>
                            <a:schemeClr val="lt1"/>
                          </a:solidFill>
                          <a:effectLst/>
                          <a:latin typeface="+mn-lt"/>
                          <a:ea typeface="+mn-ea"/>
                          <a:cs typeface="+mn-cs"/>
                        </a:rPr>
                        <a:t>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31812">
                <a:tc>
                  <a:txBody>
                    <a:bodyPr/>
                    <a:lstStyle/>
                    <a:p>
                      <a:pPr algn="l" fontAlgn="b"/>
                      <a:r>
                        <a:rPr lang="hr-HR" sz="900" b="1" u="none" strike="noStrike" kern="1200" dirty="0" smtClean="0">
                          <a:solidFill>
                            <a:schemeClr val="lt1"/>
                          </a:solidFill>
                          <a:effectLst/>
                          <a:latin typeface="+mn-lt"/>
                          <a:ea typeface="+mn-ea"/>
                          <a:cs typeface="+mn-cs"/>
                        </a:rPr>
                        <a:t>ŽDO u </a:t>
                      </a:r>
                      <a:r>
                        <a:rPr lang="hr-HR" sz="900" b="1" u="none" strike="noStrike" kern="1200" dirty="0">
                          <a:solidFill>
                            <a:schemeClr val="lt1"/>
                          </a:solidFill>
                          <a:effectLst/>
                          <a:latin typeface="+mn-lt"/>
                          <a:ea typeface="+mn-ea"/>
                          <a:cs typeface="+mn-cs"/>
                        </a:rPr>
                        <a:t>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31812">
                <a:tc>
                  <a:txBody>
                    <a:bodyPr/>
                    <a:lstStyle/>
                    <a:p>
                      <a:pPr algn="l" fontAlgn="b"/>
                      <a:r>
                        <a:rPr lang="hr-HR" sz="900" b="1" u="none" strike="noStrike" kern="1200" dirty="0" smtClean="0">
                          <a:solidFill>
                            <a:schemeClr val="lt1"/>
                          </a:solidFill>
                          <a:effectLst/>
                          <a:latin typeface="+mn-lt"/>
                          <a:ea typeface="+mn-ea"/>
                          <a:cs typeface="+mn-cs"/>
                        </a:rPr>
                        <a:t>ODO </a:t>
                      </a:r>
                      <a:r>
                        <a:rPr lang="hr-HR" sz="900" b="1" u="none" strike="noStrike" kern="1200" dirty="0">
                          <a:solidFill>
                            <a:schemeClr val="lt1"/>
                          </a:solidFill>
                          <a:effectLst/>
                          <a:latin typeface="+mn-lt"/>
                          <a:ea typeface="+mn-ea"/>
                          <a:cs typeface="+mn-cs"/>
                        </a:rPr>
                        <a:t>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31812">
                <a:tc>
                  <a:txBody>
                    <a:bodyPr/>
                    <a:lstStyle/>
                    <a:p>
                      <a:pPr algn="l" fontAlgn="b"/>
                      <a:r>
                        <a:rPr lang="hr-HR" sz="900" b="1" u="none" strike="noStrike" kern="1200" dirty="0" smtClean="0">
                          <a:solidFill>
                            <a:schemeClr val="lt1"/>
                          </a:solidFill>
                          <a:effectLst/>
                          <a:latin typeface="+mn-lt"/>
                          <a:ea typeface="+mn-ea"/>
                          <a:cs typeface="+mn-cs"/>
                        </a:rPr>
                        <a:t>DORH</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231812">
                <a:tc>
                  <a:txBody>
                    <a:bodyPr/>
                    <a:lstStyle/>
                    <a:p>
                      <a:pPr algn="l" fontAlgn="b"/>
                      <a:r>
                        <a:rPr lang="hr-HR" sz="900" b="1" u="none" strike="noStrike" kern="1200" dirty="0" smtClean="0">
                          <a:solidFill>
                            <a:schemeClr val="lt1"/>
                          </a:solidFill>
                          <a:effectLst/>
                          <a:latin typeface="+mn-lt"/>
                          <a:ea typeface="+mn-ea"/>
                          <a:cs typeface="+mn-cs"/>
                        </a:rPr>
                        <a:t>USKOK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231812">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bl>
          </a:graphicData>
        </a:graphic>
      </p:graphicFrame>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29585"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1326115"/>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18918" y="453692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a:solidFill>
                  <a:srgbClr val="58595B"/>
                </a:solidFill>
                <a:latin typeface="Calibri" pitchFamily="34" charset="0"/>
              </a:rPr>
              <a:t>P3a. Je li taj broj predmeta Vaše uobičajeno, prosječno opterećenje ili odstupa od prosjeka? Uzorak: N(2010)=369; N(2016)=</a:t>
            </a:r>
            <a:r>
              <a:rPr lang="hr-HR" sz="800" dirty="0" smtClean="0">
                <a:solidFill>
                  <a:srgbClr val="58595B"/>
                </a:solidFill>
                <a:latin typeface="Calibri" pitchFamily="34" charset="0"/>
              </a:rPr>
              <a:t>439  </a:t>
            </a:r>
          </a:p>
          <a:p>
            <a:pPr defTabSz="914400" fontAlgn="base">
              <a:lnSpc>
                <a:spcPct val="100000"/>
              </a:lnSpc>
              <a:spcBef>
                <a:spcPct val="0"/>
              </a:spcBef>
              <a:spcAft>
                <a:spcPct val="0"/>
              </a:spcAft>
            </a:pPr>
            <a:r>
              <a:rPr lang="hr-HR" sz="800" dirty="0">
                <a:solidFill>
                  <a:srgbClr val="58595B"/>
                </a:solidFill>
                <a:latin typeface="Calibri" pitchFamily="34" charset="0"/>
              </a:rPr>
              <a:t>P3b. Je li taj broj predmeta manji/veći/optimalan? Uzorak: N(2010)=369; N(2016)=</a:t>
            </a:r>
            <a:r>
              <a:rPr lang="hr-HR" sz="800" dirty="0" smtClean="0">
                <a:solidFill>
                  <a:srgbClr val="58595B"/>
                </a:solidFill>
                <a:latin typeface="Calibri" pitchFamily="34" charset="0"/>
              </a:rPr>
              <a:t>439</a:t>
            </a:r>
            <a:endParaRPr lang="hr-H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Kao i prije šest godina prevladava mišljenje da je broj predmeta uobičajen, a nije se značajno promijenila percepcija vezana uz optimalnost broja predmeta i dalje najviše zaposlenika smatra da je broj predmeta veći od optimalnog.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Predmeti,</a:t>
            </a:r>
            <a:r>
              <a:rPr kumimoji="0" lang="hr-HR" sz="1600" b="0" i="0" u="none" strike="noStrike" kern="1200" cap="none" spc="0" normalizeH="0" noProof="0" dirty="0" smtClean="0">
                <a:ln>
                  <a:noFill/>
                </a:ln>
                <a:solidFill>
                  <a:srgbClr val="007681"/>
                </a:solidFill>
                <a:effectLst/>
                <a:uLnTx/>
                <a:uFillTx/>
                <a:latin typeface="Calibri"/>
                <a:ea typeface="+mj-ea"/>
                <a:cs typeface="+mj-cs"/>
              </a:rPr>
              <a:t>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percepcija opterećenosti</a:t>
            </a:r>
            <a:r>
              <a:rPr lang="hr-BA" sz="1600" b="0" dirty="0">
                <a:solidFill>
                  <a:srgbClr val="007681"/>
                </a:solidFill>
              </a:rPr>
              <a:t>– 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9" name="TextBox 10"/>
          <p:cNvSpPr txBox="1"/>
          <p:nvPr/>
        </p:nvSpPr>
        <p:spPr>
          <a:xfrm>
            <a:off x="565150" y="1073850"/>
            <a:ext cx="3147313"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Odstupa li broj predmeta od uobičajenog?</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0" name="TextBox 10"/>
          <p:cNvSpPr txBox="1"/>
          <p:nvPr/>
        </p:nvSpPr>
        <p:spPr>
          <a:xfrm>
            <a:off x="5734051" y="1076825"/>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broj predmeta optimalan?</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29585"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Chart 4"/>
          <p:cNvGraphicFramePr/>
          <p:nvPr>
            <p:extLst/>
          </p:nvPr>
        </p:nvGraphicFramePr>
        <p:xfrm>
          <a:off x="224598" y="1632404"/>
          <a:ext cx="3991757" cy="25019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4"/>
          <p:cNvGraphicFramePr/>
          <p:nvPr>
            <p:extLst/>
          </p:nvPr>
        </p:nvGraphicFramePr>
        <p:xfrm>
          <a:off x="4746290" y="1640470"/>
          <a:ext cx="3991757" cy="25019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85832684"/>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14209"/>
            <a:ext cx="7675592" cy="250894"/>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P4a. Koji su razlozi zbog kojih trenutno </a:t>
            </a:r>
            <a:r>
              <a:rPr lang="hr-HR" sz="800" dirty="0">
                <a:solidFill>
                  <a:srgbClr val="58595B"/>
                </a:solidFill>
                <a:latin typeface="Calibri" pitchFamily="34" charset="0"/>
              </a:rPr>
              <a:t>imate manji broj predmeta od </a:t>
            </a:r>
            <a:r>
              <a:rPr lang="hr-HR" sz="800" dirty="0" smtClean="0">
                <a:solidFill>
                  <a:srgbClr val="58595B"/>
                </a:solidFill>
                <a:latin typeface="Calibri" pitchFamily="34" charset="0"/>
              </a:rPr>
              <a:t>optimalnog </a:t>
            </a:r>
            <a:r>
              <a:rPr lang="hr-HR" sz="800" dirty="0">
                <a:solidFill>
                  <a:srgbClr val="58595B"/>
                </a:solidFill>
                <a:latin typeface="Calibri" pitchFamily="34" charset="0"/>
              </a:rPr>
              <a:t>Uzorak: N(2010)=</a:t>
            </a:r>
            <a:r>
              <a:rPr lang="hr-HR" sz="800" dirty="0" smtClean="0">
                <a:solidFill>
                  <a:srgbClr val="58595B"/>
                </a:solidFill>
                <a:latin typeface="Calibri" pitchFamily="34" charset="0"/>
              </a:rPr>
              <a:t>38; </a:t>
            </a:r>
            <a:r>
              <a:rPr lang="hr-HR" sz="800" dirty="0">
                <a:solidFill>
                  <a:srgbClr val="58595B"/>
                </a:solidFill>
                <a:latin typeface="Calibri" pitchFamily="34" charset="0"/>
              </a:rPr>
              <a:t>N(2016</a:t>
            </a:r>
            <a:r>
              <a:rPr lang="hr-HR" sz="800" dirty="0" smtClean="0">
                <a:solidFill>
                  <a:srgbClr val="58595B"/>
                </a:solidFill>
                <a:latin typeface="Calibri" pitchFamily="34" charset="0"/>
              </a:rPr>
              <a:t>)=39 </a:t>
            </a:r>
          </a:p>
          <a:p>
            <a:pPr defTabSz="914400" fontAlgn="base">
              <a:lnSpc>
                <a:spcPct val="100000"/>
              </a:lnSpc>
              <a:spcBef>
                <a:spcPct val="0"/>
              </a:spcBef>
              <a:spcAft>
                <a:spcPct val="0"/>
              </a:spcAft>
            </a:pPr>
            <a:r>
              <a:rPr lang="hr-HR" sz="800" dirty="0" smtClean="0">
                <a:solidFill>
                  <a:srgbClr val="58595B"/>
                </a:solidFill>
                <a:latin typeface="Calibri" pitchFamily="34" charset="0"/>
              </a:rPr>
              <a:t>P4b. Koji </a:t>
            </a:r>
            <a:r>
              <a:rPr lang="hr-HR" sz="800" dirty="0">
                <a:solidFill>
                  <a:srgbClr val="58595B"/>
                </a:solidFill>
                <a:latin typeface="Calibri" pitchFamily="34" charset="0"/>
              </a:rPr>
              <a:t>su razlozi zbog kojih trenutno imate veći </a:t>
            </a:r>
            <a:r>
              <a:rPr lang="hr-HR" sz="800" dirty="0" smtClean="0">
                <a:solidFill>
                  <a:srgbClr val="58595B"/>
                </a:solidFill>
                <a:latin typeface="Calibri" pitchFamily="34" charset="0"/>
              </a:rPr>
              <a:t>broj predmeta od optimalnog</a:t>
            </a:r>
            <a:r>
              <a:rPr lang="hr-HR" sz="800" dirty="0">
                <a:solidFill>
                  <a:srgbClr val="58595B"/>
                </a:solidFill>
                <a:latin typeface="Calibri" pitchFamily="34" charset="0"/>
              </a:rPr>
              <a:t>? Uzorak: N(2010</a:t>
            </a:r>
            <a:r>
              <a:rPr lang="hr-HR" sz="800" dirty="0" smtClean="0">
                <a:solidFill>
                  <a:srgbClr val="58595B"/>
                </a:solidFill>
                <a:latin typeface="Calibri" pitchFamily="34" charset="0"/>
              </a:rPr>
              <a:t>)=175; </a:t>
            </a:r>
            <a:r>
              <a:rPr lang="hr-HR" sz="800" dirty="0">
                <a:solidFill>
                  <a:srgbClr val="58595B"/>
                </a:solidFill>
                <a:latin typeface="Calibri" pitchFamily="34" charset="0"/>
              </a:rPr>
              <a:t>N(2016</a:t>
            </a:r>
            <a:r>
              <a:rPr lang="hr-HR" sz="800" dirty="0" smtClean="0">
                <a:solidFill>
                  <a:srgbClr val="58595B"/>
                </a:solidFill>
                <a:latin typeface="Calibri" pitchFamily="34" charset="0"/>
              </a:rPr>
              <a:t>)=205 / Kojeg profila nedostaju zaposlenici? </a:t>
            </a:r>
            <a:r>
              <a:rPr lang="hr-HR" sz="800" dirty="0">
                <a:solidFill>
                  <a:srgbClr val="58595B"/>
                </a:solidFill>
                <a:latin typeface="Calibri" pitchFamily="34" charset="0"/>
              </a:rPr>
              <a:t>Uzorak: </a:t>
            </a:r>
            <a:r>
              <a:rPr lang="hr-HR" sz="800" dirty="0" smtClean="0">
                <a:solidFill>
                  <a:srgbClr val="58595B"/>
                </a:solidFill>
                <a:latin typeface="Calibri" pitchFamily="34" charset="0"/>
              </a:rPr>
              <a:t>N(2016)=53</a:t>
            </a:r>
            <a:endParaRPr lang="hr-HR" sz="800" dirty="0">
              <a:solidFill>
                <a:srgbClr val="58595B"/>
              </a:solidFill>
              <a:latin typeface="Calibri" pitchFamily="34" charset="0"/>
            </a:endParaRP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Među onim zaposlenicima koji su naveli da se broj predmeta manji kao razloge smanjenog obima navode manji priljev predmeta te ravnomjernu raspodjelu. S druge strane kao razloge većeg broja predmeta od optimalnog zaposlenici navode premali broj zaposlenih, neravnomjernu raspodjelu te neadekvatne uvjete rada.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67390"/>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lang="hr-HR" sz="1600" b="0" dirty="0" smtClean="0">
                <a:solidFill>
                  <a:srgbClr val="007681"/>
                </a:solidFill>
              </a:rPr>
              <a:t>Koji su razlozi zbog kojih trenutno imate manji/veći broj predmeta od optimalnog</a:t>
            </a:r>
          </a:p>
          <a:p>
            <a:r>
              <a:rPr lang="hr-BA" sz="1600" b="0" dirty="0" smtClean="0">
                <a:solidFill>
                  <a:srgbClr val="007681"/>
                </a:solidFill>
              </a:rPr>
              <a:t>– zaposlenici suda</a:t>
            </a:r>
            <a:endParaRPr lang="en-GB" sz="1600" b="0" dirty="0" smtClean="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C00000"/>
              </a:solidFill>
              <a:effectLst/>
              <a:uLnTx/>
              <a:uFillTx/>
              <a:latin typeface="Calibri"/>
              <a:ea typeface="+mj-ea"/>
              <a:cs typeface="+mj-cs"/>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91190" y="4286797"/>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0" name="Chart 4"/>
          <p:cNvGraphicFramePr/>
          <p:nvPr>
            <p:extLst/>
          </p:nvPr>
        </p:nvGraphicFramePr>
        <p:xfrm>
          <a:off x="247650" y="1706237"/>
          <a:ext cx="3991757" cy="25019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4"/>
          <p:cNvGraphicFramePr/>
          <p:nvPr>
            <p:extLst/>
          </p:nvPr>
        </p:nvGraphicFramePr>
        <p:xfrm>
          <a:off x="4645835" y="1719036"/>
          <a:ext cx="4198704" cy="2501900"/>
        </p:xfrm>
        <a:graphic>
          <a:graphicData uri="http://schemas.openxmlformats.org/drawingml/2006/chart">
            <c:chart xmlns:c="http://schemas.openxmlformats.org/drawingml/2006/chart" xmlns:r="http://schemas.openxmlformats.org/officeDocument/2006/relationships" r:id="rId5"/>
          </a:graphicData>
        </a:graphic>
      </p:graphicFrame>
      <p:sp>
        <p:nvSpPr>
          <p:cNvPr id="21" name="TextBox 10"/>
          <p:cNvSpPr txBox="1"/>
          <p:nvPr/>
        </p:nvSpPr>
        <p:spPr>
          <a:xfrm>
            <a:off x="820728" y="1348650"/>
            <a:ext cx="3147313"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Razlozi </a:t>
            </a:r>
            <a:r>
              <a:rPr kumimoji="0" lang="hr-HR" sz="1400" b="1" i="0" u="sng"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manjeg</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broja predmeta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2" name="TextBox 10"/>
          <p:cNvSpPr txBox="1"/>
          <p:nvPr/>
        </p:nvSpPr>
        <p:spPr>
          <a:xfrm>
            <a:off x="5437217" y="1266489"/>
            <a:ext cx="3147313"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Razlozi </a:t>
            </a:r>
            <a:r>
              <a:rPr kumimoji="0" lang="hr-HR" sz="1400" b="1" i="0" u="sng"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većeg</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broja predmeta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 name="Zaobljeni pravokutni oblačić 1"/>
          <p:cNvSpPr/>
          <p:nvPr/>
        </p:nvSpPr>
        <p:spPr>
          <a:xfrm>
            <a:off x="7707086" y="3447225"/>
            <a:ext cx="1346042" cy="698811"/>
          </a:xfrm>
          <a:prstGeom prst="wedgeRoundRectCallout">
            <a:avLst>
              <a:gd name="adj1" fmla="val -107597"/>
              <a:gd name="adj2" fmla="val -107256"/>
              <a:gd name="adj3" fmla="val 1666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0" i="0" u="none" strike="noStrike" kern="1200" cap="none" spc="0" normalizeH="0" baseline="0" noProof="0" dirty="0" smtClean="0">
                <a:ln>
                  <a:noFill/>
                </a:ln>
                <a:solidFill>
                  <a:prstClr val="white"/>
                </a:solidFill>
                <a:effectLst/>
                <a:uLnTx/>
                <a:uFillTx/>
                <a:latin typeface="Calibri"/>
                <a:ea typeface="+mn-ea"/>
                <a:cs typeface="+mn-cs"/>
              </a:rPr>
              <a:t>Kojih profila? (N=53)</a:t>
            </a:r>
          </a:p>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0" i="0" u="none" strike="noStrike" kern="1200" cap="none" spc="0" normalizeH="0" baseline="0" noProof="0" dirty="0" smtClean="0">
                <a:ln>
                  <a:noFill/>
                </a:ln>
                <a:solidFill>
                  <a:prstClr val="white"/>
                </a:solidFill>
                <a:effectLst/>
                <a:uLnTx/>
                <a:uFillTx/>
                <a:latin typeface="Calibri"/>
                <a:ea typeface="+mn-ea"/>
                <a:cs typeface="+mn-cs"/>
              </a:rPr>
              <a:t>Sudski </a:t>
            </a:r>
            <a:r>
              <a:rPr kumimoji="0" lang="hr-HR" sz="800" b="0" i="0" u="none" strike="noStrike" kern="1200" cap="none" spc="0" normalizeH="0" baseline="0" noProof="0" dirty="0">
                <a:ln>
                  <a:noFill/>
                </a:ln>
                <a:solidFill>
                  <a:prstClr val="white"/>
                </a:solidFill>
                <a:effectLst/>
                <a:uLnTx/>
                <a:uFillTx/>
                <a:latin typeface="Calibri"/>
                <a:ea typeface="+mn-ea"/>
                <a:cs typeface="+mn-cs"/>
              </a:rPr>
              <a:t>službenik </a:t>
            </a:r>
            <a:r>
              <a:rPr kumimoji="0" lang="hr-HR" sz="800" b="0" i="0" u="none" strike="noStrike" kern="1200" cap="none" spc="0" normalizeH="0" baseline="0" noProof="0" dirty="0" smtClean="0">
                <a:ln>
                  <a:noFill/>
                </a:ln>
                <a:solidFill>
                  <a:prstClr val="white"/>
                </a:solidFill>
                <a:effectLst/>
                <a:uLnTx/>
                <a:uFillTx/>
                <a:latin typeface="Calibri"/>
                <a:ea typeface="+mn-ea"/>
                <a:cs typeface="+mn-cs"/>
              </a:rPr>
              <a:t>– zapisničar (23%)</a:t>
            </a:r>
          </a:p>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0" i="0" u="none" strike="noStrike" kern="1200" cap="none" spc="0" normalizeH="0" baseline="0" noProof="0" dirty="0" smtClean="0">
                <a:ln>
                  <a:noFill/>
                </a:ln>
                <a:solidFill>
                  <a:prstClr val="white"/>
                </a:solidFill>
                <a:effectLst/>
                <a:uLnTx/>
                <a:uFillTx/>
                <a:latin typeface="Calibri"/>
                <a:ea typeface="+mn-ea"/>
                <a:cs typeface="+mn-cs"/>
              </a:rPr>
              <a:t>Sudac (13%)</a:t>
            </a:r>
          </a:p>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0" i="0" u="none" strike="noStrike" kern="1200" cap="none" spc="0" normalizeH="0" baseline="0" noProof="0" dirty="0" smtClean="0">
                <a:ln>
                  <a:noFill/>
                </a:ln>
                <a:solidFill>
                  <a:prstClr val="white"/>
                </a:solidFill>
                <a:effectLst/>
                <a:uLnTx/>
                <a:uFillTx/>
                <a:latin typeface="Calibri"/>
                <a:ea typeface="+mn-ea"/>
                <a:cs typeface="+mn-cs"/>
              </a:rPr>
              <a:t>Sudski savjetnik (11%)</a:t>
            </a:r>
            <a:endParaRPr kumimoji="0" lang="hr-HR" sz="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5318471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14209"/>
            <a:ext cx="8101555" cy="183315"/>
          </a:xfrm>
        </p:spPr>
        <p:txBody>
          <a:bodyPr>
            <a:normAutofit fontScale="77500" lnSpcReduction="20000"/>
          </a:bodyPr>
          <a:lstStyle/>
          <a:p>
            <a:pPr defTabSz="914400" fontAlgn="base">
              <a:lnSpc>
                <a:spcPct val="100000"/>
              </a:lnSpc>
              <a:spcBef>
                <a:spcPct val="0"/>
              </a:spcBef>
              <a:spcAft>
                <a:spcPct val="0"/>
              </a:spcAft>
            </a:pPr>
            <a:r>
              <a:rPr lang="hr-HR" sz="800" dirty="0" smtClean="0">
                <a:solidFill>
                  <a:schemeClr val="bg2">
                    <a:lumMod val="75000"/>
                  </a:schemeClr>
                </a:solidFill>
                <a:latin typeface="Calibri" pitchFamily="34" charset="0"/>
              </a:rPr>
              <a:t>P6. Koliko ročišta ste ukupno održali/prisustvovali na tijekom ožujka ove godine (2016.) u svim predmetima na kojima radite? // P7. Koliko od ukupnog broja zakazanih ročišta u ožujku ove godine nije održano ili je </a:t>
            </a:r>
            <a:r>
              <a:rPr lang="hr-HR" sz="800" dirty="0">
                <a:solidFill>
                  <a:schemeClr val="bg2">
                    <a:lumMod val="75000"/>
                  </a:schemeClr>
                </a:solidFill>
                <a:latin typeface="Calibri" pitchFamily="34" charset="0"/>
              </a:rPr>
              <a:t>odgođeno? Uzorak: N(2010)=38; N(2016)=</a:t>
            </a:r>
            <a:r>
              <a:rPr lang="hr-HR" sz="800" dirty="0" smtClean="0">
                <a:solidFill>
                  <a:schemeClr val="bg2">
                    <a:lumMod val="75000"/>
                  </a:schemeClr>
                </a:solidFill>
                <a:latin typeface="Calibri" pitchFamily="34" charset="0"/>
              </a:rPr>
              <a:t>45</a:t>
            </a:r>
          </a:p>
          <a:p>
            <a:pPr defTabSz="914400" fontAlgn="base">
              <a:lnSpc>
                <a:spcPct val="100000"/>
              </a:lnSpc>
              <a:spcBef>
                <a:spcPct val="0"/>
              </a:spcBef>
              <a:spcAft>
                <a:spcPct val="0"/>
              </a:spcAft>
            </a:pPr>
            <a:r>
              <a:rPr lang="hr-HR" sz="800" dirty="0" smtClean="0">
                <a:solidFill>
                  <a:schemeClr val="bg2">
                    <a:lumMod val="75000"/>
                  </a:schemeClr>
                </a:solidFill>
                <a:latin typeface="Calibri" pitchFamily="34" charset="0"/>
              </a:rPr>
              <a:t>P8. Koji su razlozi zbog kojih nisu održana ili su odgođena zakazana ročišta</a:t>
            </a:r>
            <a:r>
              <a:rPr lang="vi-VN" sz="800" dirty="0" smtClean="0">
                <a:solidFill>
                  <a:schemeClr val="bg2">
                    <a:lumMod val="75000"/>
                  </a:schemeClr>
                </a:solidFill>
                <a:latin typeface="Calibri" pitchFamily="34" charset="0"/>
              </a:rPr>
              <a:t>?</a:t>
            </a:r>
            <a:r>
              <a:rPr lang="hr-HR" sz="800" dirty="0" smtClean="0">
                <a:solidFill>
                  <a:schemeClr val="bg2">
                    <a:lumMod val="75000"/>
                  </a:schemeClr>
                </a:solidFill>
                <a:latin typeface="Calibri" pitchFamily="34" charset="0"/>
              </a:rPr>
              <a:t> </a:t>
            </a:r>
            <a:r>
              <a:rPr lang="hr-HR" sz="800" dirty="0">
                <a:solidFill>
                  <a:schemeClr val="bg2">
                    <a:lumMod val="75000"/>
                  </a:schemeClr>
                </a:solidFill>
                <a:latin typeface="Calibri" pitchFamily="34" charset="0"/>
              </a:rPr>
              <a:t>Uzorak: N(2010</a:t>
            </a:r>
            <a:r>
              <a:rPr lang="hr-HR" sz="800" dirty="0" smtClean="0">
                <a:solidFill>
                  <a:schemeClr val="bg2">
                    <a:lumMod val="75000"/>
                  </a:schemeClr>
                </a:solidFill>
                <a:latin typeface="Calibri" pitchFamily="34" charset="0"/>
              </a:rPr>
              <a:t>)=38; </a:t>
            </a:r>
            <a:r>
              <a:rPr lang="hr-HR" sz="800" dirty="0">
                <a:solidFill>
                  <a:schemeClr val="bg2">
                    <a:lumMod val="75000"/>
                  </a:schemeClr>
                </a:solidFill>
                <a:latin typeface="Calibri" pitchFamily="34" charset="0"/>
              </a:rPr>
              <a:t>N(2016</a:t>
            </a:r>
            <a:r>
              <a:rPr lang="hr-HR" sz="800" dirty="0" smtClean="0">
                <a:solidFill>
                  <a:schemeClr val="bg2">
                    <a:lumMod val="75000"/>
                  </a:schemeClr>
                </a:solidFill>
                <a:latin typeface="Calibri" pitchFamily="34" charset="0"/>
              </a:rPr>
              <a:t>)=45</a:t>
            </a:r>
            <a:endParaRPr lang="hr-HR" sz="800" dirty="0">
              <a:solidFill>
                <a:schemeClr val="bg2">
                  <a:lumMod val="75000"/>
                </a:schemeClr>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Iako je samo manji dio odgovorio na pitanje te razlika nije statistički značajna, može se uočiti pozitivan trend smanjenja broja otkazanih ročišta. Razlozi otkazivanja su praktički ostali su isti.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67390"/>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vi-VN" sz="1600" b="0" i="0" u="none" strike="noStrike" kern="1200" cap="none" spc="0" normalizeH="0" baseline="0" noProof="0" dirty="0">
                <a:ln>
                  <a:noFill/>
                </a:ln>
                <a:solidFill>
                  <a:srgbClr val="007681"/>
                </a:solidFill>
                <a:effectLst/>
                <a:uLnTx/>
                <a:uFillTx/>
                <a:latin typeface="Calibri"/>
                <a:ea typeface="+mj-ea"/>
                <a:cs typeface="+mj-cs"/>
              </a:rPr>
              <a:t>Koliko ročišta ste ukupno održali/prisustvovali na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tijekom</a:t>
            </a: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 prethodnog mjeseca</a:t>
            </a:r>
          </a:p>
          <a:p>
            <a:r>
              <a:rPr lang="hr-BA" sz="1600" b="0" dirty="0">
                <a:solidFill>
                  <a:srgbClr val="007681"/>
                </a:solidFill>
              </a:rPr>
              <a:t>– 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25" name="Chart 4"/>
          <p:cNvGraphicFramePr/>
          <p:nvPr>
            <p:extLst/>
          </p:nvPr>
        </p:nvGraphicFramePr>
        <p:xfrm>
          <a:off x="376890" y="1933298"/>
          <a:ext cx="2937810" cy="2372002"/>
        </p:xfrm>
        <a:graphic>
          <a:graphicData uri="http://schemas.openxmlformats.org/drawingml/2006/chart">
            <c:chart xmlns:c="http://schemas.openxmlformats.org/drawingml/2006/chart" xmlns:r="http://schemas.openxmlformats.org/officeDocument/2006/relationships" r:id="rId3"/>
          </a:graphicData>
        </a:graphic>
      </p:graphicFrame>
      <p:sp>
        <p:nvSpPr>
          <p:cNvPr id="2" name="Pravokutnik 1"/>
          <p:cNvSpPr/>
          <p:nvPr/>
        </p:nvSpPr>
        <p:spPr>
          <a:xfrm>
            <a:off x="690908" y="1348523"/>
            <a:ext cx="1811970" cy="584775"/>
          </a:xfrm>
          <a:prstGeom prst="rect">
            <a:avLst/>
          </a:prstGeom>
        </p:spPr>
        <p:txBody>
          <a:bodyPr wrap="none">
            <a:spAutoFit/>
          </a:bodyPr>
          <a:lstStyle/>
          <a:p>
            <a:pPr marL="0" marR="0" lvl="0" indent="0" algn="ctr" defTabSz="924282"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Održana i otkazana</a:t>
            </a:r>
          </a:p>
          <a:p>
            <a:pPr marL="0" marR="0" lvl="0" indent="0" algn="ctr" defTabSz="924282"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Ročišta (prosjek)</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7" name="Chart 4"/>
          <p:cNvGraphicFramePr/>
          <p:nvPr>
            <p:extLst/>
          </p:nvPr>
        </p:nvGraphicFramePr>
        <p:xfrm>
          <a:off x="3831650" y="1993797"/>
          <a:ext cx="5054600" cy="2245612"/>
        </p:xfrm>
        <a:graphic>
          <a:graphicData uri="http://schemas.openxmlformats.org/drawingml/2006/chart">
            <c:chart xmlns:c="http://schemas.openxmlformats.org/drawingml/2006/chart" xmlns:r="http://schemas.openxmlformats.org/officeDocument/2006/relationships" r:id="rId4"/>
          </a:graphicData>
        </a:graphic>
      </p:graphicFrame>
      <p:sp>
        <p:nvSpPr>
          <p:cNvPr id="10" name="Pravokutnik 9"/>
          <p:cNvSpPr/>
          <p:nvPr/>
        </p:nvSpPr>
        <p:spPr>
          <a:xfrm>
            <a:off x="4923938" y="1409022"/>
            <a:ext cx="3284489" cy="338554"/>
          </a:xfrm>
          <a:prstGeom prst="rect">
            <a:avLst/>
          </a:prstGeom>
        </p:spPr>
        <p:txBody>
          <a:bodyPr wrap="none">
            <a:spAutoFit/>
          </a:bodyPr>
          <a:lstStyle/>
          <a:p>
            <a:pPr marL="0" marR="0" lvl="0" indent="0" algn="ctr" defTabSz="924282"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Razlozi odgode ili otkazivanja ročišta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0387" y="4798566"/>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297542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chemeClr val="bg2">
                    <a:lumMod val="75000"/>
                  </a:schemeClr>
                </a:solidFill>
                <a:latin typeface="Calibri" pitchFamily="34" charset="0"/>
              </a:rPr>
              <a:t>P9. Na koji postotak presuda u predmetima na kojima ste Vi radili 2015. su uložene žalbe? </a:t>
            </a:r>
            <a:r>
              <a:rPr lang="hr-HR" sz="800" dirty="0">
                <a:solidFill>
                  <a:schemeClr val="bg2">
                    <a:lumMod val="75000"/>
                  </a:schemeClr>
                </a:solidFill>
                <a:latin typeface="Calibri" pitchFamily="34" charset="0"/>
              </a:rPr>
              <a:t>Uzorak: N(2010</a:t>
            </a:r>
            <a:r>
              <a:rPr lang="hr-HR" sz="800" dirty="0" smtClean="0">
                <a:solidFill>
                  <a:schemeClr val="bg2">
                    <a:lumMod val="75000"/>
                  </a:schemeClr>
                </a:solidFill>
                <a:latin typeface="Calibri" pitchFamily="34" charset="0"/>
              </a:rPr>
              <a:t>)=53; </a:t>
            </a:r>
            <a:r>
              <a:rPr lang="hr-HR" sz="800" dirty="0">
                <a:solidFill>
                  <a:schemeClr val="bg2">
                    <a:lumMod val="75000"/>
                  </a:schemeClr>
                </a:solidFill>
                <a:latin typeface="Calibri" pitchFamily="34" charset="0"/>
              </a:rPr>
              <a:t>N(2016</a:t>
            </a:r>
            <a:r>
              <a:rPr lang="hr-HR" sz="800" dirty="0" smtClean="0">
                <a:solidFill>
                  <a:schemeClr val="bg2">
                    <a:lumMod val="75000"/>
                  </a:schemeClr>
                </a:solidFill>
                <a:latin typeface="Calibri" pitchFamily="34" charset="0"/>
              </a:rPr>
              <a:t>)=40</a:t>
            </a:r>
          </a:p>
          <a:p>
            <a:pPr defTabSz="914400" fontAlgn="base">
              <a:lnSpc>
                <a:spcPct val="100000"/>
              </a:lnSpc>
              <a:spcBef>
                <a:spcPct val="0"/>
              </a:spcBef>
              <a:spcAft>
                <a:spcPct val="0"/>
              </a:spcAft>
            </a:pPr>
            <a:r>
              <a:rPr lang="hr-HR" sz="800" dirty="0" smtClean="0">
                <a:solidFill>
                  <a:schemeClr val="bg2">
                    <a:lumMod val="75000"/>
                  </a:schemeClr>
                </a:solidFill>
                <a:latin typeface="Calibri" pitchFamily="34" charset="0"/>
              </a:rPr>
              <a:t>P10. Koji postotak žalbi na presude u predmetima na kojima ste Vi radili u 2015. je viši sud uvažio? </a:t>
            </a:r>
            <a:r>
              <a:rPr lang="hr-HR" sz="800" dirty="0">
                <a:solidFill>
                  <a:schemeClr val="bg2">
                    <a:lumMod val="75000"/>
                  </a:schemeClr>
                </a:solidFill>
                <a:latin typeface="Calibri" pitchFamily="34" charset="0"/>
              </a:rPr>
              <a:t>Uzorak: </a:t>
            </a:r>
            <a:r>
              <a:rPr lang="hr-HR" sz="800" dirty="0" smtClean="0">
                <a:solidFill>
                  <a:schemeClr val="bg2">
                    <a:lumMod val="75000"/>
                  </a:schemeClr>
                </a:solidFill>
                <a:latin typeface="Calibri" pitchFamily="34" charset="0"/>
              </a:rPr>
              <a:t>N=1049 </a:t>
            </a:r>
            <a:r>
              <a:rPr lang="hr-HR" sz="800" dirty="0">
                <a:solidFill>
                  <a:schemeClr val="bg2">
                    <a:lumMod val="75000"/>
                  </a:schemeClr>
                </a:solidFill>
                <a:latin typeface="Calibri" pitchFamily="34" charset="0"/>
              </a:rPr>
              <a:t>Uzorak: N(2010</a:t>
            </a:r>
            <a:r>
              <a:rPr lang="hr-HR" sz="800" dirty="0" smtClean="0">
                <a:solidFill>
                  <a:schemeClr val="bg2">
                    <a:lumMod val="75000"/>
                  </a:schemeClr>
                </a:solidFill>
                <a:latin typeface="Calibri" pitchFamily="34" charset="0"/>
              </a:rPr>
              <a:t>)=50; </a:t>
            </a:r>
            <a:r>
              <a:rPr lang="hr-HR" sz="800" dirty="0">
                <a:solidFill>
                  <a:schemeClr val="bg2">
                    <a:lumMod val="75000"/>
                  </a:schemeClr>
                </a:solidFill>
                <a:latin typeface="Calibri" pitchFamily="34" charset="0"/>
              </a:rPr>
              <a:t>N(2016</a:t>
            </a:r>
            <a:r>
              <a:rPr lang="hr-HR" sz="800" dirty="0" smtClean="0">
                <a:solidFill>
                  <a:schemeClr val="bg2">
                    <a:lumMod val="75000"/>
                  </a:schemeClr>
                </a:solidFill>
                <a:latin typeface="Calibri" pitchFamily="34" charset="0"/>
              </a:rPr>
              <a:t>)=31</a:t>
            </a:r>
            <a:endParaRPr lang="hr-HR" sz="800" dirty="0">
              <a:solidFill>
                <a:schemeClr val="bg2">
                  <a:lumMod val="75000"/>
                </a:schemeClr>
              </a:solidFill>
              <a:latin typeface="Calibri" pitchFamily="34" charset="0"/>
            </a:endParaRPr>
          </a:p>
        </p:txBody>
      </p:sp>
      <p:sp>
        <p:nvSpPr>
          <p:cNvPr id="9" name="Pravokutnik 8"/>
          <p:cNvSpPr/>
          <p:nvPr/>
        </p:nvSpPr>
        <p:spPr>
          <a:xfrm>
            <a:off x="152797" y="509359"/>
            <a:ext cx="8733453" cy="2585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Smanjuje je udio žalbi na presude, ali postotak uvaženih žalbi je ostalo na istoj razini.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Žalbe na presude </a:t>
            </a:r>
            <a:r>
              <a:rPr lang="hr-BA" sz="1600" b="0" dirty="0">
                <a:solidFill>
                  <a:srgbClr val="007681"/>
                </a:solidFill>
              </a:rPr>
              <a:t>– 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3" name="TextBox 10"/>
          <p:cNvSpPr txBox="1"/>
          <p:nvPr/>
        </p:nvSpPr>
        <p:spPr>
          <a:xfrm>
            <a:off x="5178898" y="1869285"/>
            <a:ext cx="2242135"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Postotak uvaženih žalbi</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8" name="TextBox 10"/>
          <p:cNvSpPr txBox="1"/>
          <p:nvPr/>
        </p:nvSpPr>
        <p:spPr>
          <a:xfrm>
            <a:off x="410809" y="1871841"/>
            <a:ext cx="2242135"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Postotak žalbi na presude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24" name="Chart 4"/>
          <p:cNvGraphicFramePr/>
          <p:nvPr>
            <p:extLst/>
          </p:nvPr>
        </p:nvGraphicFramePr>
        <p:xfrm>
          <a:off x="410809" y="2373605"/>
          <a:ext cx="3511947" cy="11222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4"/>
          <p:cNvGraphicFramePr/>
          <p:nvPr>
            <p:extLst/>
          </p:nvPr>
        </p:nvGraphicFramePr>
        <p:xfrm>
          <a:off x="5323188" y="2392695"/>
          <a:ext cx="3511947" cy="11222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109390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575463"/>
            <a:ext cx="3289464" cy="1869743"/>
          </a:xfrm>
        </p:spPr>
        <p:txBody>
          <a:bodyPr/>
          <a:lstStyle/>
          <a:p>
            <a:pPr algn="ctr"/>
            <a:r>
              <a:rPr lang="hr-HR" dirty="0"/>
              <a:t>Percepcija prednosti i nedostataka pravosudnih institucija</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125</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26445188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156612" y="4605866"/>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P11. Što biste istaknuli kao jake strane tijela u kojem radite?</a:t>
            </a:r>
          </a:p>
          <a:p>
            <a:pPr defTabSz="914400" fontAlgn="base">
              <a:lnSpc>
                <a:spcPct val="100000"/>
              </a:lnSpc>
              <a:spcBef>
                <a:spcPct val="0"/>
              </a:spcBef>
              <a:spcAft>
                <a:spcPct val="0"/>
              </a:spcAft>
            </a:pPr>
            <a:r>
              <a:rPr lang="hr-HR" sz="800" dirty="0" smtClean="0">
                <a:solidFill>
                  <a:srgbClr val="58595B"/>
                </a:solidFill>
                <a:latin typeface="Calibri" pitchFamily="34" charset="0"/>
              </a:rPr>
              <a:t>P12. Što biste istaknuli kao nedostatke tijela u kojem radite? </a:t>
            </a:r>
            <a:r>
              <a:rPr lang="hr-HR" sz="800" dirty="0">
                <a:solidFill>
                  <a:srgbClr val="58595B"/>
                </a:solidFill>
                <a:latin typeface="Calibri" pitchFamily="34" charset="0"/>
              </a:rPr>
              <a:t>Uzorak: N(2010)=369; N(2016)=439 </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Kao dobre strane posla zaposlenici ističu dobre međuljudske odnose i redovite plaće, dok kao negativne ističu nedostatak prostora, općenito radne uvjete i male plaće.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Dobre i loše strane posla </a:t>
            </a:r>
            <a:r>
              <a:rPr lang="hr-BA" sz="1600" b="0" dirty="0" smtClean="0">
                <a:solidFill>
                  <a:srgbClr val="007681"/>
                </a:solidFill>
              </a:rPr>
              <a:t>– </a:t>
            </a:r>
            <a:r>
              <a:rPr lang="hr-BA" sz="1600" b="0" dirty="0">
                <a:solidFill>
                  <a:srgbClr val="007681"/>
                </a:solidFill>
              </a:rPr>
              <a:t>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6" name="Chart 4"/>
          <p:cNvGraphicFramePr/>
          <p:nvPr>
            <p:extLst>
              <p:ext uri="{D42A27DB-BD31-4B8C-83A1-F6EECF244321}">
                <p14:modId xmlns:p14="http://schemas.microsoft.com/office/powerpoint/2010/main" val="2420334355"/>
              </p:ext>
            </p:extLst>
          </p:nvPr>
        </p:nvGraphicFramePr>
        <p:xfrm>
          <a:off x="152797" y="1313426"/>
          <a:ext cx="4445689" cy="31051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4"/>
          <p:cNvGraphicFramePr/>
          <p:nvPr>
            <p:extLst>
              <p:ext uri="{D42A27DB-BD31-4B8C-83A1-F6EECF244321}">
                <p14:modId xmlns:p14="http://schemas.microsoft.com/office/powerpoint/2010/main" val="3192294265"/>
              </p:ext>
            </p:extLst>
          </p:nvPr>
        </p:nvGraphicFramePr>
        <p:xfrm>
          <a:off x="4519523" y="1313426"/>
          <a:ext cx="4445689" cy="310519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0"/>
          <p:cNvSpPr txBox="1"/>
          <p:nvPr/>
        </p:nvSpPr>
        <p:spPr>
          <a:xfrm>
            <a:off x="820727" y="980872"/>
            <a:ext cx="3147313"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Dobre strane posla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3" name="TextBox 10"/>
          <p:cNvSpPr txBox="1"/>
          <p:nvPr/>
        </p:nvSpPr>
        <p:spPr>
          <a:xfrm>
            <a:off x="5272511" y="889053"/>
            <a:ext cx="3147313"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Loše strane posla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92792206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3034" r="23034"/>
          <a:stretch>
            <a:fillRect/>
          </a:stretch>
        </p:blipFill>
        <p:spPr/>
      </p:pic>
      <p:sp>
        <p:nvSpPr>
          <p:cNvPr id="7" name="Title 6"/>
          <p:cNvSpPr>
            <a:spLocks noGrp="1"/>
          </p:cNvSpPr>
          <p:nvPr>
            <p:ph type="ctrTitle"/>
          </p:nvPr>
        </p:nvSpPr>
        <p:spPr>
          <a:xfrm>
            <a:off x="5672681" y="1949411"/>
            <a:ext cx="3316940" cy="1121846"/>
          </a:xfrm>
        </p:spPr>
        <p:txBody>
          <a:bodyPr/>
          <a:lstStyle/>
          <a:p>
            <a:pPr algn="ctr"/>
            <a:r>
              <a:rPr lang="hr-BA" dirty="0"/>
              <a:t>ISKUSTVA I STAVOVI VEZANI ZA NOVE INFORMACIJE</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127</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76365026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5809"/>
            <a:ext cx="7247550" cy="183315"/>
          </a:xfrm>
        </p:spPr>
        <p:txBody>
          <a:bodyPr>
            <a:noAutofit/>
          </a:bodyPr>
          <a:lstStyle/>
          <a:p>
            <a:pPr defTabSz="914400" fontAlgn="base">
              <a:lnSpc>
                <a:spcPct val="100000"/>
              </a:lnSpc>
              <a:spcBef>
                <a:spcPct val="0"/>
              </a:spcBef>
              <a:spcAft>
                <a:spcPct val="0"/>
              </a:spcAft>
            </a:pPr>
            <a:r>
              <a:rPr lang="hr-HR" sz="700" dirty="0">
                <a:solidFill>
                  <a:srgbClr val="58595B"/>
                </a:solidFill>
                <a:latin typeface="Calibri" pitchFamily="34" charset="0"/>
              </a:rPr>
              <a:t>I1a. Koliko ste Vi osobno informirani o sustavu </a:t>
            </a:r>
            <a:r>
              <a:rPr lang="hr-HR" sz="700" dirty="0" err="1">
                <a:solidFill>
                  <a:srgbClr val="58595B"/>
                </a:solidFill>
                <a:latin typeface="Calibri" pitchFamily="34" charset="0"/>
              </a:rPr>
              <a:t>eSpis</a:t>
            </a:r>
            <a:r>
              <a:rPr lang="hr-HR" sz="700" dirty="0">
                <a:solidFill>
                  <a:srgbClr val="58595B"/>
                </a:solidFill>
                <a:latin typeface="Calibri" pitchFamily="34" charset="0"/>
              </a:rPr>
              <a:t>“? I2a. Prema Vašem mišljenju u kojoj mjeri je uvođenje </a:t>
            </a:r>
            <a:r>
              <a:rPr lang="hr-HR" sz="700" dirty="0" err="1">
                <a:solidFill>
                  <a:srgbClr val="58595B"/>
                </a:solidFill>
                <a:latin typeface="Calibri" pitchFamily="34" charset="0"/>
              </a:rPr>
              <a:t>eSpisa</a:t>
            </a:r>
            <a:r>
              <a:rPr lang="hr-HR" sz="700" dirty="0">
                <a:solidFill>
                  <a:srgbClr val="58595B"/>
                </a:solidFill>
                <a:latin typeface="Calibri" pitchFamily="34" charset="0"/>
              </a:rPr>
              <a:t> pridonijelo boljem i uspješnim radu sudova? // </a:t>
            </a:r>
            <a:r>
              <a:rPr lang="hr-HR" sz="700" dirty="0" smtClean="0">
                <a:solidFill>
                  <a:srgbClr val="58595B"/>
                </a:solidFill>
                <a:latin typeface="Calibri" pitchFamily="34" charset="0"/>
              </a:rPr>
              <a:t>Uzorak: N=155</a:t>
            </a:r>
          </a:p>
          <a:p>
            <a:pPr defTabSz="914400" fontAlgn="base">
              <a:lnSpc>
                <a:spcPct val="100000"/>
              </a:lnSpc>
              <a:spcBef>
                <a:spcPct val="0"/>
              </a:spcBef>
              <a:spcAft>
                <a:spcPct val="0"/>
              </a:spcAft>
            </a:pPr>
            <a:r>
              <a:rPr lang="hr-HR" sz="700" dirty="0" smtClean="0">
                <a:solidFill>
                  <a:srgbClr val="58595B"/>
                </a:solidFill>
                <a:latin typeface="Calibri" pitchFamily="34" charset="0"/>
              </a:rPr>
              <a:t>I3a</a:t>
            </a:r>
            <a:r>
              <a:rPr lang="hr-HR" sz="700" dirty="0">
                <a:solidFill>
                  <a:srgbClr val="58595B"/>
                </a:solidFill>
                <a:latin typeface="Calibri" pitchFamily="34" charset="0"/>
              </a:rPr>
              <a:t>. Zbog čega smatrate da uvođenje </a:t>
            </a:r>
            <a:r>
              <a:rPr lang="hr-HR" sz="700" dirty="0" err="1">
                <a:solidFill>
                  <a:srgbClr val="58595B"/>
                </a:solidFill>
                <a:latin typeface="Calibri" pitchFamily="34" charset="0"/>
              </a:rPr>
              <a:t>eSpisa</a:t>
            </a:r>
            <a:r>
              <a:rPr lang="hr-HR" sz="700" dirty="0">
                <a:solidFill>
                  <a:srgbClr val="58595B"/>
                </a:solidFill>
                <a:latin typeface="Calibri" pitchFamily="34" charset="0"/>
              </a:rPr>
              <a:t> nije pridonio boljem radu sudova? Uzorak: </a:t>
            </a:r>
            <a:r>
              <a:rPr lang="hr-HR" sz="700" dirty="0" smtClean="0">
                <a:solidFill>
                  <a:srgbClr val="58595B"/>
                </a:solidFill>
                <a:latin typeface="Calibri" pitchFamily="34" charset="0"/>
              </a:rPr>
              <a:t>N=46</a:t>
            </a:r>
            <a:endParaRPr lang="hr-HR" sz="700" dirty="0">
              <a:solidFill>
                <a:srgbClr val="58595B"/>
              </a:solidFill>
              <a:latin typeface="Calibri" pitchFamily="34" charset="0"/>
            </a:endParaRP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Ispitanici su uglavnom dobro ili barem osnovno upoznati s </a:t>
            </a:r>
            <a:r>
              <a:rPr kumimoji="0" lang="hr-HR" sz="1200" b="0" i="0" u="none" strike="noStrike" kern="1200" cap="none" spc="0" normalizeH="0" baseline="0" noProof="0" dirty="0" err="1" smtClean="0">
                <a:ln>
                  <a:noFill/>
                </a:ln>
                <a:solidFill>
                  <a:srgbClr val="222223"/>
                </a:solidFill>
                <a:effectLst/>
                <a:uLnTx/>
                <a:uFillTx/>
                <a:latin typeface="Calibri"/>
                <a:ea typeface="+mn-ea"/>
                <a:cs typeface="+mn-cs"/>
              </a:rPr>
              <a:t>eSpis</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projektom, a između 2/3 i 3/4 ispitanika je uglavnom ili u potpunosti zadovoljno njegovim utjecajem na rad pravosudnih tijela. Oni koji nisu zadovoljni najčešće kao razloge navode neažurnost i nepotpunost podataka (20%) te činjenicu da je to dodatna obaveza (15%). 17% nezadovoljnih ispitanika smatra kako uvođenjem </a:t>
            </a:r>
            <a:r>
              <a:rPr kumimoji="0" lang="hr-HR" sz="1200" b="0" i="0" u="none" strike="noStrike" kern="1200" cap="none" spc="0" normalizeH="0" baseline="0" noProof="0" dirty="0" err="1" smtClean="0">
                <a:ln>
                  <a:noFill/>
                </a:ln>
                <a:solidFill>
                  <a:srgbClr val="222223"/>
                </a:solidFill>
                <a:effectLst/>
                <a:uLnTx/>
                <a:uFillTx/>
                <a:latin typeface="Calibri"/>
                <a:ea typeface="+mn-ea"/>
                <a:cs typeface="+mn-cs"/>
              </a:rPr>
              <a:t>eSpisa</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nisu riješeni pravi problemi.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Upoznatost i stavovi </a:t>
            </a:r>
            <a:r>
              <a:rPr kumimoji="0" lang="hr-HR" sz="1600" b="0" i="0" u="none" strike="noStrike" kern="1200" cap="none" spc="0" normalizeH="0" baseline="0" noProof="0" dirty="0" err="1" smtClean="0">
                <a:ln>
                  <a:noFill/>
                </a:ln>
                <a:solidFill>
                  <a:srgbClr val="007681"/>
                </a:solidFill>
                <a:effectLst/>
                <a:uLnTx/>
                <a:uFillTx/>
                <a:latin typeface="Calibri"/>
                <a:ea typeface="+mj-ea"/>
                <a:cs typeface="+mj-cs"/>
              </a:rPr>
              <a:t>preme</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hr-HR" sz="1600" b="0" i="0" u="none" strike="noStrike" kern="1200" cap="none" spc="0" normalizeH="0" baseline="0" noProof="0" dirty="0" err="1" smtClean="0">
                <a:ln>
                  <a:noFill/>
                </a:ln>
                <a:solidFill>
                  <a:srgbClr val="007681"/>
                </a:solidFill>
                <a:effectLst/>
                <a:uLnTx/>
                <a:uFillTx/>
                <a:latin typeface="Calibri"/>
                <a:ea typeface="+mj-ea"/>
                <a:cs typeface="+mj-cs"/>
              </a:rPr>
              <a:t>eSpis</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hr-HR" sz="1600" b="0" i="0" u="none" strike="noStrike" kern="1200" cap="none" spc="0" normalizeH="0" baseline="0" noProof="0" dirty="0">
                <a:ln>
                  <a:noFill/>
                </a:ln>
                <a:solidFill>
                  <a:srgbClr val="007681"/>
                </a:solidFill>
                <a:effectLst/>
                <a:uLnTx/>
                <a:uFillTx/>
                <a:latin typeface="Calibri"/>
                <a:ea typeface="+mj-ea"/>
                <a:cs typeface="+mj-cs"/>
              </a:rPr>
              <a:t>projektu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47" name="Chart 4"/>
          <p:cNvGraphicFramePr/>
          <p:nvPr>
            <p:extLst/>
          </p:nvPr>
        </p:nvGraphicFramePr>
        <p:xfrm>
          <a:off x="63500" y="1606629"/>
          <a:ext cx="3991757" cy="10287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
          <p:cNvGraphicFramePr/>
          <p:nvPr>
            <p:extLst/>
          </p:nvPr>
        </p:nvGraphicFramePr>
        <p:xfrm>
          <a:off x="3657890" y="1661646"/>
          <a:ext cx="5609936" cy="2929049"/>
        </p:xfrm>
        <a:graphic>
          <a:graphicData uri="http://schemas.openxmlformats.org/drawingml/2006/chart">
            <c:chart xmlns:c="http://schemas.openxmlformats.org/drawingml/2006/chart" xmlns:r="http://schemas.openxmlformats.org/officeDocument/2006/relationships" r:id="rId4"/>
          </a:graphicData>
        </a:graphic>
      </p:graphicFrame>
      <p:sp>
        <p:nvSpPr>
          <p:cNvPr id="49" name="TextBox 10"/>
          <p:cNvSpPr txBox="1"/>
          <p:nvPr/>
        </p:nvSpPr>
        <p:spPr>
          <a:xfrm>
            <a:off x="742951" y="1297611"/>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su informirani o </a:t>
            </a:r>
            <a:r>
              <a:rPr kumimoji="0" lang="hr-HR" sz="1400" b="1" i="0" u="none" strike="noStrike" kern="1200" cap="none" spc="0" normalizeH="0" baseline="0" noProof="0" dirty="0" err="1" smtClean="0">
                <a:ln>
                  <a:noFill/>
                </a:ln>
                <a:solidFill>
                  <a:srgbClr val="007681"/>
                </a:solidFill>
                <a:effectLst/>
                <a:uLnTx/>
                <a:uFillTx/>
                <a:latin typeface="Calibri"/>
                <a:ea typeface="+mn-ea"/>
                <a:cs typeface="Arial" panose="020B0604020202020204" pitchFamily="34" charset="0"/>
              </a:rPr>
              <a:t>eSpis</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50" name="TextBox 10"/>
          <p:cNvSpPr txBox="1"/>
          <p:nvPr/>
        </p:nvSpPr>
        <p:spPr>
          <a:xfrm>
            <a:off x="4933950" y="1297611"/>
            <a:ext cx="3152199"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Zbog čega smatraju projekt neuspješnim?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51" name="Chart 4"/>
          <p:cNvGraphicFramePr/>
          <p:nvPr>
            <p:extLst/>
          </p:nvPr>
        </p:nvGraphicFramePr>
        <p:xfrm>
          <a:off x="-121213" y="3212070"/>
          <a:ext cx="4318000" cy="1400057"/>
        </p:xfrm>
        <a:graphic>
          <a:graphicData uri="http://schemas.openxmlformats.org/drawingml/2006/chart">
            <c:chart xmlns:c="http://schemas.openxmlformats.org/drawingml/2006/chart" xmlns:r="http://schemas.openxmlformats.org/officeDocument/2006/relationships" r:id="rId5"/>
          </a:graphicData>
        </a:graphic>
      </p:graphicFrame>
      <p:sp>
        <p:nvSpPr>
          <p:cNvPr id="52" name="TextBox 10"/>
          <p:cNvSpPr txBox="1"/>
          <p:nvPr/>
        </p:nvSpPr>
        <p:spPr>
          <a:xfrm>
            <a:off x="253999" y="2852272"/>
            <a:ext cx="3674257" cy="383651"/>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projekt pozitivno utjecao na rad pravosudnih tijela?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726754595"/>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5809"/>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I1. Koristite li Vi osobno </a:t>
            </a:r>
            <a:r>
              <a:rPr lang="hr-HR" sz="800" dirty="0" err="1" smtClean="0">
                <a:solidFill>
                  <a:srgbClr val="58595B"/>
                </a:solidFill>
                <a:latin typeface="Calibri" pitchFamily="34" charset="0"/>
              </a:rPr>
              <a:t>eSpis</a:t>
            </a:r>
            <a:r>
              <a:rPr lang="hr-HR" sz="800" dirty="0" smtClean="0">
                <a:solidFill>
                  <a:srgbClr val="58595B"/>
                </a:solidFill>
                <a:latin typeface="Calibri" pitchFamily="34" charset="0"/>
              </a:rPr>
              <a:t> sustav u svojem poslu?  Uzorak</a:t>
            </a:r>
            <a:r>
              <a:rPr lang="hr-HR" sz="800" dirty="0">
                <a:solidFill>
                  <a:srgbClr val="58595B"/>
                </a:solidFill>
                <a:latin typeface="Calibri" pitchFamily="34" charset="0"/>
              </a:rPr>
              <a:t>: </a:t>
            </a:r>
            <a:r>
              <a:rPr lang="hr-HR" sz="800" dirty="0" smtClean="0">
                <a:solidFill>
                  <a:srgbClr val="58595B"/>
                </a:solidFill>
                <a:latin typeface="Calibri" pitchFamily="34" charset="0"/>
              </a:rPr>
              <a:t>N=422 </a:t>
            </a:r>
          </a:p>
          <a:p>
            <a:pPr defTabSz="914400" fontAlgn="base">
              <a:lnSpc>
                <a:spcPct val="100000"/>
              </a:lnSpc>
              <a:spcBef>
                <a:spcPct val="0"/>
              </a:spcBef>
              <a:spcAft>
                <a:spcPct val="0"/>
              </a:spcAft>
            </a:pPr>
            <a:r>
              <a:rPr lang="hr-HR" sz="800" dirty="0" smtClean="0">
                <a:solidFill>
                  <a:srgbClr val="58595B"/>
                </a:solidFill>
                <a:latin typeface="Calibri" pitchFamily="34" charset="0"/>
              </a:rPr>
              <a:t>I2. Koliko često koristite  </a:t>
            </a:r>
            <a:r>
              <a:rPr lang="hr-HR" sz="800" dirty="0" err="1" smtClean="0">
                <a:solidFill>
                  <a:srgbClr val="58595B"/>
                </a:solidFill>
                <a:latin typeface="Calibri" pitchFamily="34" charset="0"/>
              </a:rPr>
              <a:t>eSpis</a:t>
            </a:r>
            <a:r>
              <a:rPr lang="hr-HR" sz="800" dirty="0" smtClean="0">
                <a:solidFill>
                  <a:srgbClr val="58595B"/>
                </a:solidFill>
                <a:latin typeface="Calibri" pitchFamily="34" charset="0"/>
              </a:rPr>
              <a:t> sustav? // I3. Općenito, koliko ste zadovoljni </a:t>
            </a:r>
            <a:r>
              <a:rPr lang="hr-HR" sz="800" dirty="0" err="1" smtClean="0">
                <a:solidFill>
                  <a:srgbClr val="58595B"/>
                </a:solidFill>
                <a:latin typeface="Calibri" pitchFamily="34" charset="0"/>
              </a:rPr>
              <a:t>eSpis</a:t>
            </a:r>
            <a:r>
              <a:rPr lang="hr-HR" sz="800" dirty="0" smtClean="0">
                <a:solidFill>
                  <a:srgbClr val="58595B"/>
                </a:solidFill>
                <a:latin typeface="Calibri" pitchFamily="34" charset="0"/>
              </a:rPr>
              <a:t> sustavom? </a:t>
            </a:r>
            <a:r>
              <a:rPr lang="hr-HR" sz="800" dirty="0">
                <a:solidFill>
                  <a:srgbClr val="58595B"/>
                </a:solidFill>
                <a:latin typeface="Calibri" pitchFamily="34" charset="0"/>
              </a:rPr>
              <a:t>Uzorak: </a:t>
            </a:r>
            <a:r>
              <a:rPr lang="hr-HR" sz="800" dirty="0" smtClean="0">
                <a:solidFill>
                  <a:srgbClr val="58595B"/>
                </a:solidFill>
                <a:latin typeface="Calibri" pitchFamily="34" charset="0"/>
              </a:rPr>
              <a:t>N=384 // I4. Procijenite stupanj zadovoljstva pojedinim aspektima </a:t>
            </a:r>
            <a:r>
              <a:rPr lang="hr-HR" sz="800" dirty="0" err="1" smtClean="0">
                <a:solidFill>
                  <a:srgbClr val="58595B"/>
                </a:solidFill>
                <a:latin typeface="Calibri" pitchFamily="34" charset="0"/>
              </a:rPr>
              <a:t>eSpis</a:t>
            </a:r>
            <a:r>
              <a:rPr lang="hr-HR" sz="800" dirty="0" smtClean="0">
                <a:solidFill>
                  <a:srgbClr val="58595B"/>
                </a:solidFill>
                <a:latin typeface="Calibri" pitchFamily="34" charset="0"/>
              </a:rPr>
              <a:t> sustava. Uzorak: N=384</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err="1" smtClean="0">
                <a:ln>
                  <a:noFill/>
                </a:ln>
                <a:solidFill>
                  <a:srgbClr val="222223"/>
                </a:solidFill>
                <a:effectLst/>
                <a:uLnTx/>
                <a:uFillTx/>
                <a:latin typeface="Calibri"/>
                <a:ea typeface="+mn-ea"/>
                <a:cs typeface="+mn-cs"/>
              </a:rPr>
              <a:t>Espis</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je široko raširen među zaposlenicima općinskih sudova te oni koji ga koriste čine to svakodnevno. Pojedini aspekti sustava </a:t>
            </a:r>
            <a:r>
              <a:rPr kumimoji="0" lang="hr-HR" sz="1200" b="0" i="0" u="none" strike="noStrike" kern="1200" cap="none" spc="0" normalizeH="0" baseline="0" noProof="0" dirty="0" err="1" smtClean="0">
                <a:ln>
                  <a:noFill/>
                </a:ln>
                <a:solidFill>
                  <a:srgbClr val="222223"/>
                </a:solidFill>
                <a:effectLst/>
                <a:uLnTx/>
                <a:uFillTx/>
                <a:latin typeface="Calibri"/>
                <a:ea typeface="+mn-ea"/>
                <a:cs typeface="+mn-cs"/>
              </a:rPr>
              <a:t>Espis</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podjednako su ocijenjeni, jedino je služba za tehničku podršku nešto niže ocijenjena.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a:ln>
                  <a:noFill/>
                </a:ln>
                <a:solidFill>
                  <a:srgbClr val="007681"/>
                </a:solidFill>
                <a:effectLst/>
                <a:uLnTx/>
                <a:uFillTx/>
                <a:latin typeface="Calibri"/>
                <a:ea typeface="+mj-ea"/>
                <a:cs typeface="+mj-cs"/>
              </a:rPr>
              <a:t>Koristite li Vi osobno </a:t>
            </a:r>
            <a:r>
              <a:rPr kumimoji="0" lang="hr-HR" sz="1600" b="0" i="0" u="none" strike="noStrike" kern="1200" cap="none" spc="0" normalizeH="0" baseline="0" noProof="0" dirty="0" err="1">
                <a:ln>
                  <a:noFill/>
                </a:ln>
                <a:solidFill>
                  <a:srgbClr val="007681"/>
                </a:solidFill>
                <a:effectLst/>
                <a:uLnTx/>
                <a:uFillTx/>
                <a:latin typeface="Calibri"/>
                <a:ea typeface="+mj-ea"/>
                <a:cs typeface="+mj-cs"/>
              </a:rPr>
              <a:t>eSpis</a:t>
            </a:r>
            <a:r>
              <a:rPr kumimoji="0" lang="hr-HR" sz="1600" b="0" i="0" u="none" strike="noStrike" kern="1200" cap="none" spc="0" normalizeH="0" baseline="0" noProof="0" dirty="0">
                <a:ln>
                  <a:noFill/>
                </a:ln>
                <a:solidFill>
                  <a:srgbClr val="007681"/>
                </a:solidFill>
                <a:effectLst/>
                <a:uLnTx/>
                <a:uFillTx/>
                <a:latin typeface="Calibri"/>
                <a:ea typeface="+mj-ea"/>
                <a:cs typeface="+mj-cs"/>
              </a:rPr>
              <a:t> sustav u svojem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poslu </a:t>
            </a:r>
            <a:r>
              <a:rPr lang="hr-BA" sz="1600" b="0" dirty="0">
                <a:solidFill>
                  <a:srgbClr val="007681"/>
                </a:solidFill>
              </a:rPr>
              <a:t>– 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5011712" y="1628305"/>
          <a:ext cx="3785638" cy="2448755"/>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0"/>
          <p:cNvSpPr txBox="1"/>
          <p:nvPr/>
        </p:nvSpPr>
        <p:spPr>
          <a:xfrm>
            <a:off x="5386357" y="1305492"/>
            <a:ext cx="33998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Zadovoljstvo aspektima </a:t>
            </a:r>
            <a:r>
              <a:rPr kumimoji="0" lang="hr-HR" sz="1400" b="1" i="0" u="none" strike="noStrike" kern="1200" cap="none" spc="0" normalizeH="0" baseline="0" noProof="0" dirty="0" err="1" smtClean="0">
                <a:ln>
                  <a:noFill/>
                </a:ln>
                <a:solidFill>
                  <a:srgbClr val="007681"/>
                </a:solidFill>
                <a:effectLst/>
                <a:uLnTx/>
                <a:uFillTx/>
                <a:latin typeface="Calibri"/>
                <a:ea typeface="+mn-ea"/>
                <a:cs typeface="Arial" panose="020B0604020202020204" pitchFamily="34" charset="0"/>
              </a:rPr>
              <a:t>eSpis</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0" name="TextBox 10"/>
          <p:cNvSpPr txBox="1"/>
          <p:nvPr/>
        </p:nvSpPr>
        <p:spPr>
          <a:xfrm>
            <a:off x="1843702" y="1757799"/>
            <a:ext cx="2479063" cy="35216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Ispitanika koristi </a:t>
            </a:r>
            <a:r>
              <a:rPr kumimoji="0" lang="hr-HR" sz="1100" b="0" i="0" u="none" strike="noStrike" kern="1200" cap="none" spc="0" normalizeH="0" baseline="0" noProof="0" dirty="0" err="1" smtClean="0">
                <a:ln>
                  <a:noFill/>
                </a:ln>
                <a:solidFill>
                  <a:srgbClr val="1B365D"/>
                </a:solidFill>
                <a:effectLst/>
                <a:uLnTx/>
                <a:uFillTx/>
                <a:latin typeface="Calibri"/>
                <a:ea typeface="+mn-ea"/>
                <a:cs typeface="Arial" panose="020B0604020202020204" pitchFamily="34" charset="0"/>
              </a:rPr>
              <a:t>eSpis</a:t>
            </a:r>
            <a:endParaRPr kumimoji="0" lang="en-GB" sz="11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31" name="Pravokutnik 30"/>
          <p:cNvSpPr/>
          <p:nvPr/>
        </p:nvSpPr>
        <p:spPr>
          <a:xfrm>
            <a:off x="1311003" y="1686796"/>
            <a:ext cx="587020"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1" i="0" u="none" strike="noStrike" kern="1200" cap="none" spc="0" normalizeH="0" baseline="0" noProof="0" dirty="0" smtClean="0">
                <a:ln>
                  <a:noFill/>
                </a:ln>
                <a:solidFill>
                  <a:srgbClr val="007681"/>
                </a:solidFill>
                <a:effectLst/>
                <a:uLnTx/>
                <a:uFillTx/>
                <a:latin typeface="Calibri"/>
                <a:ea typeface="+mn-ea"/>
                <a:cs typeface="+mn-cs"/>
              </a:rPr>
              <a:t>91</a:t>
            </a:r>
            <a:r>
              <a:rPr kumimoji="0" lang="en-GB" sz="1800" b="1" i="0" u="none" strike="noStrike" kern="1200" cap="none" spc="0" normalizeH="0" baseline="0" noProof="0" dirty="0" smtClean="0">
                <a:ln>
                  <a:noFill/>
                </a:ln>
                <a:solidFill>
                  <a:srgbClr val="007681"/>
                </a:solidFill>
                <a:effectLst/>
                <a:uLnTx/>
                <a:uFillTx/>
                <a:latin typeface="Calibri"/>
                <a:ea typeface="+mn-ea"/>
                <a:cs typeface="+mn-cs"/>
              </a:rPr>
              <a:t>%</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32" name="TextBox 10"/>
          <p:cNvSpPr txBox="1"/>
          <p:nvPr/>
        </p:nvSpPr>
        <p:spPr>
          <a:xfrm>
            <a:off x="368577" y="1710692"/>
            <a:ext cx="890424"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Korištenje</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err="1" smtClean="0">
                <a:ln>
                  <a:noFill/>
                </a:ln>
                <a:solidFill>
                  <a:srgbClr val="007681"/>
                </a:solidFill>
                <a:effectLst/>
                <a:uLnTx/>
                <a:uFillTx/>
                <a:latin typeface="Calibri"/>
                <a:ea typeface="+mn-ea"/>
                <a:cs typeface="Arial" panose="020B0604020202020204" pitchFamily="34" charset="0"/>
              </a:rPr>
              <a:t>eSpis</a:t>
            </a: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7" name="TextBox 10"/>
          <p:cNvSpPr txBox="1"/>
          <p:nvPr/>
        </p:nvSpPr>
        <p:spPr>
          <a:xfrm>
            <a:off x="1894815" y="2570716"/>
            <a:ext cx="2479063" cy="70432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Ispitanika koji koriste </a:t>
            </a:r>
            <a:r>
              <a:rPr kumimoji="0" lang="hr-HR" sz="1100" b="0" i="0" u="none" strike="noStrike" kern="1200" cap="none" spc="0" normalizeH="0" baseline="0" noProof="0" dirty="0" err="1" smtClean="0">
                <a:ln>
                  <a:noFill/>
                </a:ln>
                <a:solidFill>
                  <a:srgbClr val="1B365D"/>
                </a:solidFill>
                <a:effectLst/>
                <a:uLnTx/>
                <a:uFillTx/>
                <a:latin typeface="Calibri"/>
                <a:ea typeface="+mn-ea"/>
                <a:cs typeface="Arial" panose="020B0604020202020204" pitchFamily="34" charset="0"/>
              </a:rPr>
              <a:t>eSpis</a:t>
            </a:r>
            <a:r>
              <a:rPr kumimoji="0" lang="hr-HR" sz="1100" b="0" i="0" u="none" strike="noStrike" kern="1200" cap="none" spc="0" normalizeH="0" baseline="0" noProof="0" dirty="0">
                <a:ln>
                  <a:noFill/>
                </a:ln>
                <a:solidFill>
                  <a:srgbClr val="1B365D"/>
                </a:solidFill>
                <a:effectLst/>
                <a:uLnTx/>
                <a:uFillTx/>
                <a:latin typeface="Calibri"/>
                <a:ea typeface="+mn-ea"/>
                <a:cs typeface="Arial" panose="020B0604020202020204" pitchFamily="34" charset="0"/>
              </a:rPr>
              <a:t> </a:t>
            </a: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to čini svakog dana</a:t>
            </a:r>
            <a:endParaRPr kumimoji="0" lang="en-GB" sz="11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38" name="Pravokutnik 37"/>
          <p:cNvSpPr/>
          <p:nvPr/>
        </p:nvSpPr>
        <p:spPr>
          <a:xfrm>
            <a:off x="1311003" y="2570716"/>
            <a:ext cx="587020"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1" i="0" u="none" strike="noStrike" kern="1200" cap="none" spc="0" normalizeH="0" baseline="0" noProof="0" dirty="0" smtClean="0">
                <a:ln>
                  <a:noFill/>
                </a:ln>
                <a:solidFill>
                  <a:srgbClr val="007681"/>
                </a:solidFill>
                <a:effectLst/>
                <a:uLnTx/>
                <a:uFillTx/>
                <a:latin typeface="Calibri"/>
                <a:ea typeface="+mn-ea"/>
                <a:cs typeface="+mn-cs"/>
              </a:rPr>
              <a:t>98</a:t>
            </a:r>
            <a:r>
              <a:rPr kumimoji="0" lang="en-GB" sz="1800" b="1" i="0" u="none" strike="noStrike" kern="1200" cap="none" spc="0" normalizeH="0" baseline="0" noProof="0" dirty="0" smtClean="0">
                <a:ln>
                  <a:noFill/>
                </a:ln>
                <a:solidFill>
                  <a:srgbClr val="007681"/>
                </a:solidFill>
                <a:effectLst/>
                <a:uLnTx/>
                <a:uFillTx/>
                <a:latin typeface="Calibri"/>
                <a:ea typeface="+mn-ea"/>
                <a:cs typeface="+mn-cs"/>
              </a:rPr>
              <a:t>%</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43" name="TextBox 10"/>
          <p:cNvSpPr txBox="1"/>
          <p:nvPr/>
        </p:nvSpPr>
        <p:spPr>
          <a:xfrm>
            <a:off x="1898023" y="3333016"/>
            <a:ext cx="2479063" cy="70432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Ocjenjuje zadovoljstvo sustavom </a:t>
            </a:r>
            <a:r>
              <a:rPr kumimoji="0" lang="hr-HR" sz="1100" b="0" i="0" u="none" strike="noStrike" kern="1200" cap="none" spc="0" normalizeH="0" baseline="0" noProof="0" dirty="0" err="1" smtClean="0">
                <a:ln>
                  <a:noFill/>
                </a:ln>
                <a:solidFill>
                  <a:srgbClr val="1B365D"/>
                </a:solidFill>
                <a:effectLst/>
                <a:uLnTx/>
                <a:uFillTx/>
                <a:latin typeface="Calibri"/>
                <a:ea typeface="+mn-ea"/>
                <a:cs typeface="Arial" panose="020B0604020202020204" pitchFamily="34" charset="0"/>
              </a:rPr>
              <a:t>eSpis</a:t>
            </a: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 ocjenama 4 ili 5. Prosječna </a:t>
            </a:r>
            <a:r>
              <a:rPr kumimoji="0" lang="hr-HR" sz="1100" b="0" i="0" u="none" strike="noStrike" kern="1200" cap="none" spc="0" normalizeH="0" baseline="0" noProof="0" dirty="0">
                <a:ln>
                  <a:noFill/>
                </a:ln>
                <a:solidFill>
                  <a:srgbClr val="1B365D"/>
                </a:solidFill>
                <a:effectLst/>
                <a:uLnTx/>
                <a:uFillTx/>
                <a:latin typeface="Calibri"/>
                <a:ea typeface="+mn-ea"/>
                <a:cs typeface="Arial" panose="020B0604020202020204" pitchFamily="34" charset="0"/>
              </a:rPr>
              <a:t>ocjena je 3.4, a najviša je kod zaposlenika u općinskim sudovima, posebice onom u Zadru</a:t>
            </a:r>
            <a:endParaRPr kumimoji="0" lang="en-GB" sz="11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44" name="Pravokutnik 43"/>
          <p:cNvSpPr/>
          <p:nvPr/>
        </p:nvSpPr>
        <p:spPr>
          <a:xfrm>
            <a:off x="1311003" y="3469876"/>
            <a:ext cx="587020"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1" i="0" u="none" strike="noStrike" kern="1200" cap="none" spc="0" normalizeH="0" baseline="0" noProof="0" dirty="0" smtClean="0">
                <a:ln>
                  <a:noFill/>
                </a:ln>
                <a:solidFill>
                  <a:srgbClr val="007681"/>
                </a:solidFill>
                <a:effectLst/>
                <a:uLnTx/>
                <a:uFillTx/>
                <a:latin typeface="Calibri"/>
                <a:ea typeface="+mn-ea"/>
                <a:cs typeface="+mn-cs"/>
              </a:rPr>
              <a:t>4</a:t>
            </a:r>
            <a:r>
              <a:rPr kumimoji="0" lang="hr-BA" sz="1800" b="1" i="0" u="none" strike="noStrike" kern="1200" cap="none" spc="0" normalizeH="0" baseline="0" noProof="0" dirty="0" smtClean="0">
                <a:ln>
                  <a:noFill/>
                </a:ln>
                <a:solidFill>
                  <a:srgbClr val="007681"/>
                </a:solidFill>
                <a:effectLst/>
                <a:uLnTx/>
                <a:uFillTx/>
                <a:latin typeface="Calibri"/>
                <a:ea typeface="+mn-ea"/>
                <a:cs typeface="+mn-cs"/>
              </a:rPr>
              <a:t>8</a:t>
            </a:r>
            <a:r>
              <a:rPr kumimoji="0" lang="en-GB" sz="1800" b="1" i="0" u="none" strike="noStrike" kern="1200" cap="none" spc="0" normalizeH="0" baseline="0" noProof="0" dirty="0" smtClean="0">
                <a:ln>
                  <a:noFill/>
                </a:ln>
                <a:solidFill>
                  <a:srgbClr val="007681"/>
                </a:solidFill>
                <a:effectLst/>
                <a:uLnTx/>
                <a:uFillTx/>
                <a:latin typeface="Calibri"/>
                <a:ea typeface="+mn-ea"/>
                <a:cs typeface="+mn-cs"/>
              </a:rPr>
              <a:t>%</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45" name="TextBox 10"/>
          <p:cNvSpPr txBox="1"/>
          <p:nvPr/>
        </p:nvSpPr>
        <p:spPr>
          <a:xfrm>
            <a:off x="407211" y="2595519"/>
            <a:ext cx="890424"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Učestalost korištenja</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46" name="TextBox 10"/>
          <p:cNvSpPr txBox="1"/>
          <p:nvPr/>
        </p:nvSpPr>
        <p:spPr>
          <a:xfrm>
            <a:off x="407211" y="3492772"/>
            <a:ext cx="890424"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Zadovoljstvo </a:t>
            </a:r>
            <a:r>
              <a:rPr kumimoji="0" lang="hr-HR" sz="1200" b="1" i="0" u="none" strike="noStrike" kern="1200" cap="none" spc="0" normalizeH="0" baseline="0" noProof="0" dirty="0" err="1" smtClean="0">
                <a:ln>
                  <a:noFill/>
                </a:ln>
                <a:solidFill>
                  <a:srgbClr val="007681"/>
                </a:solidFill>
                <a:effectLst/>
                <a:uLnTx/>
                <a:uFillTx/>
                <a:latin typeface="Calibri"/>
                <a:ea typeface="+mn-ea"/>
                <a:cs typeface="Arial" panose="020B0604020202020204" pitchFamily="34" charset="0"/>
              </a:rPr>
              <a:t>eSpis</a:t>
            </a: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-om</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69631072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smtClean="0"/>
              <a:t>povjerenje u pravosudni sustav RH</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13</a:t>
            </a:fld>
            <a:endParaRPr lang="en-GB" sz="800" kern="1200" dirty="0" smtClean="0">
              <a:solidFill>
                <a:schemeClr val="bg1"/>
              </a:solidFill>
              <a:latin typeface="+mn-lt"/>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1650005657"/>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580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II1. Koristite li Vi osobno CTS sustav u svojem poslu?  Uzorak</a:t>
            </a:r>
            <a:r>
              <a:rPr lang="hr-HR" sz="800" dirty="0">
                <a:solidFill>
                  <a:srgbClr val="58595B"/>
                </a:solidFill>
                <a:latin typeface="Calibri" pitchFamily="34" charset="0"/>
              </a:rPr>
              <a:t>: </a:t>
            </a:r>
            <a:r>
              <a:rPr lang="hr-HR" sz="800" dirty="0" smtClean="0">
                <a:solidFill>
                  <a:srgbClr val="58595B"/>
                </a:solidFill>
                <a:latin typeface="Calibri" pitchFamily="34" charset="0"/>
              </a:rPr>
              <a:t>N=117 </a:t>
            </a:r>
          </a:p>
          <a:p>
            <a:pPr defTabSz="914400" fontAlgn="base">
              <a:lnSpc>
                <a:spcPct val="100000"/>
              </a:lnSpc>
              <a:spcBef>
                <a:spcPct val="0"/>
              </a:spcBef>
              <a:spcAft>
                <a:spcPct val="0"/>
              </a:spcAft>
            </a:pPr>
            <a:r>
              <a:rPr lang="hr-HR" sz="800" dirty="0" smtClean="0">
                <a:solidFill>
                  <a:srgbClr val="58595B"/>
                </a:solidFill>
                <a:latin typeface="Calibri" pitchFamily="34" charset="0"/>
              </a:rPr>
              <a:t>II2. Koliko često koristite  CTS sustav? // II3. Općenito, koliko ste zadovoljni CTS sustavom? </a:t>
            </a:r>
            <a:r>
              <a:rPr lang="hr-HR" sz="800" dirty="0">
                <a:solidFill>
                  <a:srgbClr val="58595B"/>
                </a:solidFill>
                <a:latin typeface="Calibri" pitchFamily="34" charset="0"/>
              </a:rPr>
              <a:t>Uzorak: </a:t>
            </a:r>
            <a:r>
              <a:rPr lang="hr-HR" sz="800" dirty="0" smtClean="0">
                <a:solidFill>
                  <a:srgbClr val="58595B"/>
                </a:solidFill>
                <a:latin typeface="Calibri" pitchFamily="34" charset="0"/>
              </a:rPr>
              <a:t>N=101 // II4. Procijenite stupanj zadovoljstva pojedinim aspektima CTS sustava. Uzorak: N=101</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CTS </a:t>
            </a:r>
            <a:r>
              <a:rPr kumimoji="0" lang="hr-HR" sz="1200" b="0" i="0" u="none" strike="noStrike" kern="1200" cap="none" spc="0" normalizeH="0" baseline="0" noProof="0" dirty="0">
                <a:ln>
                  <a:noFill/>
                </a:ln>
                <a:solidFill>
                  <a:srgbClr val="222223"/>
                </a:solidFill>
                <a:effectLst/>
                <a:uLnTx/>
                <a:uFillTx/>
                <a:latin typeface="Calibri"/>
                <a:ea typeface="+mn-ea"/>
                <a:cs typeface="+mn-cs"/>
              </a:rPr>
              <a:t>je široko raširen među zaposlenicima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 državnim odvjetništvima (86%) sudova,a 43% ga koristi svakodnevno. Prosječna ocjena sustava je 3,2. Među mjerenim aspektima najlošije je ocjenjena služba za tehničku podršku te preglednost podataka.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1938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400" b="0" dirty="0">
                <a:solidFill>
                  <a:srgbClr val="007681"/>
                </a:solidFill>
                <a:latin typeface="Calibri"/>
                <a:ea typeface="+mn-ea"/>
                <a:cs typeface="Arial" panose="020B0604020202020204" pitchFamily="34" charset="0"/>
              </a:rPr>
              <a:t>Koristite li Vi osobno CTS sustav u svojem poslu? </a:t>
            </a:r>
            <a:r>
              <a:rPr lang="hr-BA" sz="1400" b="0" dirty="0">
                <a:solidFill>
                  <a:srgbClr val="007681"/>
                </a:solidFill>
                <a:latin typeface="Calibri"/>
                <a:ea typeface="+mn-ea"/>
                <a:cs typeface="Arial" panose="020B0604020202020204" pitchFamily="34" charset="0"/>
              </a:rPr>
              <a:t>– zaposlenici suda</a:t>
            </a:r>
            <a:endParaRPr lang="en-GB" sz="1400" b="0" dirty="0">
              <a:solidFill>
                <a:srgbClr val="007681"/>
              </a:solidFill>
              <a:latin typeface="Calibri"/>
              <a:ea typeface="+mn-ea"/>
              <a:cs typeface="Arial" panose="020B0604020202020204" pitchFamily="34" charset="0"/>
            </a:endParaRPr>
          </a:p>
        </p:txBody>
      </p:sp>
      <p:sp>
        <p:nvSpPr>
          <p:cNvPr id="19" name="TextBox 10"/>
          <p:cNvSpPr txBox="1"/>
          <p:nvPr/>
        </p:nvSpPr>
        <p:spPr>
          <a:xfrm>
            <a:off x="385788" y="1398089"/>
            <a:ext cx="33998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Zadovoljstvo aspektima CTS-a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0" name="TextBox 10"/>
          <p:cNvSpPr txBox="1"/>
          <p:nvPr/>
        </p:nvSpPr>
        <p:spPr>
          <a:xfrm>
            <a:off x="6120192" y="1566431"/>
            <a:ext cx="1298448" cy="268000"/>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ispitanika koristi CTS</a:t>
            </a:r>
            <a:endParaRPr kumimoji="0" lang="en-GB" sz="11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31" name="Pravokutnik 30"/>
          <p:cNvSpPr/>
          <p:nvPr/>
        </p:nvSpPr>
        <p:spPr>
          <a:xfrm>
            <a:off x="5506016" y="1455368"/>
            <a:ext cx="587020"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BA" sz="1800" b="1" i="0" u="none" strike="noStrike" kern="1200" cap="none" spc="0" normalizeH="0" baseline="0" noProof="0" dirty="0" smtClean="0">
                <a:ln>
                  <a:noFill/>
                </a:ln>
                <a:solidFill>
                  <a:srgbClr val="007681"/>
                </a:solidFill>
                <a:effectLst/>
                <a:uLnTx/>
                <a:uFillTx/>
                <a:latin typeface="Calibri"/>
                <a:ea typeface="+mn-ea"/>
                <a:cs typeface="+mn-cs"/>
              </a:rPr>
              <a:t>86</a:t>
            </a:r>
            <a:r>
              <a:rPr kumimoji="0" lang="en-GB" sz="1800" b="1" i="0" u="none" strike="noStrike" kern="1200" cap="none" spc="0" normalizeH="0" baseline="0" noProof="0" dirty="0" smtClean="0">
                <a:ln>
                  <a:noFill/>
                </a:ln>
                <a:solidFill>
                  <a:srgbClr val="007681"/>
                </a:solidFill>
                <a:effectLst/>
                <a:uLnTx/>
                <a:uFillTx/>
                <a:latin typeface="Calibri"/>
                <a:ea typeface="+mn-ea"/>
                <a:cs typeface="+mn-cs"/>
              </a:rPr>
              <a:t>%</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32" name="TextBox 10"/>
          <p:cNvSpPr txBox="1"/>
          <p:nvPr/>
        </p:nvSpPr>
        <p:spPr>
          <a:xfrm>
            <a:off x="7449396" y="1515678"/>
            <a:ext cx="890424"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Korištenje</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CTS-a</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7" name="TextBox 10"/>
          <p:cNvSpPr txBox="1"/>
          <p:nvPr/>
        </p:nvSpPr>
        <p:spPr>
          <a:xfrm>
            <a:off x="6120192" y="2219250"/>
            <a:ext cx="1287821" cy="350237"/>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ispitanika koji koriste CTS to čini svakog dana</a:t>
            </a:r>
            <a:endParaRPr kumimoji="0" lang="en-GB" sz="11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38" name="Pravokutnik 37"/>
          <p:cNvSpPr/>
          <p:nvPr/>
        </p:nvSpPr>
        <p:spPr>
          <a:xfrm>
            <a:off x="5506016" y="2125386"/>
            <a:ext cx="583814"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1" i="0" u="none" strike="noStrike" kern="1200" cap="none" spc="0" normalizeH="0" baseline="0" noProof="0" dirty="0">
                <a:ln>
                  <a:noFill/>
                </a:ln>
                <a:solidFill>
                  <a:srgbClr val="007681"/>
                </a:solidFill>
                <a:effectLst/>
                <a:uLnTx/>
                <a:uFillTx/>
                <a:latin typeface="Calibri"/>
                <a:ea typeface="+mn-ea"/>
                <a:cs typeface="+mn-cs"/>
              </a:rPr>
              <a:t>4</a:t>
            </a:r>
            <a:r>
              <a:rPr kumimoji="0" lang="en-GB" sz="1800" b="1" i="0" u="none" strike="noStrike" kern="1200" cap="none" spc="0" normalizeH="0" baseline="0" noProof="0" dirty="0">
                <a:ln>
                  <a:noFill/>
                </a:ln>
                <a:solidFill>
                  <a:srgbClr val="007681"/>
                </a:solidFill>
                <a:effectLst/>
                <a:uLnTx/>
                <a:uFillTx/>
                <a:latin typeface="Calibri"/>
                <a:ea typeface="+mn-ea"/>
                <a:cs typeface="+mn-cs"/>
              </a:rPr>
              <a:t>3%</a:t>
            </a:r>
          </a:p>
        </p:txBody>
      </p:sp>
      <p:sp>
        <p:nvSpPr>
          <p:cNvPr id="43" name="TextBox 10"/>
          <p:cNvSpPr txBox="1"/>
          <p:nvPr/>
        </p:nvSpPr>
        <p:spPr>
          <a:xfrm>
            <a:off x="5963607" y="3401273"/>
            <a:ext cx="1891232" cy="25537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100" b="0" i="0" u="none" strike="noStrike" kern="1200" cap="none" spc="0" normalizeH="0" baseline="0" noProof="0" dirty="0">
                <a:ln>
                  <a:noFill/>
                </a:ln>
                <a:solidFill>
                  <a:srgbClr val="1B365D"/>
                </a:solidFill>
                <a:effectLst/>
                <a:uLnTx/>
                <a:uFillTx/>
                <a:latin typeface="Calibri"/>
                <a:ea typeface="+mn-ea"/>
                <a:cs typeface="Arial" panose="020B0604020202020204" pitchFamily="34" charset="0"/>
              </a:rPr>
              <a:t>Prosječna ocjena </a:t>
            </a:r>
            <a:r>
              <a:rPr kumimoji="0" lang="hr-HR" sz="11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zadovoljstva</a:t>
            </a:r>
            <a:endParaRPr kumimoji="0" lang="en-GB" sz="11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44" name="Pravokutnik 43"/>
          <p:cNvSpPr/>
          <p:nvPr/>
        </p:nvSpPr>
        <p:spPr>
          <a:xfrm>
            <a:off x="5455150" y="3302624"/>
            <a:ext cx="530915"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BA" sz="1800" b="1" i="0" u="none" strike="noStrike" kern="1200" cap="none" spc="0" normalizeH="0" baseline="0" noProof="0" dirty="0" smtClean="0">
                <a:ln>
                  <a:noFill/>
                </a:ln>
                <a:solidFill>
                  <a:srgbClr val="007681"/>
                </a:solidFill>
                <a:effectLst/>
                <a:uLnTx/>
                <a:uFillTx/>
                <a:latin typeface="Calibri"/>
                <a:ea typeface="+mn-ea"/>
                <a:cs typeface="+mn-cs"/>
              </a:rPr>
              <a:t>3,2 </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45" name="TextBox 10"/>
          <p:cNvSpPr txBox="1"/>
          <p:nvPr/>
        </p:nvSpPr>
        <p:spPr>
          <a:xfrm>
            <a:off x="7515690" y="2222688"/>
            <a:ext cx="890424"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Učestalost korištenja</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46" name="TextBox 10"/>
          <p:cNvSpPr txBox="1"/>
          <p:nvPr/>
        </p:nvSpPr>
        <p:spPr>
          <a:xfrm>
            <a:off x="7740198" y="3410258"/>
            <a:ext cx="890424"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Zadovoljstvo CTS-om</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56" name="Chart 4"/>
          <p:cNvGraphicFramePr/>
          <p:nvPr>
            <p:extLst/>
          </p:nvPr>
        </p:nvGraphicFramePr>
        <p:xfrm>
          <a:off x="297724" y="1715670"/>
          <a:ext cx="3785638" cy="244875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53437951"/>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1255" b="21255"/>
          <a:stretch>
            <a:fillRect/>
          </a:stretch>
        </p:blipFill>
        <p:spPr/>
      </p:pic>
      <p:grpSp>
        <p:nvGrpSpPr>
          <p:cNvPr id="7" name="Group 6"/>
          <p:cNvGrpSpPr/>
          <p:nvPr/>
        </p:nvGrpSpPr>
        <p:grpSpPr>
          <a:xfrm>
            <a:off x="4470245" y="0"/>
            <a:ext cx="2233832" cy="5179728"/>
            <a:chOff x="6571105" y="0"/>
            <a:chExt cx="3283656" cy="7616119"/>
          </a:xfrm>
          <a:solidFill>
            <a:schemeClr val="accent5"/>
          </a:solidFill>
        </p:grpSpPr>
        <p:sp>
          <p:nvSpPr>
            <p:cNvPr id="15" name="Freeform 6"/>
            <p:cNvSpPr>
              <a:spLocks/>
            </p:cNvSpPr>
            <p:nvPr/>
          </p:nvSpPr>
          <p:spPr bwMode="white">
            <a:xfrm flipH="1">
              <a:off x="6571105" y="0"/>
              <a:ext cx="3283656" cy="7616119"/>
            </a:xfrm>
            <a:custGeom>
              <a:avLst/>
              <a:gdLst>
                <a:gd name="connsiteX0" fmla="*/ 3283656 w 3283656"/>
                <a:gd name="connsiteY0" fmla="*/ 0 h 7559675"/>
                <a:gd name="connsiteX1" fmla="*/ 0 w 3283656"/>
                <a:gd name="connsiteY1" fmla="*/ 0 h 7559675"/>
                <a:gd name="connsiteX2" fmla="*/ 0 w 3283656"/>
                <a:gd name="connsiteY2" fmla="*/ 7559675 h 7559675"/>
                <a:gd name="connsiteX3" fmla="*/ 558800 w 3283656"/>
                <a:gd name="connsiteY3" fmla="*/ 7559675 h 7559675"/>
                <a:gd name="connsiteX4" fmla="*/ 3283656 w 3283656"/>
                <a:gd name="connsiteY4" fmla="*/ 0 h 7559675"/>
                <a:gd name="connsiteX0" fmla="*/ 3283656 w 3283656"/>
                <a:gd name="connsiteY0" fmla="*/ 0 h 7616119"/>
                <a:gd name="connsiteX1" fmla="*/ 0 w 3283656"/>
                <a:gd name="connsiteY1" fmla="*/ 0 h 7616119"/>
                <a:gd name="connsiteX2" fmla="*/ 0 w 3283656"/>
                <a:gd name="connsiteY2" fmla="*/ 7559675 h 7616119"/>
                <a:gd name="connsiteX3" fmla="*/ 716845 w 3283656"/>
                <a:gd name="connsiteY3" fmla="*/ 7616119 h 7616119"/>
                <a:gd name="connsiteX4" fmla="*/ 3283656 w 3283656"/>
                <a:gd name="connsiteY4" fmla="*/ 0 h 7616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3656" h="7616119">
                  <a:moveTo>
                    <a:pt x="3283656" y="0"/>
                  </a:moveTo>
                  <a:lnTo>
                    <a:pt x="0" y="0"/>
                  </a:lnTo>
                  <a:lnTo>
                    <a:pt x="0" y="7559675"/>
                  </a:lnTo>
                  <a:lnTo>
                    <a:pt x="716845" y="7616119"/>
                  </a:lnTo>
                  <a:cubicBezTo>
                    <a:pt x="1542345" y="5096227"/>
                    <a:pt x="2458156" y="2519892"/>
                    <a:pt x="3283656" y="0"/>
                  </a:cubicBezTo>
                  <a:close/>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p:cNvSpPr>
            <p:nvPr/>
          </p:nvSpPr>
          <p:spPr bwMode="ltGray">
            <a:xfrm flipH="1">
              <a:off x="8092281" y="1759884"/>
              <a:ext cx="762000" cy="776941"/>
            </a:xfrm>
            <a:prstGeom prst="ellipse">
              <a:avLst/>
            </a:pr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p:cNvSpPr>
            <p:nvPr/>
          </p:nvSpPr>
          <p:spPr bwMode="ltGray">
            <a:xfrm flipH="1">
              <a:off x="7424388" y="2278063"/>
              <a:ext cx="1800226" cy="2657476"/>
            </a:xfrm>
            <a:custGeom>
              <a:avLst/>
              <a:gdLst>
                <a:gd name="T0" fmla="*/ 598 w 1134"/>
                <a:gd name="T1" fmla="*/ 1674 h 1674"/>
                <a:gd name="T2" fmla="*/ 516 w 1134"/>
                <a:gd name="T3" fmla="*/ 1644 h 1674"/>
                <a:gd name="T4" fmla="*/ 438 w 1134"/>
                <a:gd name="T5" fmla="*/ 1606 h 1674"/>
                <a:gd name="T6" fmla="*/ 366 w 1134"/>
                <a:gd name="T7" fmla="*/ 1560 h 1674"/>
                <a:gd name="T8" fmla="*/ 300 w 1134"/>
                <a:gd name="T9" fmla="*/ 1508 h 1674"/>
                <a:gd name="T10" fmla="*/ 240 w 1134"/>
                <a:gd name="T11" fmla="*/ 1450 h 1674"/>
                <a:gd name="T12" fmla="*/ 186 w 1134"/>
                <a:gd name="T13" fmla="*/ 1388 h 1674"/>
                <a:gd name="T14" fmla="*/ 138 w 1134"/>
                <a:gd name="T15" fmla="*/ 1320 h 1674"/>
                <a:gd name="T16" fmla="*/ 96 w 1134"/>
                <a:gd name="T17" fmla="*/ 1248 h 1674"/>
                <a:gd name="T18" fmla="*/ 62 w 1134"/>
                <a:gd name="T19" fmla="*/ 1174 h 1674"/>
                <a:gd name="T20" fmla="*/ 36 w 1134"/>
                <a:gd name="T21" fmla="*/ 1096 h 1674"/>
                <a:gd name="T22" fmla="*/ 16 w 1134"/>
                <a:gd name="T23" fmla="*/ 1014 h 1674"/>
                <a:gd name="T24" fmla="*/ 4 w 1134"/>
                <a:gd name="T25" fmla="*/ 932 h 1674"/>
                <a:gd name="T26" fmla="*/ 0 w 1134"/>
                <a:gd name="T27" fmla="*/ 848 h 1674"/>
                <a:gd name="T28" fmla="*/ 6 w 1134"/>
                <a:gd name="T29" fmla="*/ 764 h 1674"/>
                <a:gd name="T30" fmla="*/ 20 w 1134"/>
                <a:gd name="T31" fmla="*/ 678 h 1674"/>
                <a:gd name="T32" fmla="*/ 42 w 1134"/>
                <a:gd name="T33" fmla="*/ 592 h 1674"/>
                <a:gd name="T34" fmla="*/ 58 w 1134"/>
                <a:gd name="T35" fmla="*/ 552 h 1674"/>
                <a:gd name="T36" fmla="*/ 92 w 1134"/>
                <a:gd name="T37" fmla="*/ 472 h 1674"/>
                <a:gd name="T38" fmla="*/ 134 w 1134"/>
                <a:gd name="T39" fmla="*/ 396 h 1674"/>
                <a:gd name="T40" fmla="*/ 184 w 1134"/>
                <a:gd name="T41" fmla="*/ 328 h 1674"/>
                <a:gd name="T42" fmla="*/ 240 w 1134"/>
                <a:gd name="T43" fmla="*/ 264 h 1674"/>
                <a:gd name="T44" fmla="*/ 300 w 1134"/>
                <a:gd name="T45" fmla="*/ 208 h 1674"/>
                <a:gd name="T46" fmla="*/ 366 w 1134"/>
                <a:gd name="T47" fmla="*/ 156 h 1674"/>
                <a:gd name="T48" fmla="*/ 436 w 1134"/>
                <a:gd name="T49" fmla="*/ 112 h 1674"/>
                <a:gd name="T50" fmla="*/ 512 w 1134"/>
                <a:gd name="T51" fmla="*/ 76 h 1674"/>
                <a:gd name="T52" fmla="*/ 588 w 1134"/>
                <a:gd name="T53" fmla="*/ 46 h 1674"/>
                <a:gd name="T54" fmla="*/ 670 w 1134"/>
                <a:gd name="T55" fmla="*/ 22 h 1674"/>
                <a:gd name="T56" fmla="*/ 752 w 1134"/>
                <a:gd name="T57" fmla="*/ 8 h 1674"/>
                <a:gd name="T58" fmla="*/ 836 w 1134"/>
                <a:gd name="T59" fmla="*/ 0 h 1674"/>
                <a:gd name="T60" fmla="*/ 922 w 1134"/>
                <a:gd name="T61" fmla="*/ 2 h 1674"/>
                <a:gd name="T62" fmla="*/ 1006 w 1134"/>
                <a:gd name="T63" fmla="*/ 10 h 1674"/>
                <a:gd name="T64" fmla="*/ 1092 w 1134"/>
                <a:gd name="T65" fmla="*/ 30 h 1674"/>
                <a:gd name="T66" fmla="*/ 1134 w 1134"/>
                <a:gd name="T67" fmla="*/ 42 h 1674"/>
                <a:gd name="T68" fmla="*/ 866 w 1134"/>
                <a:gd name="T69" fmla="*/ 858 h 1674"/>
                <a:gd name="T70" fmla="*/ 598 w 1134"/>
                <a:gd name="T71" fmla="*/ 1674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34" h="1674">
                  <a:moveTo>
                    <a:pt x="598" y="1674"/>
                  </a:moveTo>
                  <a:lnTo>
                    <a:pt x="598" y="1674"/>
                  </a:lnTo>
                  <a:lnTo>
                    <a:pt x="556" y="1660"/>
                  </a:lnTo>
                  <a:lnTo>
                    <a:pt x="516" y="1644"/>
                  </a:lnTo>
                  <a:lnTo>
                    <a:pt x="476" y="1626"/>
                  </a:lnTo>
                  <a:lnTo>
                    <a:pt x="438" y="1606"/>
                  </a:lnTo>
                  <a:lnTo>
                    <a:pt x="402" y="1584"/>
                  </a:lnTo>
                  <a:lnTo>
                    <a:pt x="366" y="1560"/>
                  </a:lnTo>
                  <a:lnTo>
                    <a:pt x="332" y="1534"/>
                  </a:lnTo>
                  <a:lnTo>
                    <a:pt x="300" y="1508"/>
                  </a:lnTo>
                  <a:lnTo>
                    <a:pt x="268" y="1480"/>
                  </a:lnTo>
                  <a:lnTo>
                    <a:pt x="240" y="1450"/>
                  </a:lnTo>
                  <a:lnTo>
                    <a:pt x="212" y="1420"/>
                  </a:lnTo>
                  <a:lnTo>
                    <a:pt x="186" y="1388"/>
                  </a:lnTo>
                  <a:lnTo>
                    <a:pt x="160" y="1354"/>
                  </a:lnTo>
                  <a:lnTo>
                    <a:pt x="138" y="1320"/>
                  </a:lnTo>
                  <a:lnTo>
                    <a:pt x="116" y="1286"/>
                  </a:lnTo>
                  <a:lnTo>
                    <a:pt x="96" y="1248"/>
                  </a:lnTo>
                  <a:lnTo>
                    <a:pt x="78" y="1212"/>
                  </a:lnTo>
                  <a:lnTo>
                    <a:pt x="62" y="1174"/>
                  </a:lnTo>
                  <a:lnTo>
                    <a:pt x="48" y="1136"/>
                  </a:lnTo>
                  <a:lnTo>
                    <a:pt x="36" y="1096"/>
                  </a:lnTo>
                  <a:lnTo>
                    <a:pt x="24" y="1056"/>
                  </a:lnTo>
                  <a:lnTo>
                    <a:pt x="16" y="1014"/>
                  </a:lnTo>
                  <a:lnTo>
                    <a:pt x="10" y="974"/>
                  </a:lnTo>
                  <a:lnTo>
                    <a:pt x="4" y="932"/>
                  </a:lnTo>
                  <a:lnTo>
                    <a:pt x="2" y="890"/>
                  </a:lnTo>
                  <a:lnTo>
                    <a:pt x="0" y="848"/>
                  </a:lnTo>
                  <a:lnTo>
                    <a:pt x="2" y="806"/>
                  </a:lnTo>
                  <a:lnTo>
                    <a:pt x="6" y="764"/>
                  </a:lnTo>
                  <a:lnTo>
                    <a:pt x="12" y="720"/>
                  </a:lnTo>
                  <a:lnTo>
                    <a:pt x="20" y="678"/>
                  </a:lnTo>
                  <a:lnTo>
                    <a:pt x="30" y="636"/>
                  </a:lnTo>
                  <a:lnTo>
                    <a:pt x="42" y="592"/>
                  </a:lnTo>
                  <a:lnTo>
                    <a:pt x="42" y="592"/>
                  </a:lnTo>
                  <a:lnTo>
                    <a:pt x="58" y="552"/>
                  </a:lnTo>
                  <a:lnTo>
                    <a:pt x="74" y="510"/>
                  </a:lnTo>
                  <a:lnTo>
                    <a:pt x="92" y="472"/>
                  </a:lnTo>
                  <a:lnTo>
                    <a:pt x="112" y="434"/>
                  </a:lnTo>
                  <a:lnTo>
                    <a:pt x="134" y="396"/>
                  </a:lnTo>
                  <a:lnTo>
                    <a:pt x="158" y="362"/>
                  </a:lnTo>
                  <a:lnTo>
                    <a:pt x="184" y="328"/>
                  </a:lnTo>
                  <a:lnTo>
                    <a:pt x="210" y="296"/>
                  </a:lnTo>
                  <a:lnTo>
                    <a:pt x="240" y="264"/>
                  </a:lnTo>
                  <a:lnTo>
                    <a:pt x="270" y="236"/>
                  </a:lnTo>
                  <a:lnTo>
                    <a:pt x="300" y="208"/>
                  </a:lnTo>
                  <a:lnTo>
                    <a:pt x="332" y="182"/>
                  </a:lnTo>
                  <a:lnTo>
                    <a:pt x="366" y="156"/>
                  </a:lnTo>
                  <a:lnTo>
                    <a:pt x="402" y="134"/>
                  </a:lnTo>
                  <a:lnTo>
                    <a:pt x="436" y="112"/>
                  </a:lnTo>
                  <a:lnTo>
                    <a:pt x="474" y="94"/>
                  </a:lnTo>
                  <a:lnTo>
                    <a:pt x="512" y="76"/>
                  </a:lnTo>
                  <a:lnTo>
                    <a:pt x="550" y="60"/>
                  </a:lnTo>
                  <a:lnTo>
                    <a:pt x="588" y="46"/>
                  </a:lnTo>
                  <a:lnTo>
                    <a:pt x="628" y="32"/>
                  </a:lnTo>
                  <a:lnTo>
                    <a:pt x="670" y="22"/>
                  </a:lnTo>
                  <a:lnTo>
                    <a:pt x="710" y="14"/>
                  </a:lnTo>
                  <a:lnTo>
                    <a:pt x="752" y="8"/>
                  </a:lnTo>
                  <a:lnTo>
                    <a:pt x="794" y="2"/>
                  </a:lnTo>
                  <a:lnTo>
                    <a:pt x="836" y="0"/>
                  </a:lnTo>
                  <a:lnTo>
                    <a:pt x="878" y="0"/>
                  </a:lnTo>
                  <a:lnTo>
                    <a:pt x="922" y="2"/>
                  </a:lnTo>
                  <a:lnTo>
                    <a:pt x="964" y="4"/>
                  </a:lnTo>
                  <a:lnTo>
                    <a:pt x="1006" y="10"/>
                  </a:lnTo>
                  <a:lnTo>
                    <a:pt x="1050" y="18"/>
                  </a:lnTo>
                  <a:lnTo>
                    <a:pt x="1092" y="30"/>
                  </a:lnTo>
                  <a:lnTo>
                    <a:pt x="1134" y="42"/>
                  </a:lnTo>
                  <a:lnTo>
                    <a:pt x="1134" y="42"/>
                  </a:lnTo>
                  <a:lnTo>
                    <a:pt x="1052" y="298"/>
                  </a:lnTo>
                  <a:lnTo>
                    <a:pt x="866" y="858"/>
                  </a:lnTo>
                  <a:lnTo>
                    <a:pt x="598" y="1674"/>
                  </a:lnTo>
                  <a:lnTo>
                    <a:pt x="598" y="167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p:cNvSpPr>
            <p:nvPr/>
          </p:nvSpPr>
          <p:spPr bwMode="ltGray">
            <a:xfrm flipH="1">
              <a:off x="7120438" y="3582987"/>
              <a:ext cx="1355726" cy="2019299"/>
            </a:xfrm>
            <a:custGeom>
              <a:avLst/>
              <a:gdLst>
                <a:gd name="T0" fmla="*/ 406 w 854"/>
                <a:gd name="T1" fmla="*/ 0 h 1272"/>
                <a:gd name="T2" fmla="*/ 468 w 854"/>
                <a:gd name="T3" fmla="*/ 24 h 1272"/>
                <a:gd name="T4" fmla="*/ 526 w 854"/>
                <a:gd name="T5" fmla="*/ 52 h 1272"/>
                <a:gd name="T6" fmla="*/ 582 w 854"/>
                <a:gd name="T7" fmla="*/ 86 h 1272"/>
                <a:gd name="T8" fmla="*/ 632 w 854"/>
                <a:gd name="T9" fmla="*/ 126 h 1272"/>
                <a:gd name="T10" fmla="*/ 676 w 854"/>
                <a:gd name="T11" fmla="*/ 168 h 1272"/>
                <a:gd name="T12" fmla="*/ 718 w 854"/>
                <a:gd name="T13" fmla="*/ 216 h 1272"/>
                <a:gd name="T14" fmla="*/ 754 w 854"/>
                <a:gd name="T15" fmla="*/ 266 h 1272"/>
                <a:gd name="T16" fmla="*/ 784 w 854"/>
                <a:gd name="T17" fmla="*/ 320 h 1272"/>
                <a:gd name="T18" fmla="*/ 810 w 854"/>
                <a:gd name="T19" fmla="*/ 378 h 1272"/>
                <a:gd name="T20" fmla="*/ 830 w 854"/>
                <a:gd name="T21" fmla="*/ 436 h 1272"/>
                <a:gd name="T22" fmla="*/ 844 w 854"/>
                <a:gd name="T23" fmla="*/ 498 h 1272"/>
                <a:gd name="T24" fmla="*/ 852 w 854"/>
                <a:gd name="T25" fmla="*/ 560 h 1272"/>
                <a:gd name="T26" fmla="*/ 854 w 854"/>
                <a:gd name="T27" fmla="*/ 624 h 1272"/>
                <a:gd name="T28" fmla="*/ 850 w 854"/>
                <a:gd name="T29" fmla="*/ 688 h 1272"/>
                <a:gd name="T30" fmla="*/ 840 w 854"/>
                <a:gd name="T31" fmla="*/ 752 h 1272"/>
                <a:gd name="T32" fmla="*/ 824 w 854"/>
                <a:gd name="T33" fmla="*/ 818 h 1272"/>
                <a:gd name="T34" fmla="*/ 812 w 854"/>
                <a:gd name="T35" fmla="*/ 850 h 1272"/>
                <a:gd name="T36" fmla="*/ 786 w 854"/>
                <a:gd name="T37" fmla="*/ 910 h 1272"/>
                <a:gd name="T38" fmla="*/ 754 w 854"/>
                <a:gd name="T39" fmla="*/ 966 h 1272"/>
                <a:gd name="T40" fmla="*/ 718 w 854"/>
                <a:gd name="T41" fmla="*/ 1020 h 1272"/>
                <a:gd name="T42" fmla="*/ 676 w 854"/>
                <a:gd name="T43" fmla="*/ 1068 h 1272"/>
                <a:gd name="T44" fmla="*/ 630 w 854"/>
                <a:gd name="T45" fmla="*/ 1112 h 1272"/>
                <a:gd name="T46" fmla="*/ 580 w 854"/>
                <a:gd name="T47" fmla="*/ 1150 h 1272"/>
                <a:gd name="T48" fmla="*/ 528 w 854"/>
                <a:gd name="T49" fmla="*/ 1184 h 1272"/>
                <a:gd name="T50" fmla="*/ 472 w 854"/>
                <a:gd name="T51" fmla="*/ 1212 h 1272"/>
                <a:gd name="T52" fmla="*/ 412 w 854"/>
                <a:gd name="T53" fmla="*/ 1236 h 1272"/>
                <a:gd name="T54" fmla="*/ 352 w 854"/>
                <a:gd name="T55" fmla="*/ 1254 h 1272"/>
                <a:gd name="T56" fmla="*/ 290 w 854"/>
                <a:gd name="T57" fmla="*/ 1266 h 1272"/>
                <a:gd name="T58" fmla="*/ 226 w 854"/>
                <a:gd name="T59" fmla="*/ 1272 h 1272"/>
                <a:gd name="T60" fmla="*/ 162 w 854"/>
                <a:gd name="T61" fmla="*/ 1272 h 1272"/>
                <a:gd name="T62" fmla="*/ 96 w 854"/>
                <a:gd name="T63" fmla="*/ 1266 h 1272"/>
                <a:gd name="T64" fmla="*/ 32 w 854"/>
                <a:gd name="T65" fmla="*/ 1252 h 1272"/>
                <a:gd name="T66" fmla="*/ 0 w 854"/>
                <a:gd name="T67" fmla="*/ 1242 h 1272"/>
                <a:gd name="T68" fmla="*/ 202 w 854"/>
                <a:gd name="T69" fmla="*/ 622 h 1272"/>
                <a:gd name="T70" fmla="*/ 406 w 854"/>
                <a:gd name="T71"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4" h="1272">
                  <a:moveTo>
                    <a:pt x="406" y="0"/>
                  </a:moveTo>
                  <a:lnTo>
                    <a:pt x="406" y="0"/>
                  </a:lnTo>
                  <a:lnTo>
                    <a:pt x="438" y="12"/>
                  </a:lnTo>
                  <a:lnTo>
                    <a:pt x="468" y="24"/>
                  </a:lnTo>
                  <a:lnTo>
                    <a:pt x="498" y="38"/>
                  </a:lnTo>
                  <a:lnTo>
                    <a:pt x="526" y="52"/>
                  </a:lnTo>
                  <a:lnTo>
                    <a:pt x="554" y="68"/>
                  </a:lnTo>
                  <a:lnTo>
                    <a:pt x="582" y="86"/>
                  </a:lnTo>
                  <a:lnTo>
                    <a:pt x="606" y="106"/>
                  </a:lnTo>
                  <a:lnTo>
                    <a:pt x="632" y="126"/>
                  </a:lnTo>
                  <a:lnTo>
                    <a:pt x="654" y="146"/>
                  </a:lnTo>
                  <a:lnTo>
                    <a:pt x="676" y="168"/>
                  </a:lnTo>
                  <a:lnTo>
                    <a:pt x="698" y="192"/>
                  </a:lnTo>
                  <a:lnTo>
                    <a:pt x="718" y="216"/>
                  </a:lnTo>
                  <a:lnTo>
                    <a:pt x="736" y="240"/>
                  </a:lnTo>
                  <a:lnTo>
                    <a:pt x="754" y="266"/>
                  </a:lnTo>
                  <a:lnTo>
                    <a:pt x="770" y="294"/>
                  </a:lnTo>
                  <a:lnTo>
                    <a:pt x="784" y="320"/>
                  </a:lnTo>
                  <a:lnTo>
                    <a:pt x="798" y="348"/>
                  </a:lnTo>
                  <a:lnTo>
                    <a:pt x="810" y="378"/>
                  </a:lnTo>
                  <a:lnTo>
                    <a:pt x="820" y="406"/>
                  </a:lnTo>
                  <a:lnTo>
                    <a:pt x="830" y="436"/>
                  </a:lnTo>
                  <a:lnTo>
                    <a:pt x="838" y="466"/>
                  </a:lnTo>
                  <a:lnTo>
                    <a:pt x="844" y="498"/>
                  </a:lnTo>
                  <a:lnTo>
                    <a:pt x="848" y="528"/>
                  </a:lnTo>
                  <a:lnTo>
                    <a:pt x="852" y="560"/>
                  </a:lnTo>
                  <a:lnTo>
                    <a:pt x="854" y="592"/>
                  </a:lnTo>
                  <a:lnTo>
                    <a:pt x="854" y="624"/>
                  </a:lnTo>
                  <a:lnTo>
                    <a:pt x="854" y="656"/>
                  </a:lnTo>
                  <a:lnTo>
                    <a:pt x="850" y="688"/>
                  </a:lnTo>
                  <a:lnTo>
                    <a:pt x="846" y="720"/>
                  </a:lnTo>
                  <a:lnTo>
                    <a:pt x="840" y="752"/>
                  </a:lnTo>
                  <a:lnTo>
                    <a:pt x="832" y="786"/>
                  </a:lnTo>
                  <a:lnTo>
                    <a:pt x="824" y="818"/>
                  </a:lnTo>
                  <a:lnTo>
                    <a:pt x="824" y="818"/>
                  </a:lnTo>
                  <a:lnTo>
                    <a:pt x="812" y="850"/>
                  </a:lnTo>
                  <a:lnTo>
                    <a:pt x="800" y="880"/>
                  </a:lnTo>
                  <a:lnTo>
                    <a:pt x="786" y="910"/>
                  </a:lnTo>
                  <a:lnTo>
                    <a:pt x="770" y="938"/>
                  </a:lnTo>
                  <a:lnTo>
                    <a:pt x="754" y="966"/>
                  </a:lnTo>
                  <a:lnTo>
                    <a:pt x="736" y="994"/>
                  </a:lnTo>
                  <a:lnTo>
                    <a:pt x="718" y="1020"/>
                  </a:lnTo>
                  <a:lnTo>
                    <a:pt x="698" y="1044"/>
                  </a:lnTo>
                  <a:lnTo>
                    <a:pt x="676" y="1068"/>
                  </a:lnTo>
                  <a:lnTo>
                    <a:pt x="654" y="1090"/>
                  </a:lnTo>
                  <a:lnTo>
                    <a:pt x="630" y="1112"/>
                  </a:lnTo>
                  <a:lnTo>
                    <a:pt x="606" y="1132"/>
                  </a:lnTo>
                  <a:lnTo>
                    <a:pt x="580" y="1150"/>
                  </a:lnTo>
                  <a:lnTo>
                    <a:pt x="554" y="1168"/>
                  </a:lnTo>
                  <a:lnTo>
                    <a:pt x="528" y="1184"/>
                  </a:lnTo>
                  <a:lnTo>
                    <a:pt x="500" y="1200"/>
                  </a:lnTo>
                  <a:lnTo>
                    <a:pt x="472" y="1212"/>
                  </a:lnTo>
                  <a:lnTo>
                    <a:pt x="442" y="1226"/>
                  </a:lnTo>
                  <a:lnTo>
                    <a:pt x="412" y="1236"/>
                  </a:lnTo>
                  <a:lnTo>
                    <a:pt x="382" y="1246"/>
                  </a:lnTo>
                  <a:lnTo>
                    <a:pt x="352" y="1254"/>
                  </a:lnTo>
                  <a:lnTo>
                    <a:pt x="320" y="1260"/>
                  </a:lnTo>
                  <a:lnTo>
                    <a:pt x="290" y="1266"/>
                  </a:lnTo>
                  <a:lnTo>
                    <a:pt x="258" y="1270"/>
                  </a:lnTo>
                  <a:lnTo>
                    <a:pt x="226" y="1272"/>
                  </a:lnTo>
                  <a:lnTo>
                    <a:pt x="194" y="1272"/>
                  </a:lnTo>
                  <a:lnTo>
                    <a:pt x="162" y="1272"/>
                  </a:lnTo>
                  <a:lnTo>
                    <a:pt x="130" y="1270"/>
                  </a:lnTo>
                  <a:lnTo>
                    <a:pt x="96" y="1266"/>
                  </a:lnTo>
                  <a:lnTo>
                    <a:pt x="64" y="1260"/>
                  </a:lnTo>
                  <a:lnTo>
                    <a:pt x="32" y="1252"/>
                  </a:lnTo>
                  <a:lnTo>
                    <a:pt x="0" y="1242"/>
                  </a:lnTo>
                  <a:lnTo>
                    <a:pt x="0" y="1242"/>
                  </a:lnTo>
                  <a:lnTo>
                    <a:pt x="62" y="1048"/>
                  </a:lnTo>
                  <a:lnTo>
                    <a:pt x="202" y="622"/>
                  </a:lnTo>
                  <a:lnTo>
                    <a:pt x="406" y="0"/>
                  </a:lnTo>
                  <a:lnTo>
                    <a:pt x="406"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itle 2"/>
          <p:cNvSpPr>
            <a:spLocks noGrp="1"/>
          </p:cNvSpPr>
          <p:nvPr>
            <p:ph type="ctrTitle"/>
          </p:nvPr>
        </p:nvSpPr>
        <p:spPr>
          <a:xfrm>
            <a:off x="6551271" y="2289764"/>
            <a:ext cx="2318421" cy="373949"/>
          </a:xfrm>
        </p:spPr>
        <p:txBody>
          <a:bodyPr/>
          <a:lstStyle/>
          <a:p>
            <a:pPr algn="ctr"/>
            <a:r>
              <a:rPr lang="hr-HR" dirty="0" smtClean="0"/>
              <a:t>Appendix</a:t>
            </a:r>
            <a:endParaRPr lang="en-GB" sz="2700" dirty="0"/>
          </a:p>
        </p:txBody>
      </p:sp>
      <p:sp>
        <p:nvSpPr>
          <p:cNvPr id="18" name="TextBox 17"/>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131</a:t>
            </a:fld>
            <a:endParaRPr lang="en-GB" sz="800" kern="1200" dirty="0" smtClean="0">
              <a:solidFill>
                <a:schemeClr val="bg1"/>
              </a:solidFill>
              <a:latin typeface="+mn-lt"/>
              <a:ea typeface="+mn-ea"/>
              <a:cs typeface="+mn-cs"/>
            </a:endParaRPr>
          </a:p>
        </p:txBody>
      </p:sp>
    </p:spTree>
    <p:extLst>
      <p:ext uri="{BB962C8B-B14F-4D97-AF65-F5344CB8AC3E}">
        <p14:creationId xmlns:p14="http://schemas.microsoft.com/office/powerpoint/2010/main" val="378576280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234000" y="81025"/>
            <a:ext cx="8646971" cy="332399"/>
          </a:xfrm>
        </p:spPr>
        <p:txBody>
          <a:bodyPr/>
          <a:lstStyle/>
          <a:p>
            <a:r>
              <a:rPr lang="hr-HR" sz="2400" dirty="0" smtClean="0"/>
              <a:t>Struktura uzorka – Opća populacija</a:t>
            </a:r>
            <a:endParaRPr lang="en-GB" sz="2400" dirty="0"/>
          </a:p>
        </p:txBody>
      </p:sp>
      <p:graphicFrame>
        <p:nvGraphicFramePr>
          <p:cNvPr id="6" name="Tablica 5"/>
          <p:cNvGraphicFramePr>
            <a:graphicFrameLocks noGrp="1"/>
          </p:cNvGraphicFramePr>
          <p:nvPr>
            <p:extLst/>
          </p:nvPr>
        </p:nvGraphicFramePr>
        <p:xfrm>
          <a:off x="4299649" y="2230484"/>
          <a:ext cx="4485535" cy="1924050"/>
        </p:xfrm>
        <a:graphic>
          <a:graphicData uri="http://schemas.openxmlformats.org/drawingml/2006/table">
            <a:tbl>
              <a:tblPr>
                <a:tableStyleId>{AF606853-7671-496A-8E4F-DF71F8EC918B}</a:tableStyleId>
              </a:tblPr>
              <a:tblGrid>
                <a:gridCol w="1133411">
                  <a:extLst>
                    <a:ext uri="{9D8B030D-6E8A-4147-A177-3AD203B41FA5}">
                      <a16:colId xmlns:a16="http://schemas.microsoft.com/office/drawing/2014/main" xmlns="" val="20000"/>
                    </a:ext>
                  </a:extLst>
                </a:gridCol>
                <a:gridCol w="2705100">
                  <a:extLst>
                    <a:ext uri="{9D8B030D-6E8A-4147-A177-3AD203B41FA5}">
                      <a16:colId xmlns:a16="http://schemas.microsoft.com/office/drawing/2014/main" xmlns="" val="20001"/>
                    </a:ext>
                  </a:extLst>
                </a:gridCol>
                <a:gridCol w="647024">
                  <a:extLst>
                    <a:ext uri="{9D8B030D-6E8A-4147-A177-3AD203B41FA5}">
                      <a16:colId xmlns:a16="http://schemas.microsoft.com/office/drawing/2014/main" xmlns="" val="20002"/>
                    </a:ext>
                  </a:extLst>
                </a:gridCol>
              </a:tblGrid>
              <a:tr h="186280">
                <a:tc rowSpan="4">
                  <a:txBody>
                    <a:bodyPr/>
                    <a:lstStyle/>
                    <a:p>
                      <a:pPr marL="180000" algn="l" fontAlgn="ctr"/>
                      <a:r>
                        <a:rPr lang="hr-HR" sz="1200" u="none" strike="noStrike" kern="1200" dirty="0" smtClean="0">
                          <a:solidFill>
                            <a:schemeClr val="lt1"/>
                          </a:solidFill>
                          <a:effectLst/>
                          <a:latin typeface="+mn-lt"/>
                          <a:ea typeface="+mn-ea"/>
                          <a:cs typeface="+mn-cs"/>
                        </a:rPr>
                        <a:t>Veličina naselja</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pl-PL" sz="1200" u="none" strike="noStrike" kern="1200" dirty="0">
                          <a:solidFill>
                            <a:schemeClr val="lt1"/>
                          </a:solidFill>
                          <a:effectLst/>
                          <a:latin typeface="+mn-lt"/>
                          <a:ea typeface="+mn-ea"/>
                          <a:cs typeface="+mn-cs"/>
                        </a:rPr>
                        <a:t>Više od 80 000 stanovnika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26%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92405">
                <a:tc vMerge="1">
                  <a:txBody>
                    <a:bodyPr/>
                    <a:lstStyle/>
                    <a:p>
                      <a:endParaRPr lang="hr-HR"/>
                    </a:p>
                  </a:txBody>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pl-PL" sz="1200" u="none" strike="noStrike" kern="1200" dirty="0">
                          <a:solidFill>
                            <a:schemeClr val="lt1"/>
                          </a:solidFill>
                          <a:effectLst/>
                          <a:latin typeface="+mn-lt"/>
                          <a:ea typeface="+mn-ea"/>
                          <a:cs typeface="+mn-cs"/>
                        </a:rPr>
                        <a:t>10 000 do 80 000 stanovnika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19%</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41923">
                <a:tc vMerge="1">
                  <a:txBody>
                    <a:bodyPr/>
                    <a:lstStyle/>
                    <a:p>
                      <a:pPr marL="180000" algn="l" fontAlgn="ctr"/>
                      <a:endParaRPr lang="hr-HR" sz="1200" b="1" i="0" u="none" strike="noStrike" dirty="0">
                        <a:solidFill>
                          <a:srgbClr val="17375E"/>
                        </a:solidFill>
                        <a:effectLst/>
                        <a:latin typeface="Arial CE"/>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pl-PL" sz="1200" u="none" strike="noStrike" kern="1200" dirty="0">
                          <a:solidFill>
                            <a:schemeClr val="lt1"/>
                          </a:solidFill>
                          <a:effectLst/>
                          <a:latin typeface="+mn-lt"/>
                          <a:ea typeface="+mn-ea"/>
                          <a:cs typeface="+mn-cs"/>
                        </a:rPr>
                        <a:t>2 000 do 10 000 stanovnika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2405">
                <a:tc vMerge="1">
                  <a:txBody>
                    <a:bodyPr/>
                    <a:lstStyle/>
                    <a:p>
                      <a:pPr marL="180000" algn="l" fontAlgn="ctr"/>
                      <a:endParaRPr lang="hr-HR" sz="1200" b="1" i="0" u="none" strike="noStrike" dirty="0">
                        <a:solidFill>
                          <a:srgbClr val="17375E"/>
                        </a:solidFill>
                        <a:effectLst/>
                        <a:latin typeface="Arial CE"/>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Do 2 000 stanovnika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39%</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92405">
                <a:tc rowSpan="6">
                  <a:txBody>
                    <a:bodyPr/>
                    <a:lstStyle/>
                    <a:p>
                      <a:pPr marL="180000" algn="l" fontAlgn="ctr"/>
                      <a:r>
                        <a:rPr lang="hr-HR" sz="1200" u="none" strike="noStrike" kern="1200" dirty="0" smtClean="0">
                          <a:solidFill>
                            <a:schemeClr val="lt1"/>
                          </a:solidFill>
                          <a:effectLst/>
                          <a:latin typeface="+mn-lt"/>
                          <a:ea typeface="+mn-ea"/>
                          <a:cs typeface="+mn-cs"/>
                        </a:rPr>
                        <a:t>Regija</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Zagreb</a:t>
                      </a:r>
                      <a:r>
                        <a:rPr lang="hr-HR" sz="1200" u="none" strike="noStrike" kern="1200" baseline="0" dirty="0" smtClean="0">
                          <a:solidFill>
                            <a:schemeClr val="lt1"/>
                          </a:solidFill>
                          <a:effectLst/>
                          <a:latin typeface="+mn-lt"/>
                          <a:ea typeface="+mn-ea"/>
                          <a:cs typeface="+mn-cs"/>
                        </a:rPr>
                        <a:t> i okolica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26%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Sjeverna Hrvatska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17%</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Slavonija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Lika i Banovina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9%</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Hrvatsko primorje i Istra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12%</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Dalmacija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20%</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bl>
          </a:graphicData>
        </a:graphic>
      </p:graphicFrame>
      <p:sp>
        <p:nvSpPr>
          <p:cNvPr id="8" name="Title 4"/>
          <p:cNvSpPr txBox="1">
            <a:spLocks/>
          </p:cNvSpPr>
          <p:nvPr/>
        </p:nvSpPr>
        <p:spPr>
          <a:xfrm>
            <a:off x="4299648" y="1007291"/>
            <a:ext cx="4485536" cy="117878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400" dirty="0" smtClean="0"/>
              <a:t>N=602</a:t>
            </a:r>
          </a:p>
          <a:p>
            <a:r>
              <a:rPr lang="hr-HR" sz="1200" dirty="0" smtClean="0"/>
              <a:t>Podaci su ponderirani </a:t>
            </a:r>
            <a:r>
              <a:rPr lang="hr-HR" sz="1200" b="0" dirty="0" smtClean="0"/>
              <a:t>po spolu, dobi, regiji, veličini naselja te obrazovanju kako bi što kvalitetnije predstavljali opću populaciju RH.</a:t>
            </a:r>
          </a:p>
          <a:p>
            <a:r>
              <a:rPr lang="hr-HR" sz="1200" b="0" dirty="0" smtClean="0"/>
              <a:t>Razlike među podgrupama testirane su za </a:t>
            </a:r>
            <a:r>
              <a:rPr lang="hr-HR" sz="1200" dirty="0" smtClean="0"/>
              <a:t>statističku pouzdanost od 95%.</a:t>
            </a:r>
          </a:p>
          <a:p>
            <a:endParaRPr lang="en-GB" sz="1200" dirty="0"/>
          </a:p>
        </p:txBody>
      </p:sp>
      <p:sp>
        <p:nvSpPr>
          <p:cNvPr id="10" name="Text Placeholder 7"/>
          <p:cNvSpPr>
            <a:spLocks noGrp="1"/>
          </p:cNvSpPr>
          <p:nvPr>
            <p:ph type="body" sz="quarter" idx="16"/>
          </p:nvPr>
        </p:nvSpPr>
        <p:spPr>
          <a:xfrm>
            <a:off x="234000" y="3752529"/>
            <a:ext cx="3991159" cy="592737"/>
          </a:xfrm>
        </p:spPr>
        <p:txBody>
          <a:bodyPr>
            <a:normAutofit fontScale="77500" lnSpcReduction="20000"/>
          </a:bodyPr>
          <a:lstStyle/>
          <a:p>
            <a:pPr defTabSz="914400" fontAlgn="base">
              <a:lnSpc>
                <a:spcPct val="100000"/>
              </a:lnSpc>
              <a:spcBef>
                <a:spcPct val="0"/>
              </a:spcBef>
              <a:spcAft>
                <a:spcPct val="0"/>
              </a:spcAft>
            </a:pPr>
            <a:r>
              <a:rPr lang="hr-HR" sz="800" b="1" dirty="0" smtClean="0">
                <a:solidFill>
                  <a:srgbClr val="58595B"/>
                </a:solidFill>
                <a:latin typeface="Calibri" pitchFamily="34" charset="0"/>
              </a:rPr>
              <a:t>Zagreb i okolica</a:t>
            </a:r>
            <a:r>
              <a:rPr lang="hr-HR" sz="800" dirty="0" smtClean="0">
                <a:solidFill>
                  <a:srgbClr val="58595B"/>
                </a:solidFill>
                <a:latin typeface="Calibri" pitchFamily="34" charset="0"/>
              </a:rPr>
              <a:t> (županije): Grad Zagreb, Zagrebačka županija</a:t>
            </a:r>
          </a:p>
          <a:p>
            <a:pPr defTabSz="914400" fontAlgn="base">
              <a:lnSpc>
                <a:spcPct val="100000"/>
              </a:lnSpc>
              <a:spcBef>
                <a:spcPct val="0"/>
              </a:spcBef>
              <a:spcAft>
                <a:spcPct val="0"/>
              </a:spcAft>
            </a:pPr>
            <a:r>
              <a:rPr lang="hr-HR" sz="800" b="1" dirty="0" smtClean="0">
                <a:solidFill>
                  <a:srgbClr val="58595B"/>
                </a:solidFill>
                <a:latin typeface="Calibri" pitchFamily="34" charset="0"/>
              </a:rPr>
              <a:t>Sjeverna Hrvatska </a:t>
            </a:r>
            <a:r>
              <a:rPr lang="hr-HR" sz="800" dirty="0" smtClean="0">
                <a:solidFill>
                  <a:srgbClr val="58595B"/>
                </a:solidFill>
                <a:latin typeface="Calibri" pitchFamily="34" charset="0"/>
              </a:rPr>
              <a:t>(županije): Krapinsko-zagorska, Varaždinska, Koprivničko-križevačka, Bjelovarsko-bilogorska, Virovitičko-podravska, Međimurska</a:t>
            </a:r>
          </a:p>
          <a:p>
            <a:pPr defTabSz="914400" fontAlgn="base">
              <a:lnSpc>
                <a:spcPct val="100000"/>
              </a:lnSpc>
              <a:spcBef>
                <a:spcPct val="0"/>
              </a:spcBef>
              <a:spcAft>
                <a:spcPct val="0"/>
              </a:spcAft>
            </a:pPr>
            <a:r>
              <a:rPr lang="hr-HR" sz="800" b="1" dirty="0" smtClean="0">
                <a:solidFill>
                  <a:srgbClr val="58595B"/>
                </a:solidFill>
                <a:latin typeface="Calibri" pitchFamily="34" charset="0"/>
              </a:rPr>
              <a:t>Slavonija</a:t>
            </a:r>
            <a:r>
              <a:rPr lang="hr-HR" sz="800" dirty="0" smtClean="0">
                <a:solidFill>
                  <a:srgbClr val="58595B"/>
                </a:solidFill>
                <a:latin typeface="Calibri" pitchFamily="34" charset="0"/>
              </a:rPr>
              <a:t> (županije): Požeško-slavonska, Brodsko-posavska, Osječko-baranjska, Vukovarsko-srijemska</a:t>
            </a:r>
          </a:p>
          <a:p>
            <a:pPr defTabSz="914400" fontAlgn="base">
              <a:lnSpc>
                <a:spcPct val="100000"/>
              </a:lnSpc>
              <a:spcBef>
                <a:spcPct val="0"/>
              </a:spcBef>
              <a:spcAft>
                <a:spcPct val="0"/>
              </a:spcAft>
            </a:pPr>
            <a:r>
              <a:rPr lang="hr-HR" sz="800" b="1" dirty="0" smtClean="0">
                <a:solidFill>
                  <a:srgbClr val="58595B"/>
                </a:solidFill>
                <a:latin typeface="Calibri" pitchFamily="34" charset="0"/>
              </a:rPr>
              <a:t>Lika i Banovina </a:t>
            </a:r>
            <a:r>
              <a:rPr lang="hr-HR" sz="800" dirty="0" smtClean="0">
                <a:solidFill>
                  <a:srgbClr val="58595B"/>
                </a:solidFill>
                <a:latin typeface="Calibri" pitchFamily="34" charset="0"/>
              </a:rPr>
              <a:t>(županije): Sisačko-moslavačka, Karlovačka, Ličko-senjska</a:t>
            </a:r>
          </a:p>
          <a:p>
            <a:pPr defTabSz="914400" fontAlgn="base">
              <a:lnSpc>
                <a:spcPct val="100000"/>
              </a:lnSpc>
              <a:spcBef>
                <a:spcPct val="0"/>
              </a:spcBef>
              <a:spcAft>
                <a:spcPct val="0"/>
              </a:spcAft>
            </a:pPr>
            <a:r>
              <a:rPr lang="hr-HR" sz="800" b="1" dirty="0" smtClean="0">
                <a:solidFill>
                  <a:srgbClr val="58595B"/>
                </a:solidFill>
                <a:latin typeface="Calibri" pitchFamily="34" charset="0"/>
              </a:rPr>
              <a:t>Hrvatsko primorje i Istra </a:t>
            </a:r>
            <a:r>
              <a:rPr lang="hr-HR" sz="800" dirty="0" smtClean="0">
                <a:solidFill>
                  <a:srgbClr val="58595B"/>
                </a:solidFill>
                <a:latin typeface="Calibri" pitchFamily="34" charset="0"/>
              </a:rPr>
              <a:t>(županije): Primorsko-goranska, Istarska</a:t>
            </a:r>
          </a:p>
          <a:p>
            <a:pPr defTabSz="914400" fontAlgn="base">
              <a:lnSpc>
                <a:spcPct val="100000"/>
              </a:lnSpc>
              <a:spcBef>
                <a:spcPct val="0"/>
              </a:spcBef>
              <a:spcAft>
                <a:spcPct val="0"/>
              </a:spcAft>
            </a:pPr>
            <a:r>
              <a:rPr lang="hr-HR" sz="800" b="1" dirty="0" smtClean="0">
                <a:solidFill>
                  <a:srgbClr val="58595B"/>
                </a:solidFill>
                <a:latin typeface="Calibri" pitchFamily="34" charset="0"/>
              </a:rPr>
              <a:t>Dalmacija</a:t>
            </a:r>
            <a:r>
              <a:rPr lang="hr-HR" sz="800" dirty="0" smtClean="0">
                <a:solidFill>
                  <a:srgbClr val="58595B"/>
                </a:solidFill>
                <a:latin typeface="Calibri" pitchFamily="34" charset="0"/>
              </a:rPr>
              <a:t> (županije): Zadarska, Šibensko-kninska, Splitsko-dalmatinska, Dubrovačko-neretvanska</a:t>
            </a:r>
          </a:p>
        </p:txBody>
      </p:sp>
      <p:graphicFrame>
        <p:nvGraphicFramePr>
          <p:cNvPr id="9" name="Tablica 8"/>
          <p:cNvGraphicFramePr>
            <a:graphicFrameLocks noGrp="1"/>
          </p:cNvGraphicFramePr>
          <p:nvPr>
            <p:extLst/>
          </p:nvPr>
        </p:nvGraphicFramePr>
        <p:xfrm>
          <a:off x="268725" y="1032510"/>
          <a:ext cx="3807975" cy="2693670"/>
        </p:xfrm>
        <a:graphic>
          <a:graphicData uri="http://schemas.openxmlformats.org/drawingml/2006/table">
            <a:tbl>
              <a:tblPr>
                <a:tableStyleId>{AF606853-7671-496A-8E4F-DF71F8EC918B}</a:tableStyleId>
              </a:tblPr>
              <a:tblGrid>
                <a:gridCol w="1144561">
                  <a:extLst>
                    <a:ext uri="{9D8B030D-6E8A-4147-A177-3AD203B41FA5}">
                      <a16:colId xmlns:a16="http://schemas.microsoft.com/office/drawing/2014/main" xmlns="" val="20000"/>
                    </a:ext>
                  </a:extLst>
                </a:gridCol>
                <a:gridCol w="2078441">
                  <a:extLst>
                    <a:ext uri="{9D8B030D-6E8A-4147-A177-3AD203B41FA5}">
                      <a16:colId xmlns:a16="http://schemas.microsoft.com/office/drawing/2014/main" xmlns="" val="20001"/>
                    </a:ext>
                  </a:extLst>
                </a:gridCol>
                <a:gridCol w="584973">
                  <a:extLst>
                    <a:ext uri="{9D8B030D-6E8A-4147-A177-3AD203B41FA5}">
                      <a16:colId xmlns:a16="http://schemas.microsoft.com/office/drawing/2014/main" xmlns="" val="20002"/>
                    </a:ext>
                  </a:extLst>
                </a:gridCol>
              </a:tblGrid>
              <a:tr h="186280">
                <a:tc rowSpan="2">
                  <a:txBody>
                    <a:bodyPr/>
                    <a:lstStyle/>
                    <a:p>
                      <a:pPr marL="180000" algn="l" defTabSz="924282" rtl="0" eaLnBrk="1" fontAlgn="ctr" latinLnBrk="0" hangingPunct="1"/>
                      <a:r>
                        <a:rPr lang="hr-HR" sz="1200" u="none" strike="noStrike" kern="1200" dirty="0" smtClean="0">
                          <a:solidFill>
                            <a:schemeClr val="lt1"/>
                          </a:solidFill>
                          <a:effectLst/>
                          <a:latin typeface="+mn-lt"/>
                          <a:ea typeface="+mn-ea"/>
                          <a:cs typeface="+mn-cs"/>
                        </a:rPr>
                        <a:t>Spol</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smtClean="0">
                          <a:solidFill>
                            <a:schemeClr val="lt1"/>
                          </a:solidFill>
                          <a:effectLst/>
                          <a:latin typeface="+mn-lt"/>
                          <a:ea typeface="+mn-ea"/>
                          <a:cs typeface="+mn-cs"/>
                        </a:rPr>
                        <a:t>Muški </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14400" rtl="0" eaLnBrk="1" fontAlgn="ctr" latinLnBrk="0" hangingPunct="1"/>
                      <a:r>
                        <a:rPr lang="hr-HR" sz="1200" u="none" strike="noStrike" kern="1200" dirty="0" smtClean="0">
                          <a:solidFill>
                            <a:schemeClr val="lt1"/>
                          </a:solidFill>
                          <a:effectLst/>
                          <a:latin typeface="+mn-lt"/>
                          <a:ea typeface="+mn-ea"/>
                          <a:cs typeface="+mn-cs"/>
                        </a:rPr>
                        <a:t>47%</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86280">
                <a:tc vMerge="1">
                  <a:txBody>
                    <a:bodyPr/>
                    <a:lstStyle/>
                    <a:p>
                      <a:endParaRPr lang="hr-HR"/>
                    </a:p>
                  </a:txBody>
                  <a:tcPr/>
                </a:tc>
                <a:tc>
                  <a:txBody>
                    <a:bodyPr/>
                    <a:lstStyle/>
                    <a:p>
                      <a:pPr marL="108000" algn="l" defTabSz="924282" rtl="0" eaLnBrk="1" fontAlgn="ctr" latinLnBrk="0" hangingPunct="1"/>
                      <a:r>
                        <a:rPr lang="hr-HR" sz="1200" u="none" strike="noStrike" kern="1200" dirty="0" smtClean="0">
                          <a:solidFill>
                            <a:schemeClr val="lt1"/>
                          </a:solidFill>
                          <a:effectLst/>
                          <a:latin typeface="+mn-lt"/>
                          <a:ea typeface="+mn-ea"/>
                          <a:cs typeface="+mn-cs"/>
                        </a:rPr>
                        <a:t>Ženski</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14400" rtl="0" eaLnBrk="1" fontAlgn="ctr" latinLnBrk="0" hangingPunct="1"/>
                      <a:r>
                        <a:rPr lang="hr-HR" sz="1200" u="none" strike="noStrike" kern="1200" dirty="0" smtClean="0">
                          <a:solidFill>
                            <a:schemeClr val="lt1"/>
                          </a:solidFill>
                          <a:effectLst/>
                          <a:latin typeface="+mn-lt"/>
                          <a:ea typeface="+mn-ea"/>
                          <a:cs typeface="+mn-cs"/>
                        </a:rPr>
                        <a:t>53%</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86280">
                <a:tc rowSpan="4">
                  <a:txBody>
                    <a:bodyPr/>
                    <a:lstStyle/>
                    <a:p>
                      <a:pPr marL="180000" algn="l" fontAlgn="ctr"/>
                      <a:r>
                        <a:rPr lang="hr-HR" sz="1200" u="none" strike="noStrike" kern="1200" dirty="0" smtClean="0">
                          <a:solidFill>
                            <a:schemeClr val="lt1"/>
                          </a:solidFill>
                          <a:effectLst/>
                          <a:latin typeface="+mn-lt"/>
                          <a:ea typeface="+mn-ea"/>
                          <a:cs typeface="+mn-cs"/>
                        </a:rPr>
                        <a:t>Dob</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Do 30 godina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18%</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2405">
                <a:tc vMerge="1">
                  <a:txBody>
                    <a:bodyPr/>
                    <a:lstStyle/>
                    <a:p>
                      <a:endParaRPr lang="hr-HR"/>
                    </a:p>
                  </a:txBody>
                  <a:tcPr/>
                </a:tc>
                <a:tc>
                  <a:txBody>
                    <a:bodyPr/>
                    <a:lstStyle/>
                    <a:p>
                      <a:pPr marL="108000" algn="l" defTabSz="924282" rtl="0" eaLnBrk="1" fontAlgn="ctr" latinLnBrk="0" hangingPunct="1"/>
                      <a:r>
                        <a:rPr lang="pl-PL" sz="1200" u="none" strike="noStrike" kern="1200" dirty="0">
                          <a:solidFill>
                            <a:schemeClr val="lt1"/>
                          </a:solidFill>
                          <a:effectLst/>
                          <a:latin typeface="+mn-lt"/>
                          <a:ea typeface="+mn-ea"/>
                          <a:cs typeface="+mn-cs"/>
                        </a:rPr>
                        <a:t>Od 30 do 44 godina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25%</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86280">
                <a:tc vMerge="1">
                  <a:txBody>
                    <a:bodyPr/>
                    <a:lstStyle/>
                    <a:p>
                      <a:pPr marL="180000" algn="l" fontAlgn="ctr"/>
                      <a:endParaRPr lang="hr-HR" sz="1200" b="1" i="0" u="none" strike="noStrike" dirty="0">
                        <a:solidFill>
                          <a:srgbClr val="17375E"/>
                        </a:solidFill>
                        <a:effectLst/>
                        <a:latin typeface="Arial CE"/>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pl-PL" sz="1200" u="none" strike="noStrike" kern="1200" dirty="0">
                          <a:solidFill>
                            <a:schemeClr val="lt1"/>
                          </a:solidFill>
                          <a:effectLst/>
                          <a:latin typeface="+mn-lt"/>
                          <a:ea typeface="+mn-ea"/>
                          <a:cs typeface="+mn-cs"/>
                        </a:rPr>
                        <a:t>Od 45 do 60 godina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27%</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8206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Više od 60 godina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30%</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86280">
                <a:tc rowSpan="3">
                  <a:txBody>
                    <a:bodyPr/>
                    <a:lstStyle/>
                    <a:p>
                      <a:pPr marL="180000" algn="l" fontAlgn="ctr"/>
                      <a:r>
                        <a:rPr lang="hr-HR" sz="1200" u="none" strike="noStrike" kern="1200" dirty="0" smtClean="0">
                          <a:solidFill>
                            <a:schemeClr val="lt1"/>
                          </a:solidFill>
                          <a:effectLst/>
                          <a:latin typeface="+mn-lt"/>
                          <a:ea typeface="+mn-ea"/>
                          <a:cs typeface="+mn-cs"/>
                        </a:rPr>
                        <a:t>Visina obrazovanja</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14400" rtl="0" eaLnBrk="1" fontAlgn="ctr" latinLnBrk="0" hangingPunct="1"/>
                      <a:r>
                        <a:rPr lang="hr-HR" sz="1200" u="none" strike="noStrike" kern="1200" dirty="0" smtClean="0">
                          <a:solidFill>
                            <a:schemeClr val="lt1"/>
                          </a:solidFill>
                          <a:effectLst/>
                          <a:latin typeface="+mn-lt"/>
                          <a:ea typeface="+mn-ea"/>
                          <a:cs typeface="+mn-cs"/>
                        </a:rPr>
                        <a:t>Osnovna škola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26%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92405">
                <a:tc vMerge="1">
                  <a:txBody>
                    <a:bodyPr/>
                    <a:lstStyle/>
                    <a:p>
                      <a:endParaRPr lang="hr-HR"/>
                    </a:p>
                  </a:txBody>
                  <a:tcPr/>
                </a:tc>
                <a:tc>
                  <a:txBody>
                    <a:bodyPr/>
                    <a:lstStyle/>
                    <a:p>
                      <a:pPr marL="108000" algn="l" fontAlgn="ctr"/>
                      <a:r>
                        <a:rPr lang="hr-HR" sz="1200" u="none" strike="noStrike" kern="1200" dirty="0" smtClean="0">
                          <a:solidFill>
                            <a:schemeClr val="lt1"/>
                          </a:solidFill>
                          <a:effectLst/>
                          <a:latin typeface="+mn-lt"/>
                          <a:ea typeface="+mn-ea"/>
                          <a:cs typeface="+mn-cs"/>
                        </a:rPr>
                        <a:t>Srednja</a:t>
                      </a:r>
                      <a:r>
                        <a:rPr lang="hr-HR" sz="1200" u="none" strike="noStrike" kern="1200" baseline="0" dirty="0" smtClean="0">
                          <a:solidFill>
                            <a:schemeClr val="lt1"/>
                          </a:solidFill>
                          <a:effectLst/>
                          <a:latin typeface="+mn-lt"/>
                          <a:ea typeface="+mn-ea"/>
                          <a:cs typeface="+mn-cs"/>
                        </a:rPr>
                        <a:t> škola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56%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2405">
                <a:tc vMerge="1">
                  <a:txBody>
                    <a:bodyPr/>
                    <a:lstStyle/>
                    <a:p>
                      <a:endParaRPr lang="hr-HR"/>
                    </a:p>
                  </a:txBody>
                  <a:tcPr/>
                </a:tc>
                <a:tc>
                  <a:txBody>
                    <a:bodyPr/>
                    <a:lstStyle/>
                    <a:p>
                      <a:pPr marL="108000" algn="l" fontAlgn="ctr"/>
                      <a:r>
                        <a:rPr lang="hr-HR" sz="1200" u="none" strike="noStrike" kern="1200" dirty="0" smtClean="0">
                          <a:solidFill>
                            <a:schemeClr val="lt1"/>
                          </a:solidFill>
                          <a:effectLst/>
                          <a:latin typeface="+mn-lt"/>
                          <a:ea typeface="+mn-ea"/>
                          <a:cs typeface="+mn-cs"/>
                        </a:rPr>
                        <a:t>Više</a:t>
                      </a:r>
                      <a:r>
                        <a:rPr lang="hr-HR" sz="1200" u="none" strike="noStrike" kern="1200" baseline="0" dirty="0" smtClean="0">
                          <a:solidFill>
                            <a:schemeClr val="lt1"/>
                          </a:solidFill>
                          <a:effectLst/>
                          <a:latin typeface="+mn-lt"/>
                          <a:ea typeface="+mn-ea"/>
                          <a:cs typeface="+mn-cs"/>
                        </a:rPr>
                        <a:t> i visoko obrazovanje</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18%</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2405">
                <a:tc rowSpan="5">
                  <a:txBody>
                    <a:bodyPr/>
                    <a:lstStyle/>
                    <a:p>
                      <a:pPr marL="180000" algn="l" fontAlgn="ctr"/>
                      <a:r>
                        <a:rPr lang="hr-HR" sz="1200" u="none" strike="noStrike" kern="1200" dirty="0" smtClean="0">
                          <a:solidFill>
                            <a:schemeClr val="lt1"/>
                          </a:solidFill>
                          <a:effectLst/>
                          <a:latin typeface="+mn-lt"/>
                          <a:ea typeface="+mn-ea"/>
                          <a:cs typeface="+mn-cs"/>
                        </a:rPr>
                        <a:t>Mjesečni prihodi kućanstva</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Do 2500 kn</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16%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2500 - 5500 kn</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37%</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0"/>
                  </a:ext>
                </a:extLst>
              </a:tr>
              <a:tr h="192405">
                <a:tc vMerge="1">
                  <a:txBody>
                    <a:bodyPr/>
                    <a:lstStyle/>
                    <a:p>
                      <a:endParaRPr lang="hr-HR"/>
                    </a:p>
                  </a:txBody>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5500 - 8500 kn</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22%</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1"/>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Više od 8500 kn</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15%</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2"/>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fontAlgn="ctr"/>
                      <a:r>
                        <a:rPr lang="hr-HR" sz="1200" u="none" strike="noStrike" kern="1200" dirty="0" smtClean="0">
                          <a:solidFill>
                            <a:schemeClr val="lt1"/>
                          </a:solidFill>
                          <a:effectLst/>
                          <a:latin typeface="+mn-lt"/>
                          <a:ea typeface="+mn-ea"/>
                          <a:cs typeface="+mn-cs"/>
                        </a:rPr>
                        <a:t>Ne zna / Ne želi</a:t>
                      </a:r>
                      <a:r>
                        <a:rPr lang="hr-HR" sz="1200" u="none" strike="noStrike" kern="1200" baseline="0" dirty="0" smtClean="0">
                          <a:solidFill>
                            <a:schemeClr val="lt1"/>
                          </a:solidFill>
                          <a:effectLst/>
                          <a:latin typeface="+mn-lt"/>
                          <a:ea typeface="+mn-ea"/>
                          <a:cs typeface="+mn-cs"/>
                        </a:rPr>
                        <a:t> odgovoriti</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9%</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3"/>
                  </a:ext>
                </a:extLst>
              </a:tr>
            </a:tbl>
          </a:graphicData>
        </a:graphic>
      </p:graphicFrame>
      <p:sp>
        <p:nvSpPr>
          <p:cNvPr id="11" name="Title 4"/>
          <p:cNvSpPr txBox="1">
            <a:spLocks/>
          </p:cNvSpPr>
          <p:nvPr/>
        </p:nvSpPr>
        <p:spPr>
          <a:xfrm>
            <a:off x="234000" y="4371615"/>
            <a:ext cx="4148814" cy="59144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900" b="0" dirty="0" smtClean="0"/>
              <a:t>* </a:t>
            </a:r>
            <a:r>
              <a:rPr lang="en-GB" sz="900" b="0" dirty="0" err="1" smtClean="0"/>
              <a:t>Za</a:t>
            </a:r>
            <a:r>
              <a:rPr lang="en-GB" sz="900" b="0" dirty="0" smtClean="0"/>
              <a:t> </a:t>
            </a:r>
            <a:r>
              <a:rPr lang="en-GB" sz="900" b="0" dirty="0" err="1"/>
              <a:t>pitanja</a:t>
            </a:r>
            <a:r>
              <a:rPr lang="en-GB" sz="900" b="0" dirty="0"/>
              <a:t> </a:t>
            </a:r>
            <a:r>
              <a:rPr lang="en-GB" sz="900" b="0" dirty="0" err="1"/>
              <a:t>vezana</a:t>
            </a:r>
            <a:r>
              <a:rPr lang="en-GB" sz="900" b="0" dirty="0"/>
              <a:t> </a:t>
            </a:r>
            <a:r>
              <a:rPr lang="en-GB" sz="900" b="0" dirty="0" err="1"/>
              <a:t>za</a:t>
            </a:r>
            <a:r>
              <a:rPr lang="en-GB" sz="900" b="0" dirty="0"/>
              <a:t> </a:t>
            </a:r>
            <a:r>
              <a:rPr lang="en-GB" sz="900" b="0" dirty="0" err="1"/>
              <a:t>iskustvo</a:t>
            </a:r>
            <a:r>
              <a:rPr lang="en-GB" sz="900" b="0" dirty="0"/>
              <a:t> </a:t>
            </a:r>
            <a:r>
              <a:rPr lang="en-GB" sz="900" b="0" dirty="0" err="1"/>
              <a:t>na</a:t>
            </a:r>
            <a:r>
              <a:rPr lang="en-GB" sz="900" b="0" dirty="0"/>
              <a:t> </a:t>
            </a:r>
            <a:r>
              <a:rPr lang="en-GB" sz="900" b="0" dirty="0" err="1"/>
              <a:t>sudovima</a:t>
            </a:r>
            <a:r>
              <a:rPr lang="en-GB" sz="900" b="0" dirty="0"/>
              <a:t> boost-</a:t>
            </a:r>
            <a:r>
              <a:rPr lang="en-GB" sz="900" b="0" dirty="0" err="1"/>
              <a:t>ana</a:t>
            </a:r>
            <a:r>
              <a:rPr lang="en-GB" sz="900" b="0" dirty="0"/>
              <a:t> </a:t>
            </a:r>
            <a:r>
              <a:rPr lang="en-GB" sz="900" b="0" dirty="0" err="1"/>
              <a:t>su</a:t>
            </a:r>
            <a:r>
              <a:rPr lang="en-GB" sz="900" b="0" dirty="0"/>
              <a:t> </a:t>
            </a:r>
            <a:r>
              <a:rPr lang="en-GB" sz="900" b="0" dirty="0" err="1"/>
              <a:t>područja</a:t>
            </a:r>
            <a:r>
              <a:rPr lang="en-GB" sz="900" b="0" dirty="0"/>
              <a:t> u </a:t>
            </a:r>
            <a:r>
              <a:rPr lang="en-GB" sz="900" b="0" dirty="0" err="1"/>
              <a:t>skladu</a:t>
            </a:r>
            <a:r>
              <a:rPr lang="en-GB" sz="900" b="0" dirty="0"/>
              <a:t> </a:t>
            </a:r>
            <a:r>
              <a:rPr lang="en-GB" sz="900" b="0" dirty="0" err="1"/>
              <a:t>sa</a:t>
            </a:r>
            <a:r>
              <a:rPr lang="en-GB" sz="900" b="0" dirty="0"/>
              <a:t> </a:t>
            </a:r>
            <a:r>
              <a:rPr lang="en-GB" sz="900" b="0" dirty="0" err="1"/>
              <a:t>nadležnostima</a:t>
            </a:r>
            <a:r>
              <a:rPr lang="en-GB" sz="900" b="0" dirty="0"/>
              <a:t> </a:t>
            </a:r>
            <a:r>
              <a:rPr lang="en-GB" sz="900" b="0" dirty="0" err="1"/>
              <a:t>sudova</a:t>
            </a:r>
            <a:r>
              <a:rPr lang="en-GB" sz="900" b="0" dirty="0"/>
              <a:t> </a:t>
            </a:r>
            <a:r>
              <a:rPr lang="en-GB" sz="900" b="0" dirty="0" err="1"/>
              <a:t>koje</a:t>
            </a:r>
            <a:r>
              <a:rPr lang="en-GB" sz="900" b="0" dirty="0"/>
              <a:t> </a:t>
            </a:r>
            <a:r>
              <a:rPr lang="en-GB" sz="900" b="0" dirty="0" err="1"/>
              <a:t>smo</a:t>
            </a:r>
            <a:r>
              <a:rPr lang="en-GB" sz="900" b="0" dirty="0"/>
              <a:t> </a:t>
            </a:r>
            <a:r>
              <a:rPr lang="en-GB" sz="900" b="0" dirty="0" err="1"/>
              <a:t>evaluirali</a:t>
            </a:r>
            <a:r>
              <a:rPr lang="en-GB" sz="900" b="0" dirty="0"/>
              <a:t>: Pula, N=300; Karlovac, N=305; </a:t>
            </a:r>
            <a:r>
              <a:rPr lang="en-GB" sz="900" b="0" dirty="0" err="1"/>
              <a:t>Spli,N</a:t>
            </a:r>
            <a:r>
              <a:rPr lang="en-GB" sz="900" b="0" dirty="0"/>
              <a:t>=300; </a:t>
            </a:r>
            <a:r>
              <a:rPr lang="en-GB" sz="900" b="0" dirty="0" err="1"/>
              <a:t>Zadar,N</a:t>
            </a:r>
            <a:r>
              <a:rPr lang="en-GB" sz="900" b="0" dirty="0"/>
              <a:t>=303; </a:t>
            </a:r>
            <a:r>
              <a:rPr lang="en-GB" sz="900" b="0" dirty="0" err="1"/>
              <a:t>Zagreb,N</a:t>
            </a:r>
            <a:r>
              <a:rPr lang="en-GB" sz="900" b="0" dirty="0"/>
              <a:t>=100</a:t>
            </a:r>
          </a:p>
          <a:p>
            <a:endParaRPr lang="en-GB" sz="1200" dirty="0"/>
          </a:p>
        </p:txBody>
      </p:sp>
    </p:spTree>
    <p:extLst>
      <p:ext uri="{BB962C8B-B14F-4D97-AF65-F5344CB8AC3E}">
        <p14:creationId xmlns:p14="http://schemas.microsoft.com/office/powerpoint/2010/main" val="3663490623"/>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34000" y="81025"/>
            <a:ext cx="8646971" cy="332399"/>
          </a:xfrm>
        </p:spPr>
        <p:txBody>
          <a:bodyPr/>
          <a:lstStyle/>
          <a:p>
            <a:r>
              <a:rPr lang="hr-HR" sz="2400" dirty="0" smtClean="0"/>
              <a:t>Struktura uzorka – </a:t>
            </a:r>
            <a:r>
              <a:rPr lang="hr-HR" sz="2400" kern="0" dirty="0" smtClean="0">
                <a:solidFill>
                  <a:sysClr val="windowText" lastClr="000000"/>
                </a:solidFill>
              </a:rPr>
              <a:t>Korisnici </a:t>
            </a:r>
            <a:r>
              <a:rPr lang="hr-HR" sz="2400" kern="0" dirty="0">
                <a:solidFill>
                  <a:sysClr val="windowText" lastClr="000000"/>
                </a:solidFill>
              </a:rPr>
              <a:t>suda (fizičke osobe) </a:t>
            </a:r>
            <a:endParaRPr lang="en-GB" dirty="0"/>
          </a:p>
        </p:txBody>
      </p:sp>
      <p:graphicFrame>
        <p:nvGraphicFramePr>
          <p:cNvPr id="6" name="Tablica 5"/>
          <p:cNvGraphicFramePr>
            <a:graphicFrameLocks noGrp="1"/>
          </p:cNvGraphicFramePr>
          <p:nvPr>
            <p:extLst/>
          </p:nvPr>
        </p:nvGraphicFramePr>
        <p:xfrm>
          <a:off x="182879" y="2011153"/>
          <a:ext cx="5640070" cy="1737054"/>
        </p:xfrm>
        <a:graphic>
          <a:graphicData uri="http://schemas.openxmlformats.org/drawingml/2006/table">
            <a:tbl>
              <a:tblPr>
                <a:tableStyleId>{AF606853-7671-496A-8E4F-DF71F8EC918B}</a:tableStyleId>
              </a:tblPr>
              <a:tblGrid>
                <a:gridCol w="648971">
                  <a:extLst>
                    <a:ext uri="{9D8B030D-6E8A-4147-A177-3AD203B41FA5}">
                      <a16:colId xmlns:a16="http://schemas.microsoft.com/office/drawing/2014/main" xmlns="" val="20000"/>
                    </a:ext>
                  </a:extLst>
                </a:gridCol>
                <a:gridCol w="2174115">
                  <a:extLst>
                    <a:ext uri="{9D8B030D-6E8A-4147-A177-3AD203B41FA5}">
                      <a16:colId xmlns:a16="http://schemas.microsoft.com/office/drawing/2014/main" xmlns="" val="20001"/>
                    </a:ext>
                  </a:extLst>
                </a:gridCol>
                <a:gridCol w="693860">
                  <a:extLst>
                    <a:ext uri="{9D8B030D-6E8A-4147-A177-3AD203B41FA5}">
                      <a16:colId xmlns:a16="http://schemas.microsoft.com/office/drawing/2014/main" xmlns="" val="20002"/>
                    </a:ext>
                  </a:extLst>
                </a:gridCol>
                <a:gridCol w="693860">
                  <a:extLst>
                    <a:ext uri="{9D8B030D-6E8A-4147-A177-3AD203B41FA5}">
                      <a16:colId xmlns:a16="http://schemas.microsoft.com/office/drawing/2014/main" xmlns="" val="20003"/>
                    </a:ext>
                  </a:extLst>
                </a:gridCol>
                <a:gridCol w="714632">
                  <a:extLst>
                    <a:ext uri="{9D8B030D-6E8A-4147-A177-3AD203B41FA5}">
                      <a16:colId xmlns:a16="http://schemas.microsoft.com/office/drawing/2014/main" xmlns="" val="20004"/>
                    </a:ext>
                  </a:extLst>
                </a:gridCol>
                <a:gridCol w="714632">
                  <a:extLst>
                    <a:ext uri="{9D8B030D-6E8A-4147-A177-3AD203B41FA5}">
                      <a16:colId xmlns:a16="http://schemas.microsoft.com/office/drawing/2014/main" xmlns="" val="20005"/>
                    </a:ext>
                  </a:extLst>
                </a:gridCol>
              </a:tblGrid>
              <a:tr h="168315">
                <a:tc rowSpan="2">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rowSpan="2">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gridSpan="2">
                  <a:txBody>
                    <a:bodyPr/>
                    <a:lstStyle/>
                    <a:p>
                      <a:pPr marL="0" marR="0" indent="0" algn="ctr" defTabSz="924282" rtl="0" eaLnBrk="1" fontAlgn="b" latinLnBrk="0" hangingPunct="1">
                        <a:lnSpc>
                          <a:spcPct val="100000"/>
                        </a:lnSpc>
                        <a:spcBef>
                          <a:spcPts val="0"/>
                        </a:spcBef>
                        <a:spcAft>
                          <a:spcPts val="0"/>
                        </a:spcAft>
                        <a:buClrTx/>
                        <a:buSzTx/>
                        <a:buFontTx/>
                        <a:buNone/>
                        <a:tabLst/>
                        <a:defRPr/>
                      </a:pPr>
                      <a:r>
                        <a:rPr lang="hr-HR" sz="1200" u="none" strike="noStrike" kern="1200" dirty="0" smtClean="0">
                          <a:solidFill>
                            <a:schemeClr val="tx1"/>
                          </a:solidFill>
                          <a:effectLst/>
                          <a:latin typeface="+mn-lt"/>
                          <a:ea typeface="+mn-ea"/>
                          <a:cs typeface="+mn-cs"/>
                        </a:rPr>
                        <a:t>2010.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algn="ctr" fontAlgn="b"/>
                      <a:r>
                        <a:rPr lang="hr-HR" sz="1200" u="none" strike="noStrike" kern="1200" dirty="0" smtClean="0">
                          <a:solidFill>
                            <a:schemeClr val="lt1"/>
                          </a:solidFill>
                          <a:effectLst/>
                          <a:latin typeface="+mn-lt"/>
                          <a:ea typeface="+mn-ea"/>
                          <a:cs typeface="+mn-cs"/>
                        </a:rPr>
                        <a:t>2016.</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6831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N</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tx1"/>
                          </a:solidFill>
                          <a:effectLst/>
                          <a:latin typeface="+mn-lt"/>
                          <a:ea typeface="+mn-ea"/>
                          <a:cs typeface="+mn-cs"/>
                        </a:rPr>
                        <a:t>%</a:t>
                      </a:r>
                      <a:endParaRPr lang="hr-HR" sz="12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N</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lt1"/>
                          </a:solidFill>
                          <a:effectLst/>
                          <a:latin typeface="+mn-lt"/>
                          <a:ea typeface="+mn-ea"/>
                          <a:cs typeface="+mn-cs"/>
                        </a:rPr>
                        <a:t>%</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225374">
                <a:tc rowSpan="6">
                  <a:txBody>
                    <a:bodyPr/>
                    <a:lstStyle/>
                    <a:p>
                      <a:pPr marL="180000" algn="l" fontAlgn="ctr"/>
                      <a:r>
                        <a:rPr lang="hr-HR" sz="1200" u="none" strike="noStrike" kern="1200" dirty="0" smtClean="0">
                          <a:solidFill>
                            <a:schemeClr val="lt1"/>
                          </a:solidFill>
                          <a:effectLst/>
                          <a:latin typeface="+mn-lt"/>
                          <a:ea typeface="+mn-ea"/>
                          <a:cs typeface="+mn-cs"/>
                        </a:rPr>
                        <a:t>Sudovi</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smtClean="0">
                          <a:solidFill>
                            <a:schemeClr val="lt1"/>
                          </a:solidFill>
                          <a:effectLst/>
                          <a:latin typeface="+mn-lt"/>
                          <a:ea typeface="+mn-ea"/>
                          <a:cs typeface="+mn-cs"/>
                        </a:rPr>
                        <a:t>Ukupno</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291</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tx1"/>
                          </a:solidFill>
                          <a:effectLst/>
                          <a:latin typeface="+mn-lt"/>
                          <a:ea typeface="+mn-ea"/>
                          <a:cs typeface="+mn-cs"/>
                        </a:rPr>
                        <a:t>100%</a:t>
                      </a:r>
                      <a:endParaRPr lang="hr-HR" sz="12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496</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lt1"/>
                          </a:solidFill>
                          <a:effectLst/>
                          <a:latin typeface="+mn-lt"/>
                          <a:ea typeface="+mn-ea"/>
                          <a:cs typeface="+mn-cs"/>
                        </a:rPr>
                        <a:t>100%</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Puli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49</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a:solidFill>
                            <a:schemeClr val="tx1"/>
                          </a:solidFill>
                          <a:effectLst/>
                          <a:latin typeface="+mn-lt"/>
                          <a:ea typeface="+mn-ea"/>
                          <a:cs typeface="+mn-cs"/>
                        </a:rPr>
                        <a:t>17%</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45</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11%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Splitu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135</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a:solidFill>
                            <a:schemeClr val="tx1"/>
                          </a:solidFill>
                          <a:effectLst/>
                          <a:latin typeface="+mn-lt"/>
                          <a:ea typeface="+mn-ea"/>
                          <a:cs typeface="+mn-cs"/>
                        </a:rPr>
                        <a:t>46%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220</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56%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Karlovcu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67</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a:solidFill>
                            <a:schemeClr val="tx1"/>
                          </a:solidFill>
                          <a:effectLst/>
                          <a:latin typeface="+mn-lt"/>
                          <a:ea typeface="+mn-ea"/>
                          <a:cs typeface="+mn-cs"/>
                        </a:rPr>
                        <a:t>23%</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47</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12%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Zadru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40</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solidFill>
                      <a:schemeClr val="accent2"/>
                    </a:solidFill>
                  </a:tcPr>
                </a:tc>
                <a:tc>
                  <a:txBody>
                    <a:bodyPr/>
                    <a:lstStyle/>
                    <a:p>
                      <a:pPr algn="ctr" fontAlgn="b"/>
                      <a:r>
                        <a:rPr lang="hr-HR" sz="1200" u="none" strike="noStrike" kern="1200" dirty="0">
                          <a:solidFill>
                            <a:schemeClr val="tx1"/>
                          </a:solidFill>
                          <a:effectLst/>
                          <a:latin typeface="+mn-lt"/>
                          <a:ea typeface="+mn-ea"/>
                          <a:cs typeface="+mn-cs"/>
                        </a:rPr>
                        <a:t>14%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84</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21%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extLst>
                  <a:ext uri="{0D108BD9-81ED-4DB2-BD59-A6C34878D82A}">
                    <a16:rowId xmlns:a16="http://schemas.microsoft.com/office/drawing/2014/main" xmlns="" val="10006"/>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pl-PL" sz="1200" u="none" strike="noStrike" kern="1200" dirty="0">
                          <a:solidFill>
                            <a:schemeClr val="lt1"/>
                          </a:solidFill>
                          <a:effectLst/>
                          <a:latin typeface="+mn-lt"/>
                          <a:ea typeface="+mn-ea"/>
                          <a:cs typeface="+mn-cs"/>
                        </a:rPr>
                        <a:t>Općinski građanski sud u Zagrebu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 </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endParaRPr lang="hr-HR" sz="12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100</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bl>
          </a:graphicData>
        </a:graphic>
      </p:graphicFrame>
      <p:sp>
        <p:nvSpPr>
          <p:cNvPr id="9" name="TextBox 10"/>
          <p:cNvSpPr txBox="1"/>
          <p:nvPr/>
        </p:nvSpPr>
        <p:spPr>
          <a:xfrm>
            <a:off x="6127750" y="2148401"/>
            <a:ext cx="2753220"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Radi usporedivosti podataka između rezultata iz 2010. godine i 2016. godine u analizi nisu korišteni rezultata Općinskog građanskog suda u Zagrebu jer 2010. nije rađeno istraživanje u sklopu tog suda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4241175919"/>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34000" y="81025"/>
            <a:ext cx="8646971" cy="332399"/>
          </a:xfrm>
        </p:spPr>
        <p:txBody>
          <a:bodyPr/>
          <a:lstStyle/>
          <a:p>
            <a:r>
              <a:rPr lang="hr-HR" sz="2400" dirty="0" smtClean="0"/>
              <a:t>Struktura </a:t>
            </a:r>
            <a:r>
              <a:rPr lang="hr-HR" sz="2400" dirty="0"/>
              <a:t>uzorka – </a:t>
            </a:r>
            <a:r>
              <a:rPr lang="hr-HR" sz="2400" kern="0" dirty="0">
                <a:solidFill>
                  <a:sysClr val="windowText" lastClr="000000"/>
                </a:solidFill>
              </a:rPr>
              <a:t>Korisnici suda </a:t>
            </a:r>
            <a:r>
              <a:rPr lang="hr-HR" sz="2400" kern="0" dirty="0" smtClean="0">
                <a:solidFill>
                  <a:sysClr val="windowText" lastClr="000000"/>
                </a:solidFill>
              </a:rPr>
              <a:t>(pravne </a:t>
            </a:r>
            <a:r>
              <a:rPr lang="hr-HR" sz="2400" kern="0" dirty="0">
                <a:solidFill>
                  <a:sysClr val="windowText" lastClr="000000"/>
                </a:solidFill>
              </a:rPr>
              <a:t>osobe) </a:t>
            </a:r>
            <a:endParaRPr lang="en-GB" sz="2400" dirty="0"/>
          </a:p>
        </p:txBody>
      </p:sp>
      <p:graphicFrame>
        <p:nvGraphicFramePr>
          <p:cNvPr id="6" name="Tablica 5"/>
          <p:cNvGraphicFramePr>
            <a:graphicFrameLocks noGrp="1"/>
          </p:cNvGraphicFramePr>
          <p:nvPr>
            <p:extLst/>
          </p:nvPr>
        </p:nvGraphicFramePr>
        <p:xfrm>
          <a:off x="4299649" y="1773284"/>
          <a:ext cx="4485535" cy="2116455"/>
        </p:xfrm>
        <a:graphic>
          <a:graphicData uri="http://schemas.openxmlformats.org/drawingml/2006/table">
            <a:tbl>
              <a:tblPr>
                <a:tableStyleId>{AF606853-7671-496A-8E4F-DF71F8EC918B}</a:tableStyleId>
              </a:tblPr>
              <a:tblGrid>
                <a:gridCol w="1133411">
                  <a:extLst>
                    <a:ext uri="{9D8B030D-6E8A-4147-A177-3AD203B41FA5}">
                      <a16:colId xmlns:a16="http://schemas.microsoft.com/office/drawing/2014/main" xmlns="" val="20000"/>
                    </a:ext>
                  </a:extLst>
                </a:gridCol>
                <a:gridCol w="2705100">
                  <a:extLst>
                    <a:ext uri="{9D8B030D-6E8A-4147-A177-3AD203B41FA5}">
                      <a16:colId xmlns:a16="http://schemas.microsoft.com/office/drawing/2014/main" xmlns="" val="20001"/>
                    </a:ext>
                  </a:extLst>
                </a:gridCol>
                <a:gridCol w="647024">
                  <a:extLst>
                    <a:ext uri="{9D8B030D-6E8A-4147-A177-3AD203B41FA5}">
                      <a16:colId xmlns:a16="http://schemas.microsoft.com/office/drawing/2014/main" xmlns="" val="20002"/>
                    </a:ext>
                  </a:extLst>
                </a:gridCol>
              </a:tblGrid>
              <a:tr h="186280">
                <a:tc rowSpan="5">
                  <a:txBody>
                    <a:bodyPr/>
                    <a:lstStyle/>
                    <a:p>
                      <a:pPr marL="180000" algn="l" fontAlgn="ctr"/>
                      <a:r>
                        <a:rPr lang="hr-HR" sz="1200" u="none" strike="noStrike" kern="1200" dirty="0" smtClean="0">
                          <a:solidFill>
                            <a:schemeClr val="lt1"/>
                          </a:solidFill>
                          <a:effectLst/>
                          <a:latin typeface="+mn-lt"/>
                          <a:ea typeface="+mn-ea"/>
                          <a:cs typeface="+mn-cs"/>
                        </a:rPr>
                        <a:t>Broj</a:t>
                      </a:r>
                      <a:r>
                        <a:rPr lang="hr-HR" sz="1200" u="none" strike="noStrike" kern="1200" baseline="0" dirty="0" smtClean="0">
                          <a:solidFill>
                            <a:schemeClr val="lt1"/>
                          </a:solidFill>
                          <a:effectLst/>
                          <a:latin typeface="+mn-lt"/>
                          <a:ea typeface="+mn-ea"/>
                          <a:cs typeface="+mn-cs"/>
                        </a:rPr>
                        <a:t> zaposlenih</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Manje od 10</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46%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92405">
                <a:tc vMerge="1">
                  <a:txBody>
                    <a:bodyPr/>
                    <a:lstStyle/>
                    <a:p>
                      <a:endParaRPr lang="hr-HR"/>
                    </a:p>
                  </a:txBody>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10 do 49</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20%</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41923">
                <a:tc vMerge="1">
                  <a:txBody>
                    <a:bodyPr/>
                    <a:lstStyle/>
                    <a:p>
                      <a:pPr marL="180000" algn="l" fontAlgn="ctr"/>
                      <a:endParaRPr lang="hr-HR" sz="1200" b="1" i="0" u="none" strike="noStrike" dirty="0">
                        <a:solidFill>
                          <a:srgbClr val="17375E"/>
                        </a:solidFill>
                        <a:effectLst/>
                        <a:latin typeface="Arial CE"/>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50 do 99</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5%</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41923">
                <a:tc vMerge="1">
                  <a:txBody>
                    <a:bodyPr/>
                    <a:lstStyle/>
                    <a:p>
                      <a:endParaRPr lang="hr-HR"/>
                    </a:p>
                  </a:txBody>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100 do 249</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10%</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92405">
                <a:tc vMerge="1">
                  <a:txBody>
                    <a:bodyPr/>
                    <a:lstStyle/>
                    <a:p>
                      <a:pPr marL="180000" algn="l" fontAlgn="ctr"/>
                      <a:endParaRPr lang="hr-HR" sz="1200" b="1" i="0" u="none" strike="noStrike" dirty="0">
                        <a:solidFill>
                          <a:srgbClr val="17375E"/>
                        </a:solidFill>
                        <a:effectLst/>
                        <a:latin typeface="Arial CE"/>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250 i više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18%</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92405">
                <a:tc rowSpan="6">
                  <a:txBody>
                    <a:bodyPr/>
                    <a:lstStyle/>
                    <a:p>
                      <a:pPr marL="180000" algn="l" fontAlgn="ctr"/>
                      <a:r>
                        <a:rPr lang="hr-HR" sz="1200" u="none" strike="noStrike" kern="1200" dirty="0" smtClean="0">
                          <a:solidFill>
                            <a:schemeClr val="lt1"/>
                          </a:solidFill>
                          <a:effectLst/>
                          <a:latin typeface="+mn-lt"/>
                          <a:ea typeface="+mn-ea"/>
                          <a:cs typeface="+mn-cs"/>
                        </a:rPr>
                        <a:t>Djelatnost</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Poljoprivreda, lov i šumarstvo</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vi-VN" sz="1200" u="none" strike="noStrike" kern="1200" dirty="0">
                          <a:solidFill>
                            <a:schemeClr val="lt1"/>
                          </a:solidFill>
                          <a:effectLst/>
                          <a:latin typeface="+mn-lt"/>
                          <a:ea typeface="+mn-ea"/>
                          <a:cs typeface="+mn-cs"/>
                        </a:rPr>
                        <a:t>Prerađivačka industrija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6%</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vi-VN" sz="1200" u="none" strike="noStrike" kern="1200" dirty="0">
                          <a:solidFill>
                            <a:schemeClr val="lt1"/>
                          </a:solidFill>
                          <a:effectLst/>
                          <a:latin typeface="+mn-lt"/>
                          <a:ea typeface="+mn-ea"/>
                          <a:cs typeface="+mn-cs"/>
                        </a:rPr>
                        <a:t>Građevina i komunalne djelatnosti</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15%</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Trgovina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14%</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Financijske usluge i osiguranje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13%</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marR="0" indent="0" algn="l"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Ostalo</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108000" marR="0" indent="0" algn="ctr" defTabSz="914400" rtl="0" eaLnBrk="1" fontAlgn="ctr" latinLnBrk="0" hangingPunct="1">
                        <a:lnSpc>
                          <a:spcPct val="100000"/>
                        </a:lnSpc>
                        <a:spcBef>
                          <a:spcPts val="0"/>
                        </a:spcBef>
                        <a:spcAft>
                          <a:spcPts val="0"/>
                        </a:spcAft>
                        <a:buClrTx/>
                        <a:buSzTx/>
                        <a:buFontTx/>
                        <a:buNone/>
                        <a:tabLst/>
                        <a:defRPr/>
                      </a:pPr>
                      <a:r>
                        <a:rPr lang="hr-HR" sz="1200" u="none" strike="noStrike" kern="1200" dirty="0">
                          <a:solidFill>
                            <a:schemeClr val="lt1"/>
                          </a:solidFill>
                          <a:effectLst/>
                          <a:latin typeface="+mn-lt"/>
                          <a:ea typeface="+mn-ea"/>
                          <a:cs typeface="+mn-cs"/>
                        </a:rPr>
                        <a:t>51%</a:t>
                      </a:r>
                    </a:p>
                  </a:txBody>
                  <a:tcPr marL="9525" marR="9525" marT="9525" marB="0" anchor="b">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0"/>
                  </a:ext>
                </a:extLst>
              </a:tr>
            </a:tbl>
          </a:graphicData>
        </a:graphic>
      </p:graphicFrame>
      <p:sp>
        <p:nvSpPr>
          <p:cNvPr id="8" name="Title 4"/>
          <p:cNvSpPr txBox="1">
            <a:spLocks/>
          </p:cNvSpPr>
          <p:nvPr/>
        </p:nvSpPr>
        <p:spPr>
          <a:xfrm>
            <a:off x="4299648" y="990468"/>
            <a:ext cx="4485536"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1" i="0" u="none" strike="noStrike" kern="1200" cap="none" spc="0" normalizeH="0" baseline="0" noProof="0" dirty="0" smtClean="0">
                <a:ln>
                  <a:noFill/>
                </a:ln>
                <a:solidFill>
                  <a:srgbClr val="222223"/>
                </a:solidFill>
                <a:effectLst/>
                <a:uLnTx/>
                <a:uFillTx/>
                <a:latin typeface="Calibri"/>
                <a:ea typeface="+mj-ea"/>
                <a:cs typeface="+mj-cs"/>
              </a:rPr>
              <a:t>N=179</a:t>
            </a:r>
            <a:endParaRPr kumimoji="0" lang="hr-HR" sz="1600" b="0" i="0" u="none" strike="noStrike" kern="1200" cap="none" spc="0" normalizeH="0" baseline="0" noProof="0" dirty="0" smtClean="0">
              <a:ln>
                <a:noFill/>
              </a:ln>
              <a:solidFill>
                <a:srgbClr val="222223"/>
              </a:solidFill>
              <a:effectLst/>
              <a:uLnTx/>
              <a:uFillTx/>
              <a:latin typeface="Calibri"/>
              <a:ea typeface="+mj-ea"/>
              <a:cs typeface="+mj-cs"/>
            </a:endParaRPr>
          </a:p>
        </p:txBody>
      </p:sp>
      <p:graphicFrame>
        <p:nvGraphicFramePr>
          <p:cNvPr id="9" name="Tablica 8"/>
          <p:cNvGraphicFramePr>
            <a:graphicFrameLocks noGrp="1"/>
          </p:cNvGraphicFramePr>
          <p:nvPr>
            <p:extLst/>
          </p:nvPr>
        </p:nvGraphicFramePr>
        <p:xfrm>
          <a:off x="268725" y="1032510"/>
          <a:ext cx="3807975" cy="2867025"/>
        </p:xfrm>
        <a:graphic>
          <a:graphicData uri="http://schemas.openxmlformats.org/drawingml/2006/table">
            <a:tbl>
              <a:tblPr>
                <a:tableStyleId>{AF606853-7671-496A-8E4F-DF71F8EC918B}</a:tableStyleId>
              </a:tblPr>
              <a:tblGrid>
                <a:gridCol w="1144561">
                  <a:extLst>
                    <a:ext uri="{9D8B030D-6E8A-4147-A177-3AD203B41FA5}">
                      <a16:colId xmlns:a16="http://schemas.microsoft.com/office/drawing/2014/main" xmlns="" val="20000"/>
                    </a:ext>
                  </a:extLst>
                </a:gridCol>
                <a:gridCol w="2078441">
                  <a:extLst>
                    <a:ext uri="{9D8B030D-6E8A-4147-A177-3AD203B41FA5}">
                      <a16:colId xmlns:a16="http://schemas.microsoft.com/office/drawing/2014/main" xmlns="" val="20001"/>
                    </a:ext>
                  </a:extLst>
                </a:gridCol>
                <a:gridCol w="584973">
                  <a:extLst>
                    <a:ext uri="{9D8B030D-6E8A-4147-A177-3AD203B41FA5}">
                      <a16:colId xmlns:a16="http://schemas.microsoft.com/office/drawing/2014/main" xmlns="" val="20002"/>
                    </a:ext>
                  </a:extLst>
                </a:gridCol>
              </a:tblGrid>
              <a:tr h="186280">
                <a:tc rowSpan="2">
                  <a:txBody>
                    <a:bodyPr/>
                    <a:lstStyle/>
                    <a:p>
                      <a:pPr marL="180000" algn="l" defTabSz="924282" rtl="0" eaLnBrk="1" fontAlgn="ctr" latinLnBrk="0" hangingPunct="1"/>
                      <a:r>
                        <a:rPr lang="hr-HR" sz="1200" u="none" strike="noStrike" kern="1200" dirty="0" smtClean="0">
                          <a:solidFill>
                            <a:schemeClr val="lt1"/>
                          </a:solidFill>
                          <a:effectLst/>
                          <a:latin typeface="+mn-lt"/>
                          <a:ea typeface="+mn-ea"/>
                          <a:cs typeface="+mn-cs"/>
                        </a:rPr>
                        <a:t>Spol</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smtClean="0">
                          <a:solidFill>
                            <a:schemeClr val="lt1"/>
                          </a:solidFill>
                          <a:effectLst/>
                          <a:latin typeface="+mn-lt"/>
                          <a:ea typeface="+mn-ea"/>
                          <a:cs typeface="+mn-cs"/>
                        </a:rPr>
                        <a:t>Muški </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50%</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86280">
                <a:tc vMerge="1">
                  <a:txBody>
                    <a:bodyPr/>
                    <a:lstStyle/>
                    <a:p>
                      <a:endParaRPr lang="hr-HR"/>
                    </a:p>
                  </a:txBody>
                  <a:tcPr/>
                </a:tc>
                <a:tc>
                  <a:txBody>
                    <a:bodyPr/>
                    <a:lstStyle/>
                    <a:p>
                      <a:pPr marL="108000" algn="l" defTabSz="924282" rtl="0" eaLnBrk="1" fontAlgn="ctr" latinLnBrk="0" hangingPunct="1"/>
                      <a:r>
                        <a:rPr lang="hr-HR" sz="1200" u="none" strike="noStrike" kern="1200" dirty="0" smtClean="0">
                          <a:solidFill>
                            <a:schemeClr val="lt1"/>
                          </a:solidFill>
                          <a:effectLst/>
                          <a:latin typeface="+mn-lt"/>
                          <a:ea typeface="+mn-ea"/>
                          <a:cs typeface="+mn-cs"/>
                        </a:rPr>
                        <a:t>Ženski</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50%</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86280">
                <a:tc rowSpan="5">
                  <a:txBody>
                    <a:bodyPr/>
                    <a:lstStyle/>
                    <a:p>
                      <a:pPr marL="180000" algn="l" fontAlgn="ctr"/>
                      <a:r>
                        <a:rPr lang="hr-HR" sz="1200" u="none" strike="noStrike" kern="1200" dirty="0" smtClean="0">
                          <a:solidFill>
                            <a:schemeClr val="lt1"/>
                          </a:solidFill>
                          <a:effectLst/>
                          <a:latin typeface="+mn-lt"/>
                          <a:ea typeface="+mn-ea"/>
                          <a:cs typeface="+mn-cs"/>
                        </a:rPr>
                        <a:t>Dob</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18 – 34 godine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16%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2405">
                <a:tc vMerge="1">
                  <a:txBody>
                    <a:bodyPr/>
                    <a:lstStyle/>
                    <a:p>
                      <a:endParaRPr lang="hr-HR"/>
                    </a:p>
                  </a:txBody>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35 – 44 godine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86280">
                <a:tc vMerge="1">
                  <a:txBody>
                    <a:bodyPr/>
                    <a:lstStyle/>
                    <a:p>
                      <a:pPr marL="180000" algn="l" fontAlgn="ctr"/>
                      <a:endParaRPr lang="hr-HR" sz="1200" b="1" i="0" u="none" strike="noStrike" dirty="0">
                        <a:solidFill>
                          <a:srgbClr val="17375E"/>
                        </a:solidFill>
                        <a:effectLst/>
                        <a:latin typeface="Arial CE"/>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45 – 54 godine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25%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86280">
                <a:tc vMerge="1">
                  <a:txBody>
                    <a:bodyPr/>
                    <a:lstStyle/>
                    <a:p>
                      <a:endParaRPr lang="hr-HR"/>
                    </a:p>
                  </a:txBody>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55 – 64 godine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21%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8206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65 i više godina</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86280">
                <a:tc rowSpan="2">
                  <a:txBody>
                    <a:bodyPr/>
                    <a:lstStyle/>
                    <a:p>
                      <a:pPr marL="180000" algn="l" fontAlgn="ctr"/>
                      <a:r>
                        <a:rPr lang="hr-HR" sz="1200" u="none" strike="noStrike" kern="1200" dirty="0" smtClean="0">
                          <a:solidFill>
                            <a:schemeClr val="lt1"/>
                          </a:solidFill>
                          <a:effectLst/>
                          <a:latin typeface="+mn-lt"/>
                          <a:ea typeface="+mn-ea"/>
                          <a:cs typeface="+mn-cs"/>
                        </a:rPr>
                        <a:t>Stupanj obrazovanja</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fontAlgn="ctr"/>
                      <a:r>
                        <a:rPr lang="hr-HR" sz="1200" u="none" strike="noStrike" kern="1200" dirty="0" smtClean="0">
                          <a:solidFill>
                            <a:schemeClr val="lt1"/>
                          </a:solidFill>
                          <a:effectLst/>
                          <a:latin typeface="+mn-lt"/>
                          <a:ea typeface="+mn-ea"/>
                          <a:cs typeface="+mn-cs"/>
                        </a:rPr>
                        <a:t>Srednja</a:t>
                      </a:r>
                      <a:r>
                        <a:rPr lang="hr-HR" sz="1200" u="none" strike="noStrike" kern="1200" baseline="0" dirty="0" smtClean="0">
                          <a:solidFill>
                            <a:schemeClr val="lt1"/>
                          </a:solidFill>
                          <a:effectLst/>
                          <a:latin typeface="+mn-lt"/>
                          <a:ea typeface="+mn-ea"/>
                          <a:cs typeface="+mn-cs"/>
                        </a:rPr>
                        <a:t> škola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22%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2405">
                <a:tc vMerge="1">
                  <a:txBody>
                    <a:bodyPr/>
                    <a:lstStyle/>
                    <a:p>
                      <a:endParaRPr lang="hr-HR"/>
                    </a:p>
                  </a:txBody>
                  <a:tcPr/>
                </a:tc>
                <a:tc>
                  <a:txBody>
                    <a:bodyPr/>
                    <a:lstStyle/>
                    <a:p>
                      <a:pPr marL="108000" algn="l" fontAlgn="ctr"/>
                      <a:r>
                        <a:rPr lang="hr-HR" sz="1200" u="none" strike="noStrike" kern="1200" dirty="0" smtClean="0">
                          <a:solidFill>
                            <a:schemeClr val="lt1"/>
                          </a:solidFill>
                          <a:effectLst/>
                          <a:latin typeface="+mn-lt"/>
                          <a:ea typeface="+mn-ea"/>
                          <a:cs typeface="+mn-cs"/>
                        </a:rPr>
                        <a:t>Više</a:t>
                      </a:r>
                      <a:r>
                        <a:rPr lang="hr-HR" sz="1200" u="none" strike="noStrike" kern="1200" baseline="0" dirty="0" smtClean="0">
                          <a:solidFill>
                            <a:schemeClr val="lt1"/>
                          </a:solidFill>
                          <a:effectLst/>
                          <a:latin typeface="+mn-lt"/>
                          <a:ea typeface="+mn-ea"/>
                          <a:cs typeface="+mn-cs"/>
                        </a:rPr>
                        <a:t> i visoko obrazovanje</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78%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2405">
                <a:tc rowSpan="4">
                  <a:txBody>
                    <a:bodyPr/>
                    <a:lstStyle/>
                    <a:p>
                      <a:pPr marL="180000" algn="l" fontAlgn="ctr"/>
                      <a:r>
                        <a:rPr lang="hr-HR" sz="1200" u="none" strike="noStrike" kern="1200" dirty="0" smtClean="0">
                          <a:solidFill>
                            <a:schemeClr val="lt1"/>
                          </a:solidFill>
                          <a:effectLst/>
                          <a:latin typeface="+mn-lt"/>
                          <a:ea typeface="+mn-ea"/>
                          <a:cs typeface="+mn-cs"/>
                        </a:rPr>
                        <a:t>Funkcija u pravnoj osobi</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Voditelj pravne službe/pravnik u pravnoj službi</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Direktor, predsjednik uprave, prokurist</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45%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0"/>
                  </a:ext>
                </a:extLst>
              </a:tr>
              <a:tr h="192405">
                <a:tc vMerge="1">
                  <a:txBody>
                    <a:bodyPr/>
                    <a:lstStyle/>
                    <a:p>
                      <a:endParaRPr lang="hr-HR"/>
                    </a:p>
                  </a:txBody>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Član uprave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1"/>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108000" algn="l" defTabSz="924282" rtl="0" eaLnBrk="1" fontAlgn="ctr" latinLnBrk="0" hangingPunct="1"/>
                      <a:r>
                        <a:rPr lang="hr-HR" sz="1200" u="none" strike="noStrike" kern="1200" dirty="0">
                          <a:solidFill>
                            <a:schemeClr val="lt1"/>
                          </a:solidFill>
                          <a:effectLst/>
                          <a:latin typeface="+mn-lt"/>
                          <a:ea typeface="+mn-ea"/>
                          <a:cs typeface="+mn-cs"/>
                        </a:rPr>
                        <a:t>Druge menadžerske pozicije</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lt1"/>
                          </a:solidFill>
                          <a:effectLst/>
                          <a:latin typeface="+mn-lt"/>
                          <a:ea typeface="+mn-ea"/>
                          <a:cs typeface="+mn-cs"/>
                        </a:rPr>
                        <a:t>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11" name="Title 4"/>
          <p:cNvSpPr txBox="1">
            <a:spLocks/>
          </p:cNvSpPr>
          <p:nvPr/>
        </p:nvSpPr>
        <p:spPr>
          <a:xfrm>
            <a:off x="4299648" y="4124193"/>
            <a:ext cx="4485536" cy="3323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200" b="0" i="0" u="none" strike="noStrike" kern="1200" cap="none" spc="0" normalizeH="0" baseline="0" noProof="0" dirty="0" smtClean="0">
                <a:ln>
                  <a:noFill/>
                </a:ln>
                <a:effectLst/>
                <a:uLnTx/>
                <a:uFillTx/>
                <a:latin typeface="Calibri"/>
                <a:ea typeface="+mj-ea"/>
                <a:cs typeface="+mj-cs"/>
              </a:rPr>
              <a:t>Razlike među podgrupama testirane su za </a:t>
            </a:r>
            <a:r>
              <a:rPr kumimoji="0" lang="hr-HR" sz="1200" b="1" i="0" u="none" strike="noStrike" kern="1200" cap="none" spc="0" normalizeH="0" baseline="0" noProof="0" dirty="0" smtClean="0">
                <a:ln>
                  <a:noFill/>
                </a:ln>
                <a:effectLst/>
                <a:uLnTx/>
                <a:uFillTx/>
                <a:latin typeface="Calibri"/>
                <a:ea typeface="+mj-ea"/>
                <a:cs typeface="+mj-cs"/>
              </a:rPr>
              <a:t>statističku pouzdanost od 95%.</a:t>
            </a:r>
            <a:endParaRPr kumimoji="0" lang="en-GB" sz="1200" b="1" i="0" u="none" strike="noStrike" kern="1200" cap="none" spc="0" normalizeH="0" baseline="0" noProof="0" dirty="0">
              <a:ln>
                <a:noFill/>
              </a:ln>
              <a:effectLst/>
              <a:uLnTx/>
              <a:uFillTx/>
              <a:latin typeface="Calibri"/>
              <a:ea typeface="+mj-ea"/>
              <a:cs typeface="+mj-cs"/>
            </a:endParaRPr>
          </a:p>
        </p:txBody>
      </p:sp>
      <p:sp>
        <p:nvSpPr>
          <p:cNvPr id="7" name="Text Placeholder 11"/>
          <p:cNvSpPr>
            <a:spLocks noGrp="1"/>
          </p:cNvSpPr>
          <p:nvPr>
            <p:ph type="body" sz="quarter" idx="4294967295"/>
          </p:nvPr>
        </p:nvSpPr>
        <p:spPr>
          <a:xfrm>
            <a:off x="4221743" y="1208778"/>
            <a:ext cx="4480823" cy="570345"/>
          </a:xfrm>
          <a:prstGeom prst="rect">
            <a:avLst/>
          </a:prstGeom>
        </p:spPr>
        <p:txBody>
          <a:bodyPr>
            <a:normAutofit fontScale="92500" lnSpcReduction="10000"/>
          </a:bodyPr>
          <a:lstStyle/>
          <a:p>
            <a:pPr lvl="1"/>
            <a:r>
              <a:rPr lang="hr-HR" dirty="0" smtClean="0"/>
              <a:t>Uzorak poduzeća </a:t>
            </a:r>
            <a:r>
              <a:rPr lang="hr-HR" dirty="0"/>
              <a:t>s područja nadležnosti obuhvaćenih sudova koja su imala kontakt sa sudovima obuhvaćenim ovim istraživanjem ili trgovačkim sudovima na istom području u protekle tri godine </a:t>
            </a:r>
          </a:p>
        </p:txBody>
      </p:sp>
    </p:spTree>
    <p:extLst>
      <p:ext uri="{BB962C8B-B14F-4D97-AF65-F5344CB8AC3E}">
        <p14:creationId xmlns:p14="http://schemas.microsoft.com/office/powerpoint/2010/main" val="1930734642"/>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34000" y="81025"/>
            <a:ext cx="6004875" cy="664797"/>
          </a:xfrm>
        </p:spPr>
        <p:txBody>
          <a:bodyPr/>
          <a:lstStyle/>
          <a:p>
            <a:r>
              <a:rPr lang="hr-HR" sz="2400" dirty="0" smtClean="0"/>
              <a:t>Korisnici suda (pravne osobe) koje su imale iskustvo sa općinskim sudovima </a:t>
            </a:r>
            <a:endParaRPr lang="en-GB" sz="2400" dirty="0"/>
          </a:p>
        </p:txBody>
      </p:sp>
      <p:graphicFrame>
        <p:nvGraphicFramePr>
          <p:cNvPr id="6" name="Tablica 5"/>
          <p:cNvGraphicFramePr>
            <a:graphicFrameLocks noGrp="1"/>
          </p:cNvGraphicFramePr>
          <p:nvPr>
            <p:extLst/>
          </p:nvPr>
        </p:nvGraphicFramePr>
        <p:xfrm>
          <a:off x="182879" y="2011153"/>
          <a:ext cx="5640070" cy="1962428"/>
        </p:xfrm>
        <a:graphic>
          <a:graphicData uri="http://schemas.openxmlformats.org/drawingml/2006/table">
            <a:tbl>
              <a:tblPr>
                <a:tableStyleId>{AF606853-7671-496A-8E4F-DF71F8EC918B}</a:tableStyleId>
              </a:tblPr>
              <a:tblGrid>
                <a:gridCol w="648971">
                  <a:extLst>
                    <a:ext uri="{9D8B030D-6E8A-4147-A177-3AD203B41FA5}">
                      <a16:colId xmlns:a16="http://schemas.microsoft.com/office/drawing/2014/main" xmlns="" val="20000"/>
                    </a:ext>
                  </a:extLst>
                </a:gridCol>
                <a:gridCol w="2174115">
                  <a:extLst>
                    <a:ext uri="{9D8B030D-6E8A-4147-A177-3AD203B41FA5}">
                      <a16:colId xmlns:a16="http://schemas.microsoft.com/office/drawing/2014/main" xmlns="" val="20001"/>
                    </a:ext>
                  </a:extLst>
                </a:gridCol>
                <a:gridCol w="693860">
                  <a:extLst>
                    <a:ext uri="{9D8B030D-6E8A-4147-A177-3AD203B41FA5}">
                      <a16:colId xmlns:a16="http://schemas.microsoft.com/office/drawing/2014/main" xmlns="" val="20002"/>
                    </a:ext>
                  </a:extLst>
                </a:gridCol>
                <a:gridCol w="693860">
                  <a:extLst>
                    <a:ext uri="{9D8B030D-6E8A-4147-A177-3AD203B41FA5}">
                      <a16:colId xmlns:a16="http://schemas.microsoft.com/office/drawing/2014/main" xmlns="" val="20003"/>
                    </a:ext>
                  </a:extLst>
                </a:gridCol>
                <a:gridCol w="714632">
                  <a:extLst>
                    <a:ext uri="{9D8B030D-6E8A-4147-A177-3AD203B41FA5}">
                      <a16:colId xmlns:a16="http://schemas.microsoft.com/office/drawing/2014/main" xmlns="" val="20004"/>
                    </a:ext>
                  </a:extLst>
                </a:gridCol>
                <a:gridCol w="714632">
                  <a:extLst>
                    <a:ext uri="{9D8B030D-6E8A-4147-A177-3AD203B41FA5}">
                      <a16:colId xmlns:a16="http://schemas.microsoft.com/office/drawing/2014/main" xmlns="" val="20005"/>
                    </a:ext>
                  </a:extLst>
                </a:gridCol>
              </a:tblGrid>
              <a:tr h="168315">
                <a:tc rowSpan="2">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rowSpan="2">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gridSpan="2">
                  <a:txBody>
                    <a:bodyPr/>
                    <a:lstStyle/>
                    <a:p>
                      <a:pPr marL="0" marR="0" indent="0" algn="ctr" defTabSz="924282" rtl="0" eaLnBrk="1" fontAlgn="b" latinLnBrk="0" hangingPunct="1">
                        <a:lnSpc>
                          <a:spcPct val="100000"/>
                        </a:lnSpc>
                        <a:spcBef>
                          <a:spcPts val="0"/>
                        </a:spcBef>
                        <a:spcAft>
                          <a:spcPts val="0"/>
                        </a:spcAft>
                        <a:buClrTx/>
                        <a:buSzTx/>
                        <a:buFontTx/>
                        <a:buNone/>
                        <a:tabLst/>
                        <a:defRPr/>
                      </a:pPr>
                      <a:r>
                        <a:rPr lang="hr-HR" sz="1200" u="none" strike="noStrike" kern="1200" dirty="0" smtClean="0">
                          <a:solidFill>
                            <a:schemeClr val="tx1"/>
                          </a:solidFill>
                          <a:effectLst/>
                          <a:latin typeface="+mn-lt"/>
                          <a:ea typeface="+mn-ea"/>
                          <a:cs typeface="+mn-cs"/>
                        </a:rPr>
                        <a:t>2010.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algn="ctr" fontAlgn="b"/>
                      <a:r>
                        <a:rPr lang="hr-HR" sz="1200" u="none" strike="noStrike" kern="1200" dirty="0" smtClean="0">
                          <a:solidFill>
                            <a:schemeClr val="lt1"/>
                          </a:solidFill>
                          <a:effectLst/>
                          <a:latin typeface="+mn-lt"/>
                          <a:ea typeface="+mn-ea"/>
                          <a:cs typeface="+mn-cs"/>
                        </a:rPr>
                        <a:t>2016.</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6831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N</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tx1"/>
                          </a:solidFill>
                          <a:effectLst/>
                          <a:latin typeface="+mn-lt"/>
                          <a:ea typeface="+mn-ea"/>
                          <a:cs typeface="+mn-cs"/>
                        </a:rPr>
                        <a:t>%</a:t>
                      </a:r>
                      <a:endParaRPr lang="hr-HR" sz="12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N</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lt1"/>
                          </a:solidFill>
                          <a:effectLst/>
                          <a:latin typeface="+mn-lt"/>
                          <a:ea typeface="+mn-ea"/>
                          <a:cs typeface="+mn-cs"/>
                        </a:rPr>
                        <a:t>%</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225374">
                <a:tc rowSpan="7">
                  <a:txBody>
                    <a:bodyPr/>
                    <a:lstStyle/>
                    <a:p>
                      <a:pPr marL="180000" algn="l" fontAlgn="ctr"/>
                      <a:r>
                        <a:rPr lang="hr-HR" sz="1200" u="none" strike="noStrike" kern="1200" dirty="0" smtClean="0">
                          <a:solidFill>
                            <a:schemeClr val="lt1"/>
                          </a:solidFill>
                          <a:effectLst/>
                          <a:latin typeface="+mn-lt"/>
                          <a:ea typeface="+mn-ea"/>
                          <a:cs typeface="+mn-cs"/>
                        </a:rPr>
                        <a:t>Sudovi</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smtClean="0">
                          <a:solidFill>
                            <a:schemeClr val="lt1"/>
                          </a:solidFill>
                          <a:effectLst/>
                          <a:latin typeface="+mn-lt"/>
                          <a:ea typeface="+mn-ea"/>
                          <a:cs typeface="+mn-cs"/>
                        </a:rPr>
                        <a:t>Ukupno</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dirty="0">
                          <a:solidFill>
                            <a:schemeClr val="tx1"/>
                          </a:solidFill>
                          <a:effectLst/>
                          <a:latin typeface="+mn-lt"/>
                          <a:ea typeface="+mn-ea"/>
                          <a:cs typeface="+mn-cs"/>
                        </a:rPr>
                        <a:t>116</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algn="ctr" defTabSz="924282" rtl="0" eaLnBrk="1" fontAlgn="b" latinLnBrk="0" hangingPunct="1"/>
                      <a:r>
                        <a:rPr lang="hr-HR" sz="1200" u="none" strike="noStrike" kern="1200">
                          <a:solidFill>
                            <a:schemeClr val="tx1"/>
                          </a:solidFill>
                          <a:effectLst/>
                          <a:latin typeface="+mn-lt"/>
                          <a:ea typeface="+mn-ea"/>
                          <a:cs typeface="+mn-cs"/>
                        </a:rPr>
                        <a:t>100%</a:t>
                      </a:r>
                    </a:p>
                  </a:txBody>
                  <a:tcPr marL="9525" marR="9525" marT="9525" marB="0" anchor="b">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a:solidFill>
                            <a:schemeClr val="bg1"/>
                          </a:solidFill>
                          <a:effectLst/>
                          <a:latin typeface="+mn-lt"/>
                        </a:rPr>
                        <a:t>81</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a:solidFill>
                            <a:schemeClr val="bg1"/>
                          </a:solidFill>
                          <a:effectLst/>
                          <a:latin typeface="+mn-lt"/>
                        </a:rPr>
                        <a:t>10%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Puli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dirty="0">
                          <a:solidFill>
                            <a:schemeClr val="tx1"/>
                          </a:solidFill>
                          <a:effectLst/>
                          <a:latin typeface="+mn-lt"/>
                        </a:rPr>
                        <a:t>14</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dirty="0">
                          <a:solidFill>
                            <a:srgbClr val="000000"/>
                          </a:solidFill>
                          <a:effectLst/>
                          <a:latin typeface="+mn-lt"/>
                        </a:rPr>
                        <a:t>12%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a:solidFill>
                            <a:schemeClr val="bg1"/>
                          </a:solidFill>
                          <a:effectLst/>
                          <a:latin typeface="+mn-lt"/>
                        </a:rPr>
                        <a:t>8</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a:solidFill>
                            <a:schemeClr val="bg1"/>
                          </a:solidFill>
                          <a:effectLst/>
                          <a:latin typeface="+mn-lt"/>
                        </a:rPr>
                        <a:t>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225374">
                <a:tc vMerge="1">
                  <a:txBody>
                    <a:bodyPr/>
                    <a:lstStyle/>
                    <a:p>
                      <a:endParaRPr lang="hr-HR"/>
                    </a:p>
                  </a:txBody>
                  <a:tcPr/>
                </a:tc>
                <a:tc>
                  <a:txBody>
                    <a:bodyPr/>
                    <a:lstStyle/>
                    <a:p>
                      <a:pPr marL="0" marR="0" indent="0" algn="l" defTabSz="924282" rtl="0" eaLnBrk="1" fontAlgn="b" latinLnBrk="0" hangingPunct="1">
                        <a:lnSpc>
                          <a:spcPct val="100000"/>
                        </a:lnSpc>
                        <a:spcBef>
                          <a:spcPts val="0"/>
                        </a:spcBef>
                        <a:spcAft>
                          <a:spcPts val="0"/>
                        </a:spcAft>
                        <a:buClrTx/>
                        <a:buSzTx/>
                        <a:buFontTx/>
                        <a:buNone/>
                        <a:tabLst/>
                        <a:defRPr/>
                      </a:pPr>
                      <a:r>
                        <a:rPr lang="hr-HR" sz="1200" u="none" strike="noStrike" kern="1200" dirty="0" smtClean="0">
                          <a:solidFill>
                            <a:schemeClr val="lt1"/>
                          </a:solidFill>
                          <a:effectLst/>
                          <a:latin typeface="+mn-lt"/>
                          <a:ea typeface="+mn-ea"/>
                          <a:cs typeface="+mn-cs"/>
                        </a:rPr>
                        <a:t>Županijski sud u Puli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dirty="0">
                          <a:solidFill>
                            <a:schemeClr val="tx1"/>
                          </a:solidFill>
                          <a:effectLst/>
                          <a:latin typeface="+mn-lt"/>
                        </a:rPr>
                        <a:t>5</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dirty="0">
                          <a:solidFill>
                            <a:srgbClr val="000000"/>
                          </a:solidFill>
                          <a:effectLst/>
                          <a:latin typeface="+mn-lt"/>
                        </a:rPr>
                        <a:t>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a:solidFill>
                            <a:schemeClr val="bg1"/>
                          </a:solidFill>
                          <a:effectLst/>
                          <a:latin typeface="+mn-lt"/>
                        </a:rPr>
                        <a:t>0</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a:solidFill>
                            <a:schemeClr val="bg1"/>
                          </a:solidFill>
                          <a:effectLst/>
                          <a:latin typeface="+mn-lt"/>
                        </a:rPr>
                        <a:t>26%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Splitu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dirty="0">
                          <a:solidFill>
                            <a:schemeClr val="tx1"/>
                          </a:solidFill>
                          <a:effectLst/>
                          <a:latin typeface="+mn-lt"/>
                        </a:rPr>
                        <a:t>48</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dirty="0">
                          <a:solidFill>
                            <a:srgbClr val="000000"/>
                          </a:solidFill>
                          <a:effectLst/>
                          <a:latin typeface="+mn-lt"/>
                        </a:rPr>
                        <a:t>41%</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a:solidFill>
                            <a:schemeClr val="bg1"/>
                          </a:solidFill>
                          <a:effectLst/>
                          <a:latin typeface="+mn-lt"/>
                        </a:rPr>
                        <a:t>21</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a:solidFill>
                            <a:schemeClr val="bg1"/>
                          </a:solidFill>
                          <a:effectLst/>
                          <a:latin typeface="+mn-lt"/>
                        </a:rPr>
                        <a:t>10%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Karlovcu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dirty="0">
                          <a:solidFill>
                            <a:schemeClr val="tx1"/>
                          </a:solidFill>
                          <a:effectLst/>
                          <a:latin typeface="+mn-lt"/>
                        </a:rPr>
                        <a:t>22</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dirty="0">
                          <a:solidFill>
                            <a:srgbClr val="000000"/>
                          </a:solidFill>
                          <a:effectLst/>
                          <a:latin typeface="+mn-lt"/>
                        </a:rPr>
                        <a:t>19%</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a:solidFill>
                            <a:schemeClr val="bg1"/>
                          </a:solidFill>
                          <a:effectLst/>
                          <a:latin typeface="+mn-lt"/>
                        </a:rPr>
                        <a:t>8</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a:solidFill>
                            <a:schemeClr val="bg1"/>
                          </a:solidFill>
                          <a:effectLst/>
                          <a:latin typeface="+mn-lt"/>
                        </a:rPr>
                        <a:t>12%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Zadru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tc>
                  <a:txBody>
                    <a:bodyPr/>
                    <a:lstStyle/>
                    <a:p>
                      <a:pPr algn="ctr" fontAlgn="b"/>
                      <a:r>
                        <a:rPr lang="hr-HR" sz="1200" b="0" i="0" u="none" strike="noStrike" dirty="0">
                          <a:solidFill>
                            <a:schemeClr val="tx1"/>
                          </a:solidFill>
                          <a:effectLst/>
                          <a:latin typeface="+mn-lt"/>
                        </a:rPr>
                        <a:t>27</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solidFill>
                      <a:schemeClr val="accent2"/>
                    </a:solidFill>
                  </a:tcPr>
                </a:tc>
                <a:tc>
                  <a:txBody>
                    <a:bodyPr/>
                    <a:lstStyle/>
                    <a:p>
                      <a:pPr algn="ctr" fontAlgn="b"/>
                      <a:r>
                        <a:rPr lang="hr-HR" sz="1200" b="0" i="0" u="none" strike="noStrike" dirty="0">
                          <a:solidFill>
                            <a:srgbClr val="000000"/>
                          </a:solidFill>
                          <a:effectLst/>
                          <a:latin typeface="+mn-lt"/>
                        </a:rPr>
                        <a:t>23%</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solidFill>
                      <a:schemeClr val="accent2"/>
                    </a:solidFill>
                  </a:tcPr>
                </a:tc>
                <a:tc>
                  <a:txBody>
                    <a:bodyPr/>
                    <a:lstStyle/>
                    <a:p>
                      <a:pPr algn="ctr" fontAlgn="b"/>
                      <a:r>
                        <a:rPr lang="hr-HR" sz="1200" b="0" i="0" u="none" strike="noStrike">
                          <a:solidFill>
                            <a:schemeClr val="bg1"/>
                          </a:solidFill>
                          <a:effectLst/>
                          <a:latin typeface="+mn-lt"/>
                        </a:rPr>
                        <a:t>10</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tc>
                  <a:txBody>
                    <a:bodyPr/>
                    <a:lstStyle/>
                    <a:p>
                      <a:pPr algn="ctr" fontAlgn="b"/>
                      <a:r>
                        <a:rPr lang="hr-HR" sz="1200" b="0" i="0" u="none" strike="noStrike">
                          <a:solidFill>
                            <a:schemeClr val="bg1"/>
                          </a:solidFill>
                          <a:effectLst/>
                          <a:latin typeface="+mn-lt"/>
                        </a:rPr>
                        <a:t>42%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extLst>
                  <a:ext uri="{0D108BD9-81ED-4DB2-BD59-A6C34878D82A}">
                    <a16:rowId xmlns:a16="http://schemas.microsoft.com/office/drawing/2014/main" xmlns="" val="10007"/>
                  </a:ext>
                </a:extLst>
              </a:tr>
              <a:tr h="225374">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pl-PL" sz="1200" u="none" strike="noStrike" kern="1200" dirty="0">
                          <a:solidFill>
                            <a:schemeClr val="lt1"/>
                          </a:solidFill>
                          <a:effectLst/>
                          <a:latin typeface="+mn-lt"/>
                          <a:ea typeface="+mn-ea"/>
                          <a:cs typeface="+mn-cs"/>
                        </a:rPr>
                        <a:t>Općinski građanski sud u Zagrebu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ctr" defTabSz="924282" rtl="0" eaLnBrk="1" fontAlgn="b" latinLnBrk="0" hangingPunct="1"/>
                      <a:r>
                        <a:rPr lang="hr-HR" sz="1200" u="none" strike="noStrike" kern="1200">
                          <a:solidFill>
                            <a:schemeClr val="tx1"/>
                          </a:solidFill>
                          <a:effectLst/>
                          <a:latin typeface="+mn-lt"/>
                          <a:ea typeface="+mn-ea"/>
                          <a:cs typeface="+mn-cs"/>
                        </a:rPr>
                        <a:t> </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algn="ctr" defTabSz="924282" rtl="0" eaLnBrk="1" fontAlgn="b" latinLnBrk="0" hangingPunct="1"/>
                      <a:r>
                        <a:rPr lang="hr-HR" sz="1200" u="none" strike="noStrike" kern="1200" dirty="0">
                          <a:solidFill>
                            <a:schemeClr val="tx1"/>
                          </a:solidFill>
                          <a:effectLst/>
                          <a:latin typeface="+mn-lt"/>
                          <a:ea typeface="+mn-ea"/>
                          <a:cs typeface="+mn-cs"/>
                        </a:rPr>
                        <a:t> </a:t>
                      </a:r>
                    </a:p>
                  </a:txBody>
                  <a:tcPr marL="9525" marR="9525" marT="9525" marB="0" anchor="b">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b="0" i="0" u="none" strike="noStrike" dirty="0">
                          <a:solidFill>
                            <a:schemeClr val="bg1"/>
                          </a:solidFill>
                          <a:effectLst/>
                          <a:latin typeface="+mn-lt"/>
                        </a:rPr>
                        <a:t>34</a:t>
                      </a:r>
                    </a:p>
                  </a:txBody>
                  <a:tcPr marL="9525" marR="9525" marT="9525" marB="0" anchor="b">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b="0" i="0" u="none" strike="noStrike" dirty="0">
                          <a:solidFill>
                            <a:schemeClr val="bg1"/>
                          </a:solidFill>
                          <a:effectLst/>
                          <a:latin typeface="+mn-lt"/>
                        </a:rPr>
                        <a:t>10%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sp>
        <p:nvSpPr>
          <p:cNvPr id="9" name="TextBox 10"/>
          <p:cNvSpPr txBox="1"/>
          <p:nvPr/>
        </p:nvSpPr>
        <p:spPr>
          <a:xfrm>
            <a:off x="6127750" y="2148401"/>
            <a:ext cx="2753220"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Radi usporedivosti podataka između rezultata iz 2010. godine i 2016. godine u analizi nisu korišteni rezultata Općinskog građanskog suda u Zagrebu jer 2010. nije rađeno istraživanje u sklopu tog suda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363013459"/>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34000" y="81025"/>
            <a:ext cx="8646971" cy="664797"/>
          </a:xfrm>
        </p:spPr>
        <p:txBody>
          <a:bodyPr/>
          <a:lstStyle/>
          <a:p>
            <a:r>
              <a:rPr lang="hr-HR" sz="2400" dirty="0" smtClean="0"/>
              <a:t>Struktura uzorka – profesionalni </a:t>
            </a:r>
            <a:br>
              <a:rPr lang="hr-HR" sz="2400" dirty="0" smtClean="0"/>
            </a:br>
            <a:r>
              <a:rPr lang="hr-HR" sz="2400" dirty="0" smtClean="0"/>
              <a:t>korisnici</a:t>
            </a:r>
            <a:endParaRPr lang="en-GB" sz="2400" dirty="0"/>
          </a:p>
        </p:txBody>
      </p:sp>
      <p:graphicFrame>
        <p:nvGraphicFramePr>
          <p:cNvPr id="6" name="Tablica 5"/>
          <p:cNvGraphicFramePr>
            <a:graphicFrameLocks noGrp="1"/>
          </p:cNvGraphicFramePr>
          <p:nvPr>
            <p:extLst/>
          </p:nvPr>
        </p:nvGraphicFramePr>
        <p:xfrm>
          <a:off x="182885" y="2011152"/>
          <a:ext cx="4677534" cy="1346835"/>
        </p:xfrm>
        <a:graphic>
          <a:graphicData uri="http://schemas.openxmlformats.org/drawingml/2006/table">
            <a:tbl>
              <a:tblPr>
                <a:tableStyleId>{AF606853-7671-496A-8E4F-DF71F8EC918B}</a:tableStyleId>
              </a:tblPr>
              <a:tblGrid>
                <a:gridCol w="842763">
                  <a:extLst>
                    <a:ext uri="{9D8B030D-6E8A-4147-A177-3AD203B41FA5}">
                      <a16:colId xmlns:a16="http://schemas.microsoft.com/office/drawing/2014/main" xmlns="" val="20000"/>
                    </a:ext>
                  </a:extLst>
                </a:gridCol>
                <a:gridCol w="2655447">
                  <a:extLst>
                    <a:ext uri="{9D8B030D-6E8A-4147-A177-3AD203B41FA5}">
                      <a16:colId xmlns:a16="http://schemas.microsoft.com/office/drawing/2014/main" xmlns="" val="20001"/>
                    </a:ext>
                  </a:extLst>
                </a:gridCol>
                <a:gridCol w="589662">
                  <a:extLst>
                    <a:ext uri="{9D8B030D-6E8A-4147-A177-3AD203B41FA5}">
                      <a16:colId xmlns:a16="http://schemas.microsoft.com/office/drawing/2014/main" xmlns="" val="20002"/>
                    </a:ext>
                  </a:extLst>
                </a:gridCol>
                <a:gridCol w="589662">
                  <a:extLst>
                    <a:ext uri="{9D8B030D-6E8A-4147-A177-3AD203B41FA5}">
                      <a16:colId xmlns:a16="http://schemas.microsoft.com/office/drawing/2014/main" xmlns="" val="20003"/>
                    </a:ext>
                  </a:extLst>
                </a:gridCol>
              </a:tblGrid>
              <a:tr h="192405">
                <a:tc>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lt1"/>
                          </a:solidFill>
                          <a:effectLst/>
                          <a:latin typeface="+mn-lt"/>
                          <a:ea typeface="+mn-ea"/>
                          <a:cs typeface="+mn-cs"/>
                        </a:rPr>
                        <a:t>2010.</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lt1"/>
                          </a:solidFill>
                          <a:effectLst/>
                          <a:latin typeface="+mn-lt"/>
                          <a:ea typeface="+mn-ea"/>
                          <a:cs typeface="+mn-cs"/>
                        </a:rPr>
                        <a:t>2016.</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92405">
                <a:tc rowSpan="6">
                  <a:txBody>
                    <a:bodyPr/>
                    <a:lstStyle/>
                    <a:p>
                      <a:pPr marL="180000" algn="l" fontAlgn="ctr"/>
                      <a:r>
                        <a:rPr lang="hr-HR" sz="1200" u="none" strike="noStrike" kern="1200" dirty="0" smtClean="0">
                          <a:solidFill>
                            <a:schemeClr val="lt1"/>
                          </a:solidFill>
                          <a:effectLst/>
                          <a:latin typeface="+mn-lt"/>
                          <a:ea typeface="+mn-ea"/>
                          <a:cs typeface="+mn-cs"/>
                        </a:rPr>
                        <a:t>Sudovi</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N</a:t>
                      </a: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140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154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Puli</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47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14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Splitu</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60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68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Karlovcu</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14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Zadru</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14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a:solidFill>
                            <a:schemeClr val="lt1"/>
                          </a:solidFill>
                          <a:effectLst/>
                          <a:latin typeface="+mn-lt"/>
                          <a:ea typeface="+mn-ea"/>
                          <a:cs typeface="+mn-cs"/>
                        </a:rPr>
                        <a:t>28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92405">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pl-PL" sz="1200" u="none" strike="noStrike" kern="1200" dirty="0">
                          <a:solidFill>
                            <a:schemeClr val="lt1"/>
                          </a:solidFill>
                          <a:effectLst/>
                          <a:latin typeface="+mn-lt"/>
                          <a:ea typeface="+mn-ea"/>
                          <a:cs typeface="+mn-cs"/>
                        </a:rPr>
                        <a:t>Općinski građanski sud u Zagrebu</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 </a:t>
                      </a:r>
                      <a:r>
                        <a:rPr lang="hr-HR" sz="1200" u="none" strike="noStrike" kern="1200" dirty="0" smtClean="0">
                          <a:solidFill>
                            <a:schemeClr val="lt1"/>
                          </a:solidFill>
                          <a:effectLst/>
                          <a:latin typeface="+mn-lt"/>
                          <a:ea typeface="+mn-ea"/>
                          <a:cs typeface="+mn-cs"/>
                        </a:rPr>
                        <a:t>n/a</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a:solidFill>
                            <a:schemeClr val="lt1"/>
                          </a:solidFill>
                          <a:effectLst/>
                          <a:latin typeface="+mn-lt"/>
                          <a:ea typeface="+mn-ea"/>
                          <a:cs typeface="+mn-cs"/>
                        </a:rPr>
                        <a:t>30</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bl>
          </a:graphicData>
        </a:graphic>
      </p:graphicFrame>
      <p:sp>
        <p:nvSpPr>
          <p:cNvPr id="9" name="TextBox 10"/>
          <p:cNvSpPr txBox="1"/>
          <p:nvPr/>
        </p:nvSpPr>
        <p:spPr>
          <a:xfrm>
            <a:off x="5280641" y="2148401"/>
            <a:ext cx="3600329"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Radi usporedivosti podataka između rezultata iz 2010. godine i 2016. godine u analizi nisu korišteni rezultata Općinskog građanskog suda u Zagrebu jer 2010. nije rađeno istraživanje u sklopu tog suda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865549096"/>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34000" y="81025"/>
            <a:ext cx="8646971" cy="332399"/>
          </a:xfrm>
        </p:spPr>
        <p:txBody>
          <a:bodyPr/>
          <a:lstStyle/>
          <a:p>
            <a:r>
              <a:rPr lang="hr-HR" sz="2400" dirty="0" smtClean="0"/>
              <a:t>Struktura uzorka – Zaposlenici suda</a:t>
            </a:r>
            <a:endParaRPr lang="en-GB" sz="2400" dirty="0"/>
          </a:p>
        </p:txBody>
      </p:sp>
      <p:graphicFrame>
        <p:nvGraphicFramePr>
          <p:cNvPr id="9" name="Tablica 8"/>
          <p:cNvGraphicFramePr>
            <a:graphicFrameLocks noGrp="1"/>
          </p:cNvGraphicFramePr>
          <p:nvPr>
            <p:extLst/>
          </p:nvPr>
        </p:nvGraphicFramePr>
        <p:xfrm>
          <a:off x="387348" y="875252"/>
          <a:ext cx="8041036" cy="2927818"/>
        </p:xfrm>
        <a:graphic>
          <a:graphicData uri="http://schemas.openxmlformats.org/drawingml/2006/table">
            <a:tbl>
              <a:tblPr>
                <a:tableStyleId>{AF606853-7671-496A-8E4F-DF71F8EC918B}</a:tableStyleId>
              </a:tblPr>
              <a:tblGrid>
                <a:gridCol w="1024263">
                  <a:extLst>
                    <a:ext uri="{9D8B030D-6E8A-4147-A177-3AD203B41FA5}">
                      <a16:colId xmlns:a16="http://schemas.microsoft.com/office/drawing/2014/main" xmlns="" val="20000"/>
                    </a:ext>
                  </a:extLst>
                </a:gridCol>
                <a:gridCol w="4171341">
                  <a:extLst>
                    <a:ext uri="{9D8B030D-6E8A-4147-A177-3AD203B41FA5}">
                      <a16:colId xmlns:a16="http://schemas.microsoft.com/office/drawing/2014/main" xmlns="" val="20001"/>
                    </a:ext>
                  </a:extLst>
                </a:gridCol>
                <a:gridCol w="711358">
                  <a:extLst>
                    <a:ext uri="{9D8B030D-6E8A-4147-A177-3AD203B41FA5}">
                      <a16:colId xmlns:a16="http://schemas.microsoft.com/office/drawing/2014/main" xmlns="" val="20002"/>
                    </a:ext>
                  </a:extLst>
                </a:gridCol>
                <a:gridCol w="711358">
                  <a:extLst>
                    <a:ext uri="{9D8B030D-6E8A-4147-A177-3AD203B41FA5}">
                      <a16:colId xmlns:a16="http://schemas.microsoft.com/office/drawing/2014/main" xmlns="" val="20003"/>
                    </a:ext>
                  </a:extLst>
                </a:gridCol>
                <a:gridCol w="711358">
                  <a:extLst>
                    <a:ext uri="{9D8B030D-6E8A-4147-A177-3AD203B41FA5}">
                      <a16:colId xmlns:a16="http://schemas.microsoft.com/office/drawing/2014/main" xmlns="" val="20004"/>
                    </a:ext>
                  </a:extLst>
                </a:gridCol>
                <a:gridCol w="711358">
                  <a:extLst>
                    <a:ext uri="{9D8B030D-6E8A-4147-A177-3AD203B41FA5}">
                      <a16:colId xmlns:a16="http://schemas.microsoft.com/office/drawing/2014/main" xmlns="" val="20005"/>
                    </a:ext>
                  </a:extLst>
                </a:gridCol>
              </a:tblGrid>
              <a:tr h="118696">
                <a:tc rowSpan="2">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rowSpan="2">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gridSpan="2">
                  <a:txBody>
                    <a:bodyPr/>
                    <a:lstStyle/>
                    <a:p>
                      <a:pPr marL="0" marR="0" indent="0" algn="ctr" defTabSz="924282" rtl="0" eaLnBrk="1" fontAlgn="b" latinLnBrk="0" hangingPunct="1">
                        <a:lnSpc>
                          <a:spcPct val="100000"/>
                        </a:lnSpc>
                        <a:spcBef>
                          <a:spcPts val="0"/>
                        </a:spcBef>
                        <a:spcAft>
                          <a:spcPts val="0"/>
                        </a:spcAft>
                        <a:buClrTx/>
                        <a:buSzTx/>
                        <a:buFontTx/>
                        <a:buNone/>
                        <a:tabLst/>
                        <a:defRPr/>
                      </a:pPr>
                      <a:r>
                        <a:rPr lang="hr-HR" sz="1200" u="none" strike="noStrike" kern="1200" dirty="0" smtClean="0">
                          <a:solidFill>
                            <a:schemeClr val="tx1"/>
                          </a:solidFill>
                          <a:effectLst/>
                          <a:latin typeface="+mn-lt"/>
                          <a:ea typeface="+mn-ea"/>
                          <a:cs typeface="+mn-cs"/>
                        </a:rPr>
                        <a:t>2010.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2">
                  <a:txBody>
                    <a:bodyPr/>
                    <a:lstStyle/>
                    <a:p>
                      <a:pPr algn="ctr" fontAlgn="b"/>
                      <a:r>
                        <a:rPr lang="hr-HR" sz="1200" u="none" strike="noStrike" kern="1200" dirty="0" smtClean="0">
                          <a:solidFill>
                            <a:schemeClr val="lt1"/>
                          </a:solidFill>
                          <a:effectLst/>
                          <a:latin typeface="+mn-lt"/>
                          <a:ea typeface="+mn-ea"/>
                          <a:cs typeface="+mn-cs"/>
                        </a:rPr>
                        <a:t>2016.</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fontAlgn="b"/>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0"/>
                  </a:ext>
                </a:extLst>
              </a:tr>
              <a:tr h="11869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l" fontAlgn="b"/>
                      <a:endParaRPr lang="hr-HR" sz="1200" u="none" strike="noStrike" kern="1200" dirty="0">
                        <a:solidFill>
                          <a:schemeClr val="lt1"/>
                        </a:solidFill>
                        <a:effectLst/>
                        <a:latin typeface="+mn-lt"/>
                        <a:ea typeface="+mn-ea"/>
                        <a:cs typeface="+mn-cs"/>
                      </a:endParaRPr>
                    </a:p>
                  </a:txBody>
                  <a:tcPr marL="9525" marR="9525" marT="9525" marB="0" anchor="b">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tx1"/>
                          </a:solidFill>
                          <a:effectLst/>
                          <a:latin typeface="+mn-lt"/>
                          <a:ea typeface="+mn-ea"/>
                          <a:cs typeface="+mn-cs"/>
                        </a:rPr>
                        <a:t>N</a:t>
                      </a:r>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tx1"/>
                          </a:solidFill>
                          <a:effectLst/>
                          <a:latin typeface="+mn-lt"/>
                          <a:ea typeface="+mn-ea"/>
                          <a:cs typeface="+mn-cs"/>
                        </a:rPr>
                        <a:t>%</a:t>
                      </a:r>
                      <a:endParaRPr lang="hr-HR" sz="12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200" u="none" strike="noStrike" kern="1200" dirty="0" smtClean="0">
                          <a:solidFill>
                            <a:schemeClr val="lt1"/>
                          </a:solidFill>
                          <a:effectLst/>
                          <a:latin typeface="+mn-lt"/>
                          <a:ea typeface="+mn-ea"/>
                          <a:cs typeface="+mn-cs"/>
                        </a:rPr>
                        <a:t>N</a:t>
                      </a:r>
                      <a:endParaRPr lang="hr-HR" sz="1200" u="none" strike="noStrike" kern="1200" dirty="0">
                        <a:solidFill>
                          <a:schemeClr val="lt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pPr algn="ctr" fontAlgn="b"/>
                      <a:r>
                        <a:rPr lang="hr-HR" sz="1200" u="none" strike="noStrike" kern="1200" dirty="0" smtClean="0">
                          <a:solidFill>
                            <a:schemeClr val="lt1"/>
                          </a:solidFill>
                          <a:effectLst/>
                          <a:latin typeface="+mn-lt"/>
                          <a:ea typeface="+mn-ea"/>
                          <a:cs typeface="+mn-cs"/>
                        </a:rPr>
                        <a:t>%</a:t>
                      </a:r>
                      <a:endParaRPr lang="hr-HR" sz="12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1"/>
                  </a:ext>
                </a:extLst>
              </a:tr>
              <a:tr h="195616">
                <a:tc rowSpan="13">
                  <a:txBody>
                    <a:bodyPr/>
                    <a:lstStyle/>
                    <a:p>
                      <a:pPr marL="180000" algn="l" fontAlgn="ctr"/>
                      <a:r>
                        <a:rPr lang="hr-HR" sz="1200" u="none" strike="noStrike" kern="1200" dirty="0" smtClean="0">
                          <a:solidFill>
                            <a:schemeClr val="lt1"/>
                          </a:solidFill>
                          <a:effectLst/>
                          <a:latin typeface="+mn-lt"/>
                          <a:ea typeface="+mn-ea"/>
                          <a:cs typeface="+mn-cs"/>
                        </a:rPr>
                        <a:t>Sudovi</a:t>
                      </a: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a:r>
                        <a:rPr lang="hr-HR" sz="1200" u="none" strike="noStrike" kern="1200" dirty="0" smtClean="0">
                          <a:solidFill>
                            <a:schemeClr val="lt1"/>
                          </a:solidFill>
                          <a:effectLst/>
                          <a:latin typeface="+mn-lt"/>
                          <a:ea typeface="+mn-ea"/>
                          <a:cs typeface="+mn-cs"/>
                        </a:rPr>
                        <a:t>Ukupno</a:t>
                      </a:r>
                      <a:endParaRPr lang="hr-HR" sz="1200" u="none" strike="noStrike" kern="1200" dirty="0">
                        <a:solidFill>
                          <a:schemeClr val="lt1"/>
                        </a:solidFill>
                        <a:effectLst/>
                        <a:latin typeface="+mn-lt"/>
                        <a:ea typeface="+mn-ea"/>
                        <a:cs typeface="+mn-cs"/>
                      </a:endParaRP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369</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a:solidFill>
                            <a:srgbClr val="000000"/>
                          </a:solidFill>
                          <a:effectLst/>
                          <a:latin typeface="Calibri"/>
                        </a:rPr>
                        <a:t>100%</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smtClean="0">
                          <a:solidFill>
                            <a:schemeClr val="bg1"/>
                          </a:solidFill>
                          <a:effectLst/>
                          <a:latin typeface="Calibri"/>
                        </a:rPr>
                        <a:t>622</a:t>
                      </a:r>
                      <a:endParaRPr lang="hr-HR" sz="1100" b="0" i="0" u="none" strike="noStrike" dirty="0">
                        <a:solidFill>
                          <a:schemeClr val="bg1"/>
                        </a:solidFill>
                        <a:effectLst/>
                        <a:latin typeface="Calibri"/>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chemeClr val="bg1"/>
                          </a:solidFill>
                          <a:effectLst/>
                          <a:latin typeface="Calibri"/>
                        </a:rPr>
                        <a:t>100%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2"/>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Općinski sud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dirty="0">
                          <a:solidFill>
                            <a:srgbClr val="000000"/>
                          </a:solidFill>
                          <a:effectLst/>
                          <a:latin typeface="Calibri"/>
                        </a:rPr>
                        <a:t>29</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a:solidFill>
                            <a:srgbClr val="000000"/>
                          </a:solidFill>
                          <a:effectLst/>
                          <a:latin typeface="Calibri"/>
                        </a:rPr>
                        <a:t>8%</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dirty="0">
                          <a:solidFill>
                            <a:schemeClr val="bg1"/>
                          </a:solidFill>
                          <a:effectLst/>
                          <a:latin typeface="Calibri"/>
                          <a:ea typeface="+mn-ea"/>
                          <a:cs typeface="+mn-cs"/>
                        </a:rPr>
                        <a:t>37</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a:solidFill>
                            <a:schemeClr val="bg1"/>
                          </a:solidFill>
                          <a:effectLst/>
                          <a:latin typeface="Calibri"/>
                          <a:ea typeface="+mn-ea"/>
                          <a:cs typeface="+mn-cs"/>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3"/>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Županijski sud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dirty="0">
                          <a:solidFill>
                            <a:srgbClr val="000000"/>
                          </a:solidFill>
                          <a:effectLst/>
                          <a:latin typeface="Calibri"/>
                        </a:rPr>
                        <a:t>38</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a:solidFill>
                            <a:srgbClr val="000000"/>
                          </a:solidFill>
                          <a:effectLst/>
                          <a:latin typeface="Calibri"/>
                        </a:rPr>
                        <a:t>10%</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dirty="0">
                          <a:solidFill>
                            <a:schemeClr val="bg1"/>
                          </a:solidFill>
                          <a:effectLst/>
                          <a:latin typeface="Calibri"/>
                          <a:ea typeface="+mn-ea"/>
                          <a:cs typeface="+mn-cs"/>
                        </a:rPr>
                        <a:t>33</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a:solidFill>
                            <a:schemeClr val="bg1"/>
                          </a:solidFill>
                          <a:effectLst/>
                          <a:latin typeface="Calibri"/>
                          <a:ea typeface="+mn-ea"/>
                          <a:cs typeface="+mn-cs"/>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4"/>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Splitu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dirty="0">
                          <a:solidFill>
                            <a:srgbClr val="000000"/>
                          </a:solidFill>
                          <a:effectLst/>
                          <a:latin typeface="Calibri"/>
                        </a:rPr>
                        <a:t>112</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a:solidFill>
                            <a:srgbClr val="000000"/>
                          </a:solidFill>
                          <a:effectLst/>
                          <a:latin typeface="Calibri"/>
                        </a:rPr>
                        <a:t>30%</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127</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20%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5"/>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hr-HR" sz="1200" u="none" strike="noStrike" kern="1200" dirty="0">
                          <a:solidFill>
                            <a:schemeClr val="lt1"/>
                          </a:solidFill>
                          <a:effectLst/>
                          <a:latin typeface="+mn-lt"/>
                          <a:ea typeface="+mn-ea"/>
                          <a:cs typeface="+mn-cs"/>
                        </a:rPr>
                        <a:t>Općinski sud u Karlovcu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43</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12%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28</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6"/>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Općinski sud u Zadru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40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11%</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47</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a:solidFill>
                            <a:schemeClr val="bg1"/>
                          </a:solidFill>
                          <a:effectLst/>
                          <a:latin typeface="Calibri"/>
                          <a:ea typeface="+mn-ea"/>
                          <a:cs typeface="+mn-cs"/>
                        </a:rPr>
                        <a:t>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7"/>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Županijsko državno odvjetništvo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4</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a:solidFill>
                            <a:srgbClr val="000000"/>
                          </a:solidFill>
                          <a:effectLst/>
                          <a:latin typeface="Calibri"/>
                        </a:rPr>
                        <a:t>1%</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12</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8"/>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Općinsko državno odvjetništvo u Puli</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14</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32</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09"/>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Županijsko državno odvjetništvo u Karlovcu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6</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12</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0"/>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Općinsko državno odvjetništvo u Karlovcu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17</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30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1"/>
                  </a:ext>
                </a:extLst>
              </a:tr>
              <a:tr h="195616">
                <a:tc vMerge="1">
                  <a:txBody>
                    <a:bodyPr/>
                    <a:lstStyle/>
                    <a:p>
                      <a:endParaRPr lang="hr-HR"/>
                    </a:p>
                  </a:txBody>
                  <a:tcPr/>
                </a:tc>
                <a:tc>
                  <a:txBody>
                    <a:bodyPr/>
                    <a:lstStyle/>
                    <a:p>
                      <a:pPr algn="l" fontAlgn="b"/>
                      <a:r>
                        <a:rPr lang="hr-HR" sz="1200" u="none" strike="noStrike" kern="1200" dirty="0">
                          <a:solidFill>
                            <a:schemeClr val="lt1"/>
                          </a:solidFill>
                          <a:effectLst/>
                          <a:latin typeface="+mn-lt"/>
                          <a:ea typeface="+mn-ea"/>
                          <a:cs typeface="+mn-cs"/>
                        </a:rPr>
                        <a:t>Državno odvjetništvo </a:t>
                      </a:r>
                      <a:r>
                        <a:rPr lang="hr-HR" sz="1200" u="none" strike="noStrike" kern="1200" dirty="0" smtClean="0">
                          <a:solidFill>
                            <a:schemeClr val="lt1"/>
                          </a:solidFill>
                          <a:effectLst/>
                          <a:latin typeface="+mn-lt"/>
                          <a:ea typeface="+mn-ea"/>
                          <a:cs typeface="+mn-cs"/>
                        </a:rPr>
                        <a:t>RH</a:t>
                      </a:r>
                      <a:r>
                        <a:rPr lang="hr-HR" sz="1200" u="none" strike="noStrike" kern="1200" baseline="0" dirty="0" smtClean="0">
                          <a:solidFill>
                            <a:schemeClr val="lt1"/>
                          </a:solidFill>
                          <a:effectLst/>
                          <a:latin typeface="+mn-lt"/>
                          <a:ea typeface="+mn-ea"/>
                          <a:cs typeface="+mn-cs"/>
                        </a:rPr>
                        <a:t> (Zagreb)</a:t>
                      </a:r>
                      <a:endParaRPr lang="hr-HR" sz="1200" u="none" strike="noStrike" kern="1200" dirty="0">
                        <a:solidFill>
                          <a:schemeClr val="lt1"/>
                        </a:solidFill>
                        <a:effectLst/>
                        <a:latin typeface="+mn-lt"/>
                        <a:ea typeface="+mn-ea"/>
                        <a:cs typeface="+mn-cs"/>
                      </a:endParaRP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a:solidFill>
                            <a:srgbClr val="000000"/>
                          </a:solidFill>
                          <a:effectLst/>
                          <a:latin typeface="Calibri"/>
                        </a:rPr>
                        <a:t>34</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9%</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31</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2"/>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pl-PL" sz="1200" u="none" strike="noStrike" kern="1200" dirty="0">
                          <a:solidFill>
                            <a:schemeClr val="lt1"/>
                          </a:solidFill>
                          <a:effectLst/>
                          <a:latin typeface="+mn-lt"/>
                          <a:ea typeface="+mn-ea"/>
                          <a:cs typeface="+mn-cs"/>
                        </a:rPr>
                        <a:t>Ured za suzbijanje korupcije i organiziranog kriminala (</a:t>
                      </a:r>
                      <a:r>
                        <a:rPr lang="pl-PL" sz="1200" u="none" strike="noStrike" kern="1200" dirty="0" smtClean="0">
                          <a:solidFill>
                            <a:schemeClr val="lt1"/>
                          </a:solidFill>
                          <a:effectLst/>
                          <a:latin typeface="+mn-lt"/>
                          <a:ea typeface="+mn-ea"/>
                          <a:cs typeface="+mn-cs"/>
                        </a:rPr>
                        <a:t>USKOK)</a:t>
                      </a:r>
                      <a:endParaRPr lang="pl-PL" sz="1200" u="none" strike="noStrike" kern="1200" dirty="0">
                        <a:solidFill>
                          <a:schemeClr val="lt1"/>
                        </a:solidFill>
                        <a:effectLst/>
                        <a:latin typeface="+mn-lt"/>
                        <a:ea typeface="+mn-ea"/>
                        <a:cs typeface="+mn-cs"/>
                      </a:endParaRP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tc>
                  <a:txBody>
                    <a:bodyPr/>
                    <a:lstStyle/>
                    <a:p>
                      <a:pPr algn="ctr" fontAlgn="b"/>
                      <a:r>
                        <a:rPr lang="hr-HR" sz="1100" b="0" i="0" u="none" strike="noStrike">
                          <a:solidFill>
                            <a:srgbClr val="000000"/>
                          </a:solidFill>
                          <a:effectLst/>
                          <a:latin typeface="Calibri"/>
                        </a:rPr>
                        <a:t>32</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solidFill>
                      <a:schemeClr val="accent2"/>
                    </a:solidFill>
                  </a:tcPr>
                </a:tc>
                <a:tc>
                  <a:txBody>
                    <a:bodyPr/>
                    <a:lstStyle/>
                    <a:p>
                      <a:pPr algn="ctr" fontAlgn="b"/>
                      <a:r>
                        <a:rPr lang="hr-HR" sz="1100" b="0" i="0" u="none" strike="noStrike" dirty="0">
                          <a:solidFill>
                            <a:srgbClr val="000000"/>
                          </a:solidFill>
                          <a:effectLst/>
                          <a:latin typeface="Calibri"/>
                        </a:rPr>
                        <a:t>9%</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50</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ysDash"/>
                      <a:round/>
                      <a:headEnd type="none" w="med" len="med"/>
                      <a:tailEnd type="none" w="med" len="med"/>
                    </a:lnB>
                  </a:tcPr>
                </a:tc>
                <a:extLst>
                  <a:ext uri="{0D108BD9-81ED-4DB2-BD59-A6C34878D82A}">
                    <a16:rowId xmlns:a16="http://schemas.microsoft.com/office/drawing/2014/main" xmlns="" val="10013"/>
                  </a:ext>
                </a:extLst>
              </a:tr>
              <a:tr h="195616">
                <a:tc vMerge="1">
                  <a:txBody>
                    <a:bodyPr/>
                    <a:lstStyle/>
                    <a:p>
                      <a:pPr marL="180000" algn="l" fontAlgn="ctr"/>
                      <a:endParaRPr lang="hr-HR" sz="12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a:txBody>
                    <a:bodyPr/>
                    <a:lstStyle/>
                    <a:p>
                      <a:pPr algn="l" fontAlgn="b"/>
                      <a:r>
                        <a:rPr lang="pl-PL" sz="1200" u="none" strike="noStrike" kern="1200" dirty="0">
                          <a:solidFill>
                            <a:schemeClr val="lt1"/>
                          </a:solidFill>
                          <a:effectLst/>
                          <a:latin typeface="+mn-lt"/>
                          <a:ea typeface="+mn-ea"/>
                          <a:cs typeface="+mn-cs"/>
                        </a:rPr>
                        <a:t>Općinski građanski sud u Zagrebu</a:t>
                      </a:r>
                    </a:p>
                  </a:txBody>
                  <a:tcPr marL="54000" marR="54000"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endParaRPr lang="hr-HR" sz="1200" u="none" strike="noStrike" kern="1200" dirty="0">
                        <a:solidFill>
                          <a:schemeClr val="tx1"/>
                        </a:solidFill>
                        <a:effectLst/>
                        <a:latin typeface="+mn-lt"/>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endParaRPr lang="hr-HR" sz="12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ctr" fontAlgn="b"/>
                      <a:r>
                        <a:rPr lang="hr-HR" sz="1100" b="0" i="0" u="none" strike="noStrike" kern="1200">
                          <a:solidFill>
                            <a:schemeClr val="bg1"/>
                          </a:solidFill>
                          <a:effectLst/>
                          <a:latin typeface="Calibri"/>
                          <a:ea typeface="+mn-ea"/>
                          <a:cs typeface="+mn-cs"/>
                        </a:rPr>
                        <a:t>183</a:t>
                      </a:r>
                    </a:p>
                  </a:txBody>
                  <a:tcPr marL="9525" marR="9525" marT="9525" marB="0" anchor="ctr">
                    <a:lnL w="381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b"/>
                      <a:r>
                        <a:rPr lang="hr-HR" sz="1100" b="0" i="0" u="none" strike="noStrike" kern="1200" dirty="0">
                          <a:solidFill>
                            <a:schemeClr val="bg1"/>
                          </a:solidFill>
                          <a:effectLst/>
                          <a:latin typeface="Calibri"/>
                          <a:ea typeface="+mn-ea"/>
                          <a:cs typeface="+mn-cs"/>
                        </a:rPr>
                        <a:t>29%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ysDash"/>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xmlns="" val="10014"/>
                  </a:ext>
                </a:extLst>
              </a:tr>
            </a:tbl>
          </a:graphicData>
        </a:graphic>
      </p:graphicFrame>
      <p:sp>
        <p:nvSpPr>
          <p:cNvPr id="11" name="TextBox 10"/>
          <p:cNvSpPr txBox="1"/>
          <p:nvPr/>
        </p:nvSpPr>
        <p:spPr>
          <a:xfrm>
            <a:off x="387348" y="4027630"/>
            <a:ext cx="8041036" cy="645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just"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Radi usporedivosti podataka između rezultata iz 2010. godine i 2016. godine u analizi nisu korišteni rezultata Općinskog građanskog suda u Zagrebu jer 2010. nije rađeno istraživanje u sklopu tog suda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732845069"/>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hr-HR" dirty="0" smtClean="0"/>
              <a:t>Kontakti</a:t>
            </a:r>
            <a:endParaRPr lang="en-GB" dirty="0"/>
          </a:p>
        </p:txBody>
      </p:sp>
      <p:sp>
        <p:nvSpPr>
          <p:cNvPr id="16" name="TextBox 15"/>
          <p:cNvSpPr txBox="1"/>
          <p:nvPr/>
        </p:nvSpPr>
        <p:spPr>
          <a:xfrm>
            <a:off x="326307" y="3209368"/>
            <a:ext cx="1604683" cy="384721"/>
          </a:xfrm>
          <a:prstGeom prst="rect">
            <a:avLst/>
          </a:prstGeom>
        </p:spPr>
        <p:txBody>
          <a:bodyPr vert="horz" wrap="square" lIns="0" tIns="0" rIns="0" bIns="0" rtlCol="0">
            <a:spAutoFit/>
          </a:bodyPr>
          <a:lstStyle/>
          <a:p>
            <a:pPr marL="4763"/>
            <a:r>
              <a:rPr lang="hr-HR" sz="1400" b="1" dirty="0" smtClean="0">
                <a:solidFill>
                  <a:schemeClr val="bg1"/>
                </a:solidFill>
              </a:rPr>
              <a:t>Luka Bulian</a:t>
            </a:r>
            <a:endParaRPr lang="en-GB" sz="1400" b="1" dirty="0" smtClean="0">
              <a:solidFill>
                <a:schemeClr val="bg1"/>
              </a:solidFill>
            </a:endParaRPr>
          </a:p>
          <a:p>
            <a:pPr marL="4763"/>
            <a:r>
              <a:rPr lang="hr-HR" sz="1100" dirty="0" err="1">
                <a:solidFill>
                  <a:schemeClr val="bg1"/>
                </a:solidFill>
              </a:rPr>
              <a:t>Research</a:t>
            </a:r>
            <a:r>
              <a:rPr lang="hr-HR" sz="1100" dirty="0">
                <a:solidFill>
                  <a:schemeClr val="bg1"/>
                </a:solidFill>
              </a:rPr>
              <a:t> </a:t>
            </a:r>
            <a:r>
              <a:rPr lang="hr-HR" sz="1100" dirty="0" err="1">
                <a:solidFill>
                  <a:schemeClr val="bg1"/>
                </a:solidFill>
              </a:rPr>
              <a:t>Executive</a:t>
            </a:r>
            <a:endParaRPr lang="en-GB" sz="1100" dirty="0" smtClean="0">
              <a:solidFill>
                <a:schemeClr val="bg1"/>
              </a:solidFill>
            </a:endParaRPr>
          </a:p>
        </p:txBody>
      </p:sp>
      <p:cxnSp>
        <p:nvCxnSpPr>
          <p:cNvPr id="22" name="Straight Connector 21"/>
          <p:cNvCxnSpPr/>
          <p:nvPr/>
        </p:nvCxnSpPr>
        <p:spPr>
          <a:xfrm>
            <a:off x="311972" y="3119718"/>
            <a:ext cx="2097741"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Lst>
        </p:spPr>
      </p:cxnSp>
      <p:grpSp>
        <p:nvGrpSpPr>
          <p:cNvPr id="85" name="Group 84"/>
          <p:cNvGrpSpPr/>
          <p:nvPr/>
        </p:nvGrpSpPr>
        <p:grpSpPr bwMode="black">
          <a:xfrm>
            <a:off x="326307" y="3795324"/>
            <a:ext cx="1575223" cy="169277"/>
            <a:chOff x="326307" y="3795324"/>
            <a:chExt cx="1575223" cy="169277"/>
          </a:xfrm>
        </p:grpSpPr>
        <p:grpSp>
          <p:nvGrpSpPr>
            <p:cNvPr id="46" name="Group 153"/>
            <p:cNvGrpSpPr>
              <a:grpSpLocks noChangeAspect="1"/>
            </p:cNvGrpSpPr>
            <p:nvPr/>
          </p:nvGrpSpPr>
          <p:grpSpPr bwMode="black">
            <a:xfrm>
              <a:off x="326307" y="3849114"/>
              <a:ext cx="134459" cy="89640"/>
              <a:chOff x="-6357938" y="3122613"/>
              <a:chExt cx="1104900" cy="736600"/>
            </a:xfrm>
            <a:solidFill>
              <a:schemeClr val="bg1"/>
            </a:solidFill>
          </p:grpSpPr>
          <p:sp>
            <p:nvSpPr>
              <p:cNvPr id="47" name="Freeform 7"/>
              <p:cNvSpPr>
                <a:spLocks/>
              </p:cNvSpPr>
              <p:nvPr/>
            </p:nvSpPr>
            <p:spPr bwMode="black">
              <a:xfrm>
                <a:off x="-6319838" y="3122613"/>
                <a:ext cx="1028700" cy="431800"/>
              </a:xfrm>
              <a:custGeom>
                <a:avLst/>
                <a:gdLst/>
                <a:ahLst/>
                <a:cxnLst>
                  <a:cxn ang="0">
                    <a:pos x="324" y="272"/>
                  </a:cxn>
                  <a:cxn ang="0">
                    <a:pos x="648" y="0"/>
                  </a:cxn>
                  <a:cxn ang="0">
                    <a:pos x="648" y="0"/>
                  </a:cxn>
                  <a:cxn ang="0">
                    <a:pos x="644" y="0"/>
                  </a:cxn>
                  <a:cxn ang="0">
                    <a:pos x="4" y="0"/>
                  </a:cxn>
                  <a:cxn ang="0">
                    <a:pos x="4" y="0"/>
                  </a:cxn>
                  <a:cxn ang="0">
                    <a:pos x="0" y="0"/>
                  </a:cxn>
                  <a:cxn ang="0">
                    <a:pos x="324" y="272"/>
                  </a:cxn>
                </a:cxnLst>
                <a:rect l="0" t="0" r="r" b="b"/>
                <a:pathLst>
                  <a:path w="648" h="272">
                    <a:moveTo>
                      <a:pt x="324" y="272"/>
                    </a:moveTo>
                    <a:lnTo>
                      <a:pt x="648" y="0"/>
                    </a:lnTo>
                    <a:lnTo>
                      <a:pt x="648" y="0"/>
                    </a:lnTo>
                    <a:lnTo>
                      <a:pt x="644" y="0"/>
                    </a:lnTo>
                    <a:lnTo>
                      <a:pt x="4" y="0"/>
                    </a:lnTo>
                    <a:lnTo>
                      <a:pt x="4" y="0"/>
                    </a:lnTo>
                    <a:lnTo>
                      <a:pt x="0" y="0"/>
                    </a:lnTo>
                    <a:lnTo>
                      <a:pt x="3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black">
              <a:xfrm>
                <a:off x="-5621338" y="3154363"/>
                <a:ext cx="368300" cy="669925"/>
              </a:xfrm>
              <a:custGeom>
                <a:avLst/>
                <a:gdLst/>
                <a:ahLst/>
                <a:cxnLst>
                  <a:cxn ang="0">
                    <a:pos x="232" y="8"/>
                  </a:cxn>
                  <a:cxn ang="0">
                    <a:pos x="232" y="8"/>
                  </a:cxn>
                  <a:cxn ang="0">
                    <a:pos x="230" y="0"/>
                  </a:cxn>
                  <a:cxn ang="0">
                    <a:pos x="0" y="192"/>
                  </a:cxn>
                  <a:cxn ang="0">
                    <a:pos x="230" y="422"/>
                  </a:cxn>
                  <a:cxn ang="0">
                    <a:pos x="230" y="422"/>
                  </a:cxn>
                  <a:cxn ang="0">
                    <a:pos x="232" y="416"/>
                  </a:cxn>
                  <a:cxn ang="0">
                    <a:pos x="232" y="8"/>
                  </a:cxn>
                </a:cxnLst>
                <a:rect l="0" t="0" r="r" b="b"/>
                <a:pathLst>
                  <a:path w="232" h="422">
                    <a:moveTo>
                      <a:pt x="232" y="8"/>
                    </a:moveTo>
                    <a:lnTo>
                      <a:pt x="232" y="8"/>
                    </a:lnTo>
                    <a:lnTo>
                      <a:pt x="230" y="0"/>
                    </a:lnTo>
                    <a:lnTo>
                      <a:pt x="0" y="192"/>
                    </a:lnTo>
                    <a:lnTo>
                      <a:pt x="230" y="422"/>
                    </a:lnTo>
                    <a:lnTo>
                      <a:pt x="230" y="422"/>
                    </a:lnTo>
                    <a:lnTo>
                      <a:pt x="232" y="416"/>
                    </a:lnTo>
                    <a:lnTo>
                      <a:pt x="23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black">
              <a:xfrm>
                <a:off x="-6357938" y="3154363"/>
                <a:ext cx="368300" cy="669925"/>
              </a:xfrm>
              <a:custGeom>
                <a:avLst/>
                <a:gdLst/>
                <a:ahLst/>
                <a:cxnLst>
                  <a:cxn ang="0">
                    <a:pos x="2" y="0"/>
                  </a:cxn>
                  <a:cxn ang="0">
                    <a:pos x="2" y="0"/>
                  </a:cxn>
                  <a:cxn ang="0">
                    <a:pos x="0" y="8"/>
                  </a:cxn>
                  <a:cxn ang="0">
                    <a:pos x="0" y="416"/>
                  </a:cxn>
                  <a:cxn ang="0">
                    <a:pos x="0" y="416"/>
                  </a:cxn>
                  <a:cxn ang="0">
                    <a:pos x="2" y="422"/>
                  </a:cxn>
                  <a:cxn ang="0">
                    <a:pos x="232" y="192"/>
                  </a:cxn>
                  <a:cxn ang="0">
                    <a:pos x="2" y="0"/>
                  </a:cxn>
                </a:cxnLst>
                <a:rect l="0" t="0" r="r" b="b"/>
                <a:pathLst>
                  <a:path w="232" h="422">
                    <a:moveTo>
                      <a:pt x="2" y="0"/>
                    </a:moveTo>
                    <a:lnTo>
                      <a:pt x="2" y="0"/>
                    </a:lnTo>
                    <a:lnTo>
                      <a:pt x="0" y="8"/>
                    </a:lnTo>
                    <a:lnTo>
                      <a:pt x="0" y="416"/>
                    </a:lnTo>
                    <a:lnTo>
                      <a:pt x="0" y="416"/>
                    </a:lnTo>
                    <a:lnTo>
                      <a:pt x="2" y="422"/>
                    </a:lnTo>
                    <a:lnTo>
                      <a:pt x="232" y="192"/>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black">
              <a:xfrm>
                <a:off x="-6323013" y="3487738"/>
                <a:ext cx="1035050" cy="371475"/>
              </a:xfrm>
              <a:custGeom>
                <a:avLst/>
                <a:gdLst/>
                <a:ahLst/>
                <a:cxnLst>
                  <a:cxn ang="0">
                    <a:pos x="420" y="0"/>
                  </a:cxn>
                  <a:cxn ang="0">
                    <a:pos x="336" y="72"/>
                  </a:cxn>
                  <a:cxn ang="0">
                    <a:pos x="336" y="72"/>
                  </a:cxn>
                  <a:cxn ang="0">
                    <a:pos x="330" y="74"/>
                  </a:cxn>
                  <a:cxn ang="0">
                    <a:pos x="326" y="74"/>
                  </a:cxn>
                  <a:cxn ang="0">
                    <a:pos x="326" y="74"/>
                  </a:cxn>
                  <a:cxn ang="0">
                    <a:pos x="322" y="74"/>
                  </a:cxn>
                  <a:cxn ang="0">
                    <a:pos x="316" y="72"/>
                  </a:cxn>
                  <a:cxn ang="0">
                    <a:pos x="232" y="0"/>
                  </a:cxn>
                  <a:cxn ang="0">
                    <a:pos x="0" y="232"/>
                  </a:cxn>
                  <a:cxn ang="0">
                    <a:pos x="0" y="232"/>
                  </a:cxn>
                  <a:cxn ang="0">
                    <a:pos x="6" y="234"/>
                  </a:cxn>
                  <a:cxn ang="0">
                    <a:pos x="646" y="234"/>
                  </a:cxn>
                  <a:cxn ang="0">
                    <a:pos x="646" y="234"/>
                  </a:cxn>
                  <a:cxn ang="0">
                    <a:pos x="652" y="232"/>
                  </a:cxn>
                  <a:cxn ang="0">
                    <a:pos x="420" y="0"/>
                  </a:cxn>
                </a:cxnLst>
                <a:rect l="0" t="0" r="r" b="b"/>
                <a:pathLst>
                  <a:path w="652" h="234">
                    <a:moveTo>
                      <a:pt x="420" y="0"/>
                    </a:moveTo>
                    <a:lnTo>
                      <a:pt x="336" y="72"/>
                    </a:lnTo>
                    <a:lnTo>
                      <a:pt x="336" y="72"/>
                    </a:lnTo>
                    <a:lnTo>
                      <a:pt x="330" y="74"/>
                    </a:lnTo>
                    <a:lnTo>
                      <a:pt x="326" y="74"/>
                    </a:lnTo>
                    <a:lnTo>
                      <a:pt x="326" y="74"/>
                    </a:lnTo>
                    <a:lnTo>
                      <a:pt x="322" y="74"/>
                    </a:lnTo>
                    <a:lnTo>
                      <a:pt x="316" y="72"/>
                    </a:lnTo>
                    <a:lnTo>
                      <a:pt x="232" y="0"/>
                    </a:lnTo>
                    <a:lnTo>
                      <a:pt x="0" y="232"/>
                    </a:lnTo>
                    <a:lnTo>
                      <a:pt x="0" y="232"/>
                    </a:lnTo>
                    <a:lnTo>
                      <a:pt x="6" y="234"/>
                    </a:lnTo>
                    <a:lnTo>
                      <a:pt x="646" y="234"/>
                    </a:lnTo>
                    <a:lnTo>
                      <a:pt x="646" y="234"/>
                    </a:lnTo>
                    <a:lnTo>
                      <a:pt x="652" y="232"/>
                    </a:lnTo>
                    <a:lnTo>
                      <a:pt x="42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1" name="TextBox 50"/>
            <p:cNvSpPr txBox="1"/>
            <p:nvPr/>
          </p:nvSpPr>
          <p:spPr bwMode="black">
            <a:xfrm>
              <a:off x="575526" y="3795324"/>
              <a:ext cx="1326004" cy="169277"/>
            </a:xfrm>
            <a:prstGeom prst="rect">
              <a:avLst/>
            </a:prstGeom>
          </p:spPr>
          <p:txBody>
            <a:bodyPr vert="horz" wrap="none" lIns="0" tIns="0" rIns="0" bIns="0" rtlCol="0">
              <a:spAutoFit/>
            </a:bodyPr>
            <a:lstStyle/>
            <a:p>
              <a:pPr marL="4763"/>
              <a:r>
                <a:rPr lang="hr-HR" sz="1100" dirty="0" err="1" smtClean="0">
                  <a:solidFill>
                    <a:schemeClr val="bg1"/>
                  </a:solidFill>
                </a:rPr>
                <a:t>luka.bulian</a:t>
              </a:r>
              <a:r>
                <a:rPr lang="en-GB" sz="1100" dirty="0" smtClean="0">
                  <a:solidFill>
                    <a:schemeClr val="bg1"/>
                  </a:solidFill>
                </a:rPr>
                <a:t>@ipsos.com</a:t>
              </a:r>
            </a:p>
          </p:txBody>
        </p:sp>
      </p:grpSp>
      <p:grpSp>
        <p:nvGrpSpPr>
          <p:cNvPr id="84" name="Group 83"/>
          <p:cNvGrpSpPr/>
          <p:nvPr/>
        </p:nvGrpSpPr>
        <p:grpSpPr bwMode="black">
          <a:xfrm>
            <a:off x="331541" y="4016970"/>
            <a:ext cx="1209314" cy="169277"/>
            <a:chOff x="331541" y="4016970"/>
            <a:chExt cx="1209314" cy="169277"/>
          </a:xfrm>
        </p:grpSpPr>
        <p:grpSp>
          <p:nvGrpSpPr>
            <p:cNvPr id="36" name="Group 35"/>
            <p:cNvGrpSpPr>
              <a:grpSpLocks noChangeAspect="1"/>
            </p:cNvGrpSpPr>
            <p:nvPr/>
          </p:nvGrpSpPr>
          <p:grpSpPr bwMode="black">
            <a:xfrm flipH="1">
              <a:off x="331541" y="4027264"/>
              <a:ext cx="126792" cy="148688"/>
              <a:chOff x="8553450" y="4149725"/>
              <a:chExt cx="790575" cy="927100"/>
            </a:xfrm>
            <a:solidFill>
              <a:schemeClr val="bg1"/>
            </a:solidFill>
          </p:grpSpPr>
          <p:sp>
            <p:nvSpPr>
              <p:cNvPr id="37" name="Freeform 58"/>
              <p:cNvSpPr>
                <a:spLocks/>
              </p:cNvSpPr>
              <p:nvPr/>
            </p:nvSpPr>
            <p:spPr bwMode="black">
              <a:xfrm>
                <a:off x="8747125" y="4187825"/>
                <a:ext cx="596900" cy="860425"/>
              </a:xfrm>
              <a:custGeom>
                <a:avLst/>
                <a:gdLst/>
                <a:ahLst/>
                <a:cxnLst>
                  <a:cxn ang="0">
                    <a:pos x="370" y="60"/>
                  </a:cxn>
                  <a:cxn ang="0">
                    <a:pos x="306" y="10"/>
                  </a:cxn>
                  <a:cxn ang="0">
                    <a:pos x="290" y="0"/>
                  </a:cxn>
                  <a:cxn ang="0">
                    <a:pos x="240" y="106"/>
                  </a:cxn>
                  <a:cxn ang="0">
                    <a:pos x="240" y="106"/>
                  </a:cxn>
                  <a:cxn ang="0">
                    <a:pos x="240" y="118"/>
                  </a:cxn>
                  <a:cxn ang="0">
                    <a:pos x="240" y="124"/>
                  </a:cxn>
                  <a:cxn ang="0">
                    <a:pos x="236" y="128"/>
                  </a:cxn>
                  <a:cxn ang="0">
                    <a:pos x="162" y="260"/>
                  </a:cxn>
                  <a:cxn ang="0">
                    <a:pos x="160" y="260"/>
                  </a:cxn>
                  <a:cxn ang="0">
                    <a:pos x="86" y="392"/>
                  </a:cxn>
                  <a:cxn ang="0">
                    <a:pos x="86" y="392"/>
                  </a:cxn>
                  <a:cxn ang="0">
                    <a:pos x="82" y="398"/>
                  </a:cxn>
                  <a:cxn ang="0">
                    <a:pos x="78" y="400"/>
                  </a:cxn>
                  <a:cxn ang="0">
                    <a:pos x="68" y="406"/>
                  </a:cxn>
                  <a:cxn ang="0">
                    <a:pos x="0" y="504"/>
                  </a:cxn>
                  <a:cxn ang="0">
                    <a:pos x="18" y="512"/>
                  </a:cxn>
                  <a:cxn ang="0">
                    <a:pos x="94" y="542"/>
                  </a:cxn>
                  <a:cxn ang="0">
                    <a:pos x="94" y="542"/>
                  </a:cxn>
                  <a:cxn ang="0">
                    <a:pos x="98" y="542"/>
                  </a:cxn>
                  <a:cxn ang="0">
                    <a:pos x="104" y="542"/>
                  </a:cxn>
                  <a:cxn ang="0">
                    <a:pos x="110" y="540"/>
                  </a:cxn>
                  <a:cxn ang="0">
                    <a:pos x="116" y="536"/>
                  </a:cxn>
                  <a:cxn ang="0">
                    <a:pos x="126" y="524"/>
                  </a:cxn>
                  <a:cxn ang="0">
                    <a:pos x="136" y="510"/>
                  </a:cxn>
                  <a:cxn ang="0">
                    <a:pos x="220" y="372"/>
                  </a:cxn>
                  <a:cxn ang="0">
                    <a:pos x="252" y="314"/>
                  </a:cxn>
                  <a:cxn ang="0">
                    <a:pos x="254" y="314"/>
                  </a:cxn>
                  <a:cxn ang="0">
                    <a:pos x="286" y="256"/>
                  </a:cxn>
                  <a:cxn ang="0">
                    <a:pos x="364" y="114"/>
                  </a:cxn>
                  <a:cxn ang="0">
                    <a:pos x="364" y="114"/>
                  </a:cxn>
                  <a:cxn ang="0">
                    <a:pos x="370" y="98"/>
                  </a:cxn>
                  <a:cxn ang="0">
                    <a:pos x="376" y="84"/>
                  </a:cxn>
                  <a:cxn ang="0">
                    <a:pos x="376" y="76"/>
                  </a:cxn>
                  <a:cxn ang="0">
                    <a:pos x="376" y="70"/>
                  </a:cxn>
                  <a:cxn ang="0">
                    <a:pos x="374" y="66"/>
                  </a:cxn>
                  <a:cxn ang="0">
                    <a:pos x="370" y="60"/>
                  </a:cxn>
                  <a:cxn ang="0">
                    <a:pos x="370" y="60"/>
                  </a:cxn>
                </a:cxnLst>
                <a:rect l="0" t="0" r="r" b="b"/>
                <a:pathLst>
                  <a:path w="376" h="542">
                    <a:moveTo>
                      <a:pt x="370" y="60"/>
                    </a:moveTo>
                    <a:lnTo>
                      <a:pt x="306" y="10"/>
                    </a:lnTo>
                    <a:lnTo>
                      <a:pt x="290" y="0"/>
                    </a:lnTo>
                    <a:lnTo>
                      <a:pt x="240" y="106"/>
                    </a:lnTo>
                    <a:lnTo>
                      <a:pt x="240" y="106"/>
                    </a:lnTo>
                    <a:lnTo>
                      <a:pt x="240" y="118"/>
                    </a:lnTo>
                    <a:lnTo>
                      <a:pt x="240" y="124"/>
                    </a:lnTo>
                    <a:lnTo>
                      <a:pt x="236" y="128"/>
                    </a:lnTo>
                    <a:lnTo>
                      <a:pt x="162" y="260"/>
                    </a:lnTo>
                    <a:lnTo>
                      <a:pt x="160" y="260"/>
                    </a:lnTo>
                    <a:lnTo>
                      <a:pt x="86" y="392"/>
                    </a:lnTo>
                    <a:lnTo>
                      <a:pt x="86" y="392"/>
                    </a:lnTo>
                    <a:lnTo>
                      <a:pt x="82" y="398"/>
                    </a:lnTo>
                    <a:lnTo>
                      <a:pt x="78" y="400"/>
                    </a:lnTo>
                    <a:lnTo>
                      <a:pt x="68" y="406"/>
                    </a:lnTo>
                    <a:lnTo>
                      <a:pt x="0" y="504"/>
                    </a:lnTo>
                    <a:lnTo>
                      <a:pt x="18" y="512"/>
                    </a:lnTo>
                    <a:lnTo>
                      <a:pt x="94" y="542"/>
                    </a:lnTo>
                    <a:lnTo>
                      <a:pt x="94" y="542"/>
                    </a:lnTo>
                    <a:lnTo>
                      <a:pt x="98" y="542"/>
                    </a:lnTo>
                    <a:lnTo>
                      <a:pt x="104" y="542"/>
                    </a:lnTo>
                    <a:lnTo>
                      <a:pt x="110" y="540"/>
                    </a:lnTo>
                    <a:lnTo>
                      <a:pt x="116" y="536"/>
                    </a:lnTo>
                    <a:lnTo>
                      <a:pt x="126" y="524"/>
                    </a:lnTo>
                    <a:lnTo>
                      <a:pt x="136" y="510"/>
                    </a:lnTo>
                    <a:lnTo>
                      <a:pt x="220" y="372"/>
                    </a:lnTo>
                    <a:lnTo>
                      <a:pt x="252" y="314"/>
                    </a:lnTo>
                    <a:lnTo>
                      <a:pt x="254" y="314"/>
                    </a:lnTo>
                    <a:lnTo>
                      <a:pt x="286" y="256"/>
                    </a:lnTo>
                    <a:lnTo>
                      <a:pt x="364" y="114"/>
                    </a:lnTo>
                    <a:lnTo>
                      <a:pt x="364" y="114"/>
                    </a:lnTo>
                    <a:lnTo>
                      <a:pt x="370" y="98"/>
                    </a:lnTo>
                    <a:lnTo>
                      <a:pt x="376" y="84"/>
                    </a:lnTo>
                    <a:lnTo>
                      <a:pt x="376" y="76"/>
                    </a:lnTo>
                    <a:lnTo>
                      <a:pt x="376" y="70"/>
                    </a:lnTo>
                    <a:lnTo>
                      <a:pt x="374" y="66"/>
                    </a:lnTo>
                    <a:lnTo>
                      <a:pt x="370" y="60"/>
                    </a:lnTo>
                    <a:lnTo>
                      <a:pt x="370"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59"/>
              <p:cNvSpPr>
                <a:spLocks/>
              </p:cNvSpPr>
              <p:nvPr/>
            </p:nvSpPr>
            <p:spPr bwMode="black">
              <a:xfrm>
                <a:off x="8677275" y="4787900"/>
                <a:ext cx="161925" cy="190500"/>
              </a:xfrm>
              <a:custGeom>
                <a:avLst/>
                <a:gdLst/>
                <a:ahLst/>
                <a:cxnLst>
                  <a:cxn ang="0">
                    <a:pos x="48" y="6"/>
                  </a:cxn>
                  <a:cxn ang="0">
                    <a:pos x="38" y="22"/>
                  </a:cxn>
                  <a:cxn ang="0">
                    <a:pos x="38" y="22"/>
                  </a:cxn>
                  <a:cxn ang="0">
                    <a:pos x="34" y="34"/>
                  </a:cxn>
                  <a:cxn ang="0">
                    <a:pos x="28" y="48"/>
                  </a:cxn>
                  <a:cxn ang="0">
                    <a:pos x="28" y="48"/>
                  </a:cxn>
                  <a:cxn ang="0">
                    <a:pos x="20" y="58"/>
                  </a:cxn>
                  <a:cxn ang="0">
                    <a:pos x="12" y="68"/>
                  </a:cxn>
                  <a:cxn ang="0">
                    <a:pos x="2" y="84"/>
                  </a:cxn>
                  <a:cxn ang="0">
                    <a:pos x="2" y="84"/>
                  </a:cxn>
                  <a:cxn ang="0">
                    <a:pos x="0" y="90"/>
                  </a:cxn>
                  <a:cxn ang="0">
                    <a:pos x="0" y="94"/>
                  </a:cxn>
                  <a:cxn ang="0">
                    <a:pos x="4" y="100"/>
                  </a:cxn>
                  <a:cxn ang="0">
                    <a:pos x="8" y="104"/>
                  </a:cxn>
                  <a:cxn ang="0">
                    <a:pos x="34" y="120"/>
                  </a:cxn>
                  <a:cxn ang="0">
                    <a:pos x="102" y="22"/>
                  </a:cxn>
                  <a:cxn ang="0">
                    <a:pos x="66" y="2"/>
                  </a:cxn>
                  <a:cxn ang="0">
                    <a:pos x="66" y="2"/>
                  </a:cxn>
                  <a:cxn ang="0">
                    <a:pos x="60" y="0"/>
                  </a:cxn>
                  <a:cxn ang="0">
                    <a:pos x="56" y="0"/>
                  </a:cxn>
                  <a:cxn ang="0">
                    <a:pos x="50" y="2"/>
                  </a:cxn>
                  <a:cxn ang="0">
                    <a:pos x="48" y="6"/>
                  </a:cxn>
                  <a:cxn ang="0">
                    <a:pos x="48" y="6"/>
                  </a:cxn>
                </a:cxnLst>
                <a:rect l="0" t="0" r="r" b="b"/>
                <a:pathLst>
                  <a:path w="102" h="120">
                    <a:moveTo>
                      <a:pt x="48" y="6"/>
                    </a:moveTo>
                    <a:lnTo>
                      <a:pt x="38" y="22"/>
                    </a:lnTo>
                    <a:lnTo>
                      <a:pt x="38" y="22"/>
                    </a:lnTo>
                    <a:lnTo>
                      <a:pt x="34" y="34"/>
                    </a:lnTo>
                    <a:lnTo>
                      <a:pt x="28" y="48"/>
                    </a:lnTo>
                    <a:lnTo>
                      <a:pt x="28" y="48"/>
                    </a:lnTo>
                    <a:lnTo>
                      <a:pt x="20" y="58"/>
                    </a:lnTo>
                    <a:lnTo>
                      <a:pt x="12" y="68"/>
                    </a:lnTo>
                    <a:lnTo>
                      <a:pt x="2" y="84"/>
                    </a:lnTo>
                    <a:lnTo>
                      <a:pt x="2" y="84"/>
                    </a:lnTo>
                    <a:lnTo>
                      <a:pt x="0" y="90"/>
                    </a:lnTo>
                    <a:lnTo>
                      <a:pt x="0" y="94"/>
                    </a:lnTo>
                    <a:lnTo>
                      <a:pt x="4" y="100"/>
                    </a:lnTo>
                    <a:lnTo>
                      <a:pt x="8" y="104"/>
                    </a:lnTo>
                    <a:lnTo>
                      <a:pt x="34" y="120"/>
                    </a:lnTo>
                    <a:lnTo>
                      <a:pt x="102" y="22"/>
                    </a:lnTo>
                    <a:lnTo>
                      <a:pt x="66" y="2"/>
                    </a:lnTo>
                    <a:lnTo>
                      <a:pt x="66" y="2"/>
                    </a:lnTo>
                    <a:lnTo>
                      <a:pt x="60" y="0"/>
                    </a:lnTo>
                    <a:lnTo>
                      <a:pt x="56" y="0"/>
                    </a:lnTo>
                    <a:lnTo>
                      <a:pt x="50" y="2"/>
                    </a:lnTo>
                    <a:lnTo>
                      <a:pt x="48" y="6"/>
                    </a:lnTo>
                    <a:lnTo>
                      <a:pt x="48" y="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60"/>
              <p:cNvSpPr>
                <a:spLocks/>
              </p:cNvSpPr>
              <p:nvPr/>
            </p:nvSpPr>
            <p:spPr bwMode="black">
              <a:xfrm>
                <a:off x="9042400" y="4149725"/>
                <a:ext cx="149225" cy="200025"/>
              </a:xfrm>
              <a:custGeom>
                <a:avLst/>
                <a:gdLst/>
                <a:ahLst/>
                <a:cxnLst>
                  <a:cxn ang="0">
                    <a:pos x="8" y="104"/>
                  </a:cxn>
                  <a:cxn ang="0">
                    <a:pos x="44" y="126"/>
                  </a:cxn>
                  <a:cxn ang="0">
                    <a:pos x="94" y="18"/>
                  </a:cxn>
                  <a:cxn ang="0">
                    <a:pos x="66" y="2"/>
                  </a:cxn>
                  <a:cxn ang="0">
                    <a:pos x="66" y="2"/>
                  </a:cxn>
                  <a:cxn ang="0">
                    <a:pos x="62" y="0"/>
                  </a:cxn>
                  <a:cxn ang="0">
                    <a:pos x="56" y="0"/>
                  </a:cxn>
                  <a:cxn ang="0">
                    <a:pos x="50" y="2"/>
                  </a:cxn>
                  <a:cxn ang="0">
                    <a:pos x="48" y="6"/>
                  </a:cxn>
                  <a:cxn ang="0">
                    <a:pos x="40" y="20"/>
                  </a:cxn>
                  <a:cxn ang="0">
                    <a:pos x="40" y="20"/>
                  </a:cxn>
                  <a:cxn ang="0">
                    <a:pos x="36" y="34"/>
                  </a:cxn>
                  <a:cxn ang="0">
                    <a:pos x="28" y="48"/>
                  </a:cxn>
                  <a:cxn ang="0">
                    <a:pos x="28" y="48"/>
                  </a:cxn>
                  <a:cxn ang="0">
                    <a:pos x="20" y="62"/>
                  </a:cxn>
                  <a:cxn ang="0">
                    <a:pos x="10" y="72"/>
                  </a:cxn>
                  <a:cxn ang="0">
                    <a:pos x="2" y="86"/>
                  </a:cxn>
                  <a:cxn ang="0">
                    <a:pos x="2" y="86"/>
                  </a:cxn>
                  <a:cxn ang="0">
                    <a:pos x="0" y="90"/>
                  </a:cxn>
                  <a:cxn ang="0">
                    <a:pos x="0" y="96"/>
                  </a:cxn>
                  <a:cxn ang="0">
                    <a:pos x="4" y="100"/>
                  </a:cxn>
                  <a:cxn ang="0">
                    <a:pos x="8" y="104"/>
                  </a:cxn>
                  <a:cxn ang="0">
                    <a:pos x="8" y="104"/>
                  </a:cxn>
                </a:cxnLst>
                <a:rect l="0" t="0" r="r" b="b"/>
                <a:pathLst>
                  <a:path w="94" h="126">
                    <a:moveTo>
                      <a:pt x="8" y="104"/>
                    </a:moveTo>
                    <a:lnTo>
                      <a:pt x="44" y="126"/>
                    </a:lnTo>
                    <a:lnTo>
                      <a:pt x="94" y="18"/>
                    </a:lnTo>
                    <a:lnTo>
                      <a:pt x="66" y="2"/>
                    </a:lnTo>
                    <a:lnTo>
                      <a:pt x="66" y="2"/>
                    </a:lnTo>
                    <a:lnTo>
                      <a:pt x="62" y="0"/>
                    </a:lnTo>
                    <a:lnTo>
                      <a:pt x="56" y="0"/>
                    </a:lnTo>
                    <a:lnTo>
                      <a:pt x="50" y="2"/>
                    </a:lnTo>
                    <a:lnTo>
                      <a:pt x="48" y="6"/>
                    </a:lnTo>
                    <a:lnTo>
                      <a:pt x="40" y="20"/>
                    </a:lnTo>
                    <a:lnTo>
                      <a:pt x="40" y="20"/>
                    </a:lnTo>
                    <a:lnTo>
                      <a:pt x="36" y="34"/>
                    </a:lnTo>
                    <a:lnTo>
                      <a:pt x="28" y="48"/>
                    </a:lnTo>
                    <a:lnTo>
                      <a:pt x="28" y="48"/>
                    </a:lnTo>
                    <a:lnTo>
                      <a:pt x="20" y="62"/>
                    </a:lnTo>
                    <a:lnTo>
                      <a:pt x="10" y="72"/>
                    </a:lnTo>
                    <a:lnTo>
                      <a:pt x="2" y="86"/>
                    </a:lnTo>
                    <a:lnTo>
                      <a:pt x="2" y="86"/>
                    </a:lnTo>
                    <a:lnTo>
                      <a:pt x="0" y="90"/>
                    </a:lnTo>
                    <a:lnTo>
                      <a:pt x="0" y="96"/>
                    </a:lnTo>
                    <a:lnTo>
                      <a:pt x="4" y="100"/>
                    </a:lnTo>
                    <a:lnTo>
                      <a:pt x="8" y="104"/>
                    </a:lnTo>
                    <a:lnTo>
                      <a:pt x="8" y="10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61"/>
              <p:cNvSpPr>
                <a:spLocks/>
              </p:cNvSpPr>
              <p:nvPr/>
            </p:nvSpPr>
            <p:spPr bwMode="black">
              <a:xfrm>
                <a:off x="8553450" y="4416425"/>
                <a:ext cx="288925" cy="660400"/>
              </a:xfrm>
              <a:custGeom>
                <a:avLst/>
                <a:gdLst/>
                <a:ahLst/>
                <a:cxnLst>
                  <a:cxn ang="0">
                    <a:pos x="38" y="16"/>
                  </a:cxn>
                  <a:cxn ang="0">
                    <a:pos x="68" y="10"/>
                  </a:cxn>
                  <a:cxn ang="0">
                    <a:pos x="114" y="8"/>
                  </a:cxn>
                  <a:cxn ang="0">
                    <a:pos x="144" y="14"/>
                  </a:cxn>
                  <a:cxn ang="0">
                    <a:pos x="158" y="32"/>
                  </a:cxn>
                  <a:cxn ang="0">
                    <a:pos x="160" y="56"/>
                  </a:cxn>
                  <a:cxn ang="0">
                    <a:pos x="150" y="86"/>
                  </a:cxn>
                  <a:cxn ang="0">
                    <a:pos x="124" y="138"/>
                  </a:cxn>
                  <a:cxn ang="0">
                    <a:pos x="48" y="258"/>
                  </a:cxn>
                  <a:cxn ang="0">
                    <a:pos x="10" y="332"/>
                  </a:cxn>
                  <a:cxn ang="0">
                    <a:pos x="2" y="362"/>
                  </a:cxn>
                  <a:cxn ang="0">
                    <a:pos x="2" y="388"/>
                  </a:cxn>
                  <a:cxn ang="0">
                    <a:pos x="16" y="406"/>
                  </a:cxn>
                  <a:cxn ang="0">
                    <a:pos x="46" y="414"/>
                  </a:cxn>
                  <a:cxn ang="0">
                    <a:pos x="60" y="416"/>
                  </a:cxn>
                  <a:cxn ang="0">
                    <a:pos x="118" y="410"/>
                  </a:cxn>
                  <a:cxn ang="0">
                    <a:pos x="140" y="404"/>
                  </a:cxn>
                  <a:cxn ang="0">
                    <a:pos x="146" y="392"/>
                  </a:cxn>
                  <a:cxn ang="0">
                    <a:pos x="112" y="400"/>
                  </a:cxn>
                  <a:cxn ang="0">
                    <a:pos x="64" y="404"/>
                  </a:cxn>
                  <a:cxn ang="0">
                    <a:pos x="36" y="394"/>
                  </a:cxn>
                  <a:cxn ang="0">
                    <a:pos x="28" y="386"/>
                  </a:cxn>
                  <a:cxn ang="0">
                    <a:pos x="26" y="360"/>
                  </a:cxn>
                  <a:cxn ang="0">
                    <a:pos x="36" y="328"/>
                  </a:cxn>
                  <a:cxn ang="0">
                    <a:pos x="54" y="290"/>
                  </a:cxn>
                  <a:cxn ang="0">
                    <a:pos x="108" y="202"/>
                  </a:cxn>
                  <a:cxn ang="0">
                    <a:pos x="158" y="114"/>
                  </a:cxn>
                  <a:cxn ang="0">
                    <a:pos x="176" y="76"/>
                  </a:cxn>
                  <a:cxn ang="0">
                    <a:pos x="182" y="42"/>
                  </a:cxn>
                  <a:cxn ang="0">
                    <a:pos x="176" y="18"/>
                  </a:cxn>
                  <a:cxn ang="0">
                    <a:pos x="166" y="8"/>
                  </a:cxn>
                  <a:cxn ang="0">
                    <a:pos x="132" y="0"/>
                  </a:cxn>
                  <a:cxn ang="0">
                    <a:pos x="78" y="2"/>
                  </a:cxn>
                  <a:cxn ang="0">
                    <a:pos x="40" y="10"/>
                  </a:cxn>
                </a:cxnLst>
                <a:rect l="0" t="0" r="r" b="b"/>
                <a:pathLst>
                  <a:path w="182" h="416">
                    <a:moveTo>
                      <a:pt x="40" y="10"/>
                    </a:moveTo>
                    <a:lnTo>
                      <a:pt x="38" y="16"/>
                    </a:lnTo>
                    <a:lnTo>
                      <a:pt x="38" y="16"/>
                    </a:lnTo>
                    <a:lnTo>
                      <a:pt x="68" y="10"/>
                    </a:lnTo>
                    <a:lnTo>
                      <a:pt x="94" y="8"/>
                    </a:lnTo>
                    <a:lnTo>
                      <a:pt x="114" y="8"/>
                    </a:lnTo>
                    <a:lnTo>
                      <a:pt x="132" y="10"/>
                    </a:lnTo>
                    <a:lnTo>
                      <a:pt x="144" y="14"/>
                    </a:lnTo>
                    <a:lnTo>
                      <a:pt x="152" y="22"/>
                    </a:lnTo>
                    <a:lnTo>
                      <a:pt x="158" y="32"/>
                    </a:lnTo>
                    <a:lnTo>
                      <a:pt x="160" y="42"/>
                    </a:lnTo>
                    <a:lnTo>
                      <a:pt x="160" y="56"/>
                    </a:lnTo>
                    <a:lnTo>
                      <a:pt x="156" y="70"/>
                    </a:lnTo>
                    <a:lnTo>
                      <a:pt x="150" y="86"/>
                    </a:lnTo>
                    <a:lnTo>
                      <a:pt x="142" y="102"/>
                    </a:lnTo>
                    <a:lnTo>
                      <a:pt x="124" y="138"/>
                    </a:lnTo>
                    <a:lnTo>
                      <a:pt x="100" y="178"/>
                    </a:lnTo>
                    <a:lnTo>
                      <a:pt x="48" y="258"/>
                    </a:lnTo>
                    <a:lnTo>
                      <a:pt x="26" y="296"/>
                    </a:lnTo>
                    <a:lnTo>
                      <a:pt x="10" y="332"/>
                    </a:lnTo>
                    <a:lnTo>
                      <a:pt x="4" y="348"/>
                    </a:lnTo>
                    <a:lnTo>
                      <a:pt x="2" y="362"/>
                    </a:lnTo>
                    <a:lnTo>
                      <a:pt x="0" y="376"/>
                    </a:lnTo>
                    <a:lnTo>
                      <a:pt x="2" y="388"/>
                    </a:lnTo>
                    <a:lnTo>
                      <a:pt x="8" y="398"/>
                    </a:lnTo>
                    <a:lnTo>
                      <a:pt x="16" y="406"/>
                    </a:lnTo>
                    <a:lnTo>
                      <a:pt x="28" y="412"/>
                    </a:lnTo>
                    <a:lnTo>
                      <a:pt x="46" y="414"/>
                    </a:lnTo>
                    <a:lnTo>
                      <a:pt x="46" y="414"/>
                    </a:lnTo>
                    <a:lnTo>
                      <a:pt x="60" y="416"/>
                    </a:lnTo>
                    <a:lnTo>
                      <a:pt x="78" y="414"/>
                    </a:lnTo>
                    <a:lnTo>
                      <a:pt x="118" y="410"/>
                    </a:lnTo>
                    <a:lnTo>
                      <a:pt x="118" y="410"/>
                    </a:lnTo>
                    <a:lnTo>
                      <a:pt x="140" y="404"/>
                    </a:lnTo>
                    <a:lnTo>
                      <a:pt x="164" y="398"/>
                    </a:lnTo>
                    <a:lnTo>
                      <a:pt x="146" y="392"/>
                    </a:lnTo>
                    <a:lnTo>
                      <a:pt x="146" y="392"/>
                    </a:lnTo>
                    <a:lnTo>
                      <a:pt x="112" y="400"/>
                    </a:lnTo>
                    <a:lnTo>
                      <a:pt x="86" y="402"/>
                    </a:lnTo>
                    <a:lnTo>
                      <a:pt x="64" y="404"/>
                    </a:lnTo>
                    <a:lnTo>
                      <a:pt x="48" y="400"/>
                    </a:lnTo>
                    <a:lnTo>
                      <a:pt x="36" y="394"/>
                    </a:lnTo>
                    <a:lnTo>
                      <a:pt x="32" y="390"/>
                    </a:lnTo>
                    <a:lnTo>
                      <a:pt x="28" y="386"/>
                    </a:lnTo>
                    <a:lnTo>
                      <a:pt x="26" y="374"/>
                    </a:lnTo>
                    <a:lnTo>
                      <a:pt x="26" y="360"/>
                    </a:lnTo>
                    <a:lnTo>
                      <a:pt x="30" y="346"/>
                    </a:lnTo>
                    <a:lnTo>
                      <a:pt x="36" y="328"/>
                    </a:lnTo>
                    <a:lnTo>
                      <a:pt x="44" y="310"/>
                    </a:lnTo>
                    <a:lnTo>
                      <a:pt x="54" y="290"/>
                    </a:lnTo>
                    <a:lnTo>
                      <a:pt x="80" y="246"/>
                    </a:lnTo>
                    <a:lnTo>
                      <a:pt x="108" y="202"/>
                    </a:lnTo>
                    <a:lnTo>
                      <a:pt x="134" y="158"/>
                    </a:lnTo>
                    <a:lnTo>
                      <a:pt x="158" y="114"/>
                    </a:lnTo>
                    <a:lnTo>
                      <a:pt x="168" y="94"/>
                    </a:lnTo>
                    <a:lnTo>
                      <a:pt x="176" y="76"/>
                    </a:lnTo>
                    <a:lnTo>
                      <a:pt x="180" y="58"/>
                    </a:lnTo>
                    <a:lnTo>
                      <a:pt x="182" y="42"/>
                    </a:lnTo>
                    <a:lnTo>
                      <a:pt x="180" y="30"/>
                    </a:lnTo>
                    <a:lnTo>
                      <a:pt x="176" y="18"/>
                    </a:lnTo>
                    <a:lnTo>
                      <a:pt x="170" y="12"/>
                    </a:lnTo>
                    <a:lnTo>
                      <a:pt x="166" y="8"/>
                    </a:lnTo>
                    <a:lnTo>
                      <a:pt x="152" y="2"/>
                    </a:lnTo>
                    <a:lnTo>
                      <a:pt x="132" y="0"/>
                    </a:lnTo>
                    <a:lnTo>
                      <a:pt x="108" y="0"/>
                    </a:lnTo>
                    <a:lnTo>
                      <a:pt x="78" y="2"/>
                    </a:lnTo>
                    <a:lnTo>
                      <a:pt x="40" y="10"/>
                    </a:lnTo>
                    <a:lnTo>
                      <a:pt x="4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2" name="TextBox 51"/>
            <p:cNvSpPr txBox="1"/>
            <p:nvPr/>
          </p:nvSpPr>
          <p:spPr bwMode="black">
            <a:xfrm>
              <a:off x="575526" y="4016970"/>
              <a:ext cx="965329" cy="169277"/>
            </a:xfrm>
            <a:prstGeom prst="rect">
              <a:avLst/>
            </a:prstGeom>
          </p:spPr>
          <p:txBody>
            <a:bodyPr vert="horz" wrap="none" lIns="0" tIns="0" rIns="0" bIns="0" rtlCol="0">
              <a:spAutoFit/>
            </a:bodyPr>
            <a:lstStyle/>
            <a:p>
              <a:pPr marL="4763"/>
              <a:r>
                <a:rPr lang="en-GB" sz="1100" dirty="0">
                  <a:solidFill>
                    <a:schemeClr val="bg1"/>
                  </a:solidFill>
                </a:rPr>
                <a:t>+385 1 6008 </a:t>
              </a:r>
              <a:r>
                <a:rPr lang="en-GB" sz="1100" dirty="0" smtClean="0">
                  <a:solidFill>
                    <a:schemeClr val="bg1"/>
                  </a:solidFill>
                </a:rPr>
                <a:t>9</a:t>
              </a:r>
              <a:r>
                <a:rPr lang="hr-HR" sz="1100" dirty="0" smtClean="0">
                  <a:solidFill>
                    <a:schemeClr val="bg1"/>
                  </a:solidFill>
                </a:rPr>
                <a:t>20</a:t>
              </a:r>
              <a:endParaRPr lang="en-GB" sz="1100" dirty="0">
                <a:solidFill>
                  <a:schemeClr val="bg1"/>
                </a:solidFill>
              </a:endParaRPr>
            </a:p>
          </p:txBody>
        </p:sp>
      </p:grpSp>
      <p:sp>
        <p:nvSpPr>
          <p:cNvPr id="19" name="TextBox 18"/>
          <p:cNvSpPr txBox="1"/>
          <p:nvPr/>
        </p:nvSpPr>
        <p:spPr>
          <a:xfrm>
            <a:off x="358688" y="1540366"/>
            <a:ext cx="1604683" cy="384721"/>
          </a:xfrm>
          <a:prstGeom prst="rect">
            <a:avLst/>
          </a:prstGeom>
        </p:spPr>
        <p:txBody>
          <a:bodyPr vert="horz" wrap="square" lIns="0" tIns="0" rIns="0" bIns="0" rtlCol="0">
            <a:spAutoFit/>
          </a:bodyPr>
          <a:lstStyle/>
          <a:p>
            <a:pPr marL="4763"/>
            <a:r>
              <a:rPr lang="hr-HR" sz="1400" b="1" dirty="0" smtClean="0">
                <a:solidFill>
                  <a:schemeClr val="bg1"/>
                </a:solidFill>
              </a:rPr>
              <a:t>Tatjana Petrović</a:t>
            </a:r>
            <a:endParaRPr lang="en-GB" sz="1400" b="1" dirty="0" smtClean="0">
              <a:solidFill>
                <a:schemeClr val="bg1"/>
              </a:solidFill>
            </a:endParaRPr>
          </a:p>
          <a:p>
            <a:pPr marL="4763"/>
            <a:r>
              <a:rPr lang="hr-HR" sz="1100" dirty="0">
                <a:solidFill>
                  <a:schemeClr val="bg1"/>
                </a:solidFill>
              </a:rPr>
              <a:t>Research </a:t>
            </a:r>
            <a:r>
              <a:rPr lang="hr-HR" sz="1100" dirty="0" smtClean="0">
                <a:solidFill>
                  <a:schemeClr val="bg1"/>
                </a:solidFill>
              </a:rPr>
              <a:t>Manager</a:t>
            </a:r>
            <a:endParaRPr lang="en-GB" sz="1100" dirty="0" smtClean="0">
              <a:solidFill>
                <a:schemeClr val="bg1"/>
              </a:solidFill>
            </a:endParaRPr>
          </a:p>
        </p:txBody>
      </p:sp>
      <p:cxnSp>
        <p:nvCxnSpPr>
          <p:cNvPr id="20" name="Straight Connector 19"/>
          <p:cNvCxnSpPr/>
          <p:nvPr/>
        </p:nvCxnSpPr>
        <p:spPr>
          <a:xfrm>
            <a:off x="344353" y="1450716"/>
            <a:ext cx="2097741"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Lst>
        </p:spPr>
      </p:cxnSp>
      <p:grpSp>
        <p:nvGrpSpPr>
          <p:cNvPr id="21" name="Group 20"/>
          <p:cNvGrpSpPr/>
          <p:nvPr/>
        </p:nvGrpSpPr>
        <p:grpSpPr bwMode="black">
          <a:xfrm>
            <a:off x="358688" y="2126322"/>
            <a:ext cx="1613695" cy="169277"/>
            <a:chOff x="326307" y="3795324"/>
            <a:chExt cx="1613695" cy="169277"/>
          </a:xfrm>
        </p:grpSpPr>
        <p:grpSp>
          <p:nvGrpSpPr>
            <p:cNvPr id="23" name="Group 153"/>
            <p:cNvGrpSpPr>
              <a:grpSpLocks noChangeAspect="1"/>
            </p:cNvGrpSpPr>
            <p:nvPr/>
          </p:nvGrpSpPr>
          <p:grpSpPr bwMode="black">
            <a:xfrm>
              <a:off x="326307" y="3849114"/>
              <a:ext cx="134459" cy="89640"/>
              <a:chOff x="-6357938" y="3122613"/>
              <a:chExt cx="1104900" cy="736600"/>
            </a:xfrm>
            <a:solidFill>
              <a:schemeClr val="bg1"/>
            </a:solidFill>
          </p:grpSpPr>
          <p:sp>
            <p:nvSpPr>
              <p:cNvPr id="25" name="Freeform 7"/>
              <p:cNvSpPr>
                <a:spLocks/>
              </p:cNvSpPr>
              <p:nvPr/>
            </p:nvSpPr>
            <p:spPr bwMode="black">
              <a:xfrm>
                <a:off x="-6319838" y="3122613"/>
                <a:ext cx="1028700" cy="431800"/>
              </a:xfrm>
              <a:custGeom>
                <a:avLst/>
                <a:gdLst/>
                <a:ahLst/>
                <a:cxnLst>
                  <a:cxn ang="0">
                    <a:pos x="324" y="272"/>
                  </a:cxn>
                  <a:cxn ang="0">
                    <a:pos x="648" y="0"/>
                  </a:cxn>
                  <a:cxn ang="0">
                    <a:pos x="648" y="0"/>
                  </a:cxn>
                  <a:cxn ang="0">
                    <a:pos x="644" y="0"/>
                  </a:cxn>
                  <a:cxn ang="0">
                    <a:pos x="4" y="0"/>
                  </a:cxn>
                  <a:cxn ang="0">
                    <a:pos x="4" y="0"/>
                  </a:cxn>
                  <a:cxn ang="0">
                    <a:pos x="0" y="0"/>
                  </a:cxn>
                  <a:cxn ang="0">
                    <a:pos x="324" y="272"/>
                  </a:cxn>
                </a:cxnLst>
                <a:rect l="0" t="0" r="r" b="b"/>
                <a:pathLst>
                  <a:path w="648" h="272">
                    <a:moveTo>
                      <a:pt x="324" y="272"/>
                    </a:moveTo>
                    <a:lnTo>
                      <a:pt x="648" y="0"/>
                    </a:lnTo>
                    <a:lnTo>
                      <a:pt x="648" y="0"/>
                    </a:lnTo>
                    <a:lnTo>
                      <a:pt x="644" y="0"/>
                    </a:lnTo>
                    <a:lnTo>
                      <a:pt x="4" y="0"/>
                    </a:lnTo>
                    <a:lnTo>
                      <a:pt x="4" y="0"/>
                    </a:lnTo>
                    <a:lnTo>
                      <a:pt x="0" y="0"/>
                    </a:lnTo>
                    <a:lnTo>
                      <a:pt x="3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8"/>
              <p:cNvSpPr>
                <a:spLocks/>
              </p:cNvSpPr>
              <p:nvPr/>
            </p:nvSpPr>
            <p:spPr bwMode="black">
              <a:xfrm>
                <a:off x="-5621338" y="3154363"/>
                <a:ext cx="368300" cy="669925"/>
              </a:xfrm>
              <a:custGeom>
                <a:avLst/>
                <a:gdLst/>
                <a:ahLst/>
                <a:cxnLst>
                  <a:cxn ang="0">
                    <a:pos x="232" y="8"/>
                  </a:cxn>
                  <a:cxn ang="0">
                    <a:pos x="232" y="8"/>
                  </a:cxn>
                  <a:cxn ang="0">
                    <a:pos x="230" y="0"/>
                  </a:cxn>
                  <a:cxn ang="0">
                    <a:pos x="0" y="192"/>
                  </a:cxn>
                  <a:cxn ang="0">
                    <a:pos x="230" y="422"/>
                  </a:cxn>
                  <a:cxn ang="0">
                    <a:pos x="230" y="422"/>
                  </a:cxn>
                  <a:cxn ang="0">
                    <a:pos x="232" y="416"/>
                  </a:cxn>
                  <a:cxn ang="0">
                    <a:pos x="232" y="8"/>
                  </a:cxn>
                </a:cxnLst>
                <a:rect l="0" t="0" r="r" b="b"/>
                <a:pathLst>
                  <a:path w="232" h="422">
                    <a:moveTo>
                      <a:pt x="232" y="8"/>
                    </a:moveTo>
                    <a:lnTo>
                      <a:pt x="232" y="8"/>
                    </a:lnTo>
                    <a:lnTo>
                      <a:pt x="230" y="0"/>
                    </a:lnTo>
                    <a:lnTo>
                      <a:pt x="0" y="192"/>
                    </a:lnTo>
                    <a:lnTo>
                      <a:pt x="230" y="422"/>
                    </a:lnTo>
                    <a:lnTo>
                      <a:pt x="230" y="422"/>
                    </a:lnTo>
                    <a:lnTo>
                      <a:pt x="232" y="416"/>
                    </a:lnTo>
                    <a:lnTo>
                      <a:pt x="23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9"/>
              <p:cNvSpPr>
                <a:spLocks/>
              </p:cNvSpPr>
              <p:nvPr/>
            </p:nvSpPr>
            <p:spPr bwMode="black">
              <a:xfrm>
                <a:off x="-6357938" y="3154363"/>
                <a:ext cx="368300" cy="669925"/>
              </a:xfrm>
              <a:custGeom>
                <a:avLst/>
                <a:gdLst/>
                <a:ahLst/>
                <a:cxnLst>
                  <a:cxn ang="0">
                    <a:pos x="2" y="0"/>
                  </a:cxn>
                  <a:cxn ang="0">
                    <a:pos x="2" y="0"/>
                  </a:cxn>
                  <a:cxn ang="0">
                    <a:pos x="0" y="8"/>
                  </a:cxn>
                  <a:cxn ang="0">
                    <a:pos x="0" y="416"/>
                  </a:cxn>
                  <a:cxn ang="0">
                    <a:pos x="0" y="416"/>
                  </a:cxn>
                  <a:cxn ang="0">
                    <a:pos x="2" y="422"/>
                  </a:cxn>
                  <a:cxn ang="0">
                    <a:pos x="232" y="192"/>
                  </a:cxn>
                  <a:cxn ang="0">
                    <a:pos x="2" y="0"/>
                  </a:cxn>
                </a:cxnLst>
                <a:rect l="0" t="0" r="r" b="b"/>
                <a:pathLst>
                  <a:path w="232" h="422">
                    <a:moveTo>
                      <a:pt x="2" y="0"/>
                    </a:moveTo>
                    <a:lnTo>
                      <a:pt x="2" y="0"/>
                    </a:lnTo>
                    <a:lnTo>
                      <a:pt x="0" y="8"/>
                    </a:lnTo>
                    <a:lnTo>
                      <a:pt x="0" y="416"/>
                    </a:lnTo>
                    <a:lnTo>
                      <a:pt x="0" y="416"/>
                    </a:lnTo>
                    <a:lnTo>
                      <a:pt x="2" y="422"/>
                    </a:lnTo>
                    <a:lnTo>
                      <a:pt x="232" y="192"/>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0"/>
              <p:cNvSpPr>
                <a:spLocks/>
              </p:cNvSpPr>
              <p:nvPr/>
            </p:nvSpPr>
            <p:spPr bwMode="black">
              <a:xfrm>
                <a:off x="-6323013" y="3487738"/>
                <a:ext cx="1035050" cy="371475"/>
              </a:xfrm>
              <a:custGeom>
                <a:avLst/>
                <a:gdLst/>
                <a:ahLst/>
                <a:cxnLst>
                  <a:cxn ang="0">
                    <a:pos x="420" y="0"/>
                  </a:cxn>
                  <a:cxn ang="0">
                    <a:pos x="336" y="72"/>
                  </a:cxn>
                  <a:cxn ang="0">
                    <a:pos x="336" y="72"/>
                  </a:cxn>
                  <a:cxn ang="0">
                    <a:pos x="330" y="74"/>
                  </a:cxn>
                  <a:cxn ang="0">
                    <a:pos x="326" y="74"/>
                  </a:cxn>
                  <a:cxn ang="0">
                    <a:pos x="326" y="74"/>
                  </a:cxn>
                  <a:cxn ang="0">
                    <a:pos x="322" y="74"/>
                  </a:cxn>
                  <a:cxn ang="0">
                    <a:pos x="316" y="72"/>
                  </a:cxn>
                  <a:cxn ang="0">
                    <a:pos x="232" y="0"/>
                  </a:cxn>
                  <a:cxn ang="0">
                    <a:pos x="0" y="232"/>
                  </a:cxn>
                  <a:cxn ang="0">
                    <a:pos x="0" y="232"/>
                  </a:cxn>
                  <a:cxn ang="0">
                    <a:pos x="6" y="234"/>
                  </a:cxn>
                  <a:cxn ang="0">
                    <a:pos x="646" y="234"/>
                  </a:cxn>
                  <a:cxn ang="0">
                    <a:pos x="646" y="234"/>
                  </a:cxn>
                  <a:cxn ang="0">
                    <a:pos x="652" y="232"/>
                  </a:cxn>
                  <a:cxn ang="0">
                    <a:pos x="420" y="0"/>
                  </a:cxn>
                </a:cxnLst>
                <a:rect l="0" t="0" r="r" b="b"/>
                <a:pathLst>
                  <a:path w="652" h="234">
                    <a:moveTo>
                      <a:pt x="420" y="0"/>
                    </a:moveTo>
                    <a:lnTo>
                      <a:pt x="336" y="72"/>
                    </a:lnTo>
                    <a:lnTo>
                      <a:pt x="336" y="72"/>
                    </a:lnTo>
                    <a:lnTo>
                      <a:pt x="330" y="74"/>
                    </a:lnTo>
                    <a:lnTo>
                      <a:pt x="326" y="74"/>
                    </a:lnTo>
                    <a:lnTo>
                      <a:pt x="326" y="74"/>
                    </a:lnTo>
                    <a:lnTo>
                      <a:pt x="322" y="74"/>
                    </a:lnTo>
                    <a:lnTo>
                      <a:pt x="316" y="72"/>
                    </a:lnTo>
                    <a:lnTo>
                      <a:pt x="232" y="0"/>
                    </a:lnTo>
                    <a:lnTo>
                      <a:pt x="0" y="232"/>
                    </a:lnTo>
                    <a:lnTo>
                      <a:pt x="0" y="232"/>
                    </a:lnTo>
                    <a:lnTo>
                      <a:pt x="6" y="234"/>
                    </a:lnTo>
                    <a:lnTo>
                      <a:pt x="646" y="234"/>
                    </a:lnTo>
                    <a:lnTo>
                      <a:pt x="646" y="234"/>
                    </a:lnTo>
                    <a:lnTo>
                      <a:pt x="652" y="232"/>
                    </a:lnTo>
                    <a:lnTo>
                      <a:pt x="42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4" name="TextBox 23"/>
            <p:cNvSpPr txBox="1"/>
            <p:nvPr/>
          </p:nvSpPr>
          <p:spPr bwMode="black">
            <a:xfrm>
              <a:off x="575526" y="3795324"/>
              <a:ext cx="1364476" cy="169277"/>
            </a:xfrm>
            <a:prstGeom prst="rect">
              <a:avLst/>
            </a:prstGeom>
          </p:spPr>
          <p:txBody>
            <a:bodyPr vert="horz" wrap="none" lIns="0" tIns="0" rIns="0" bIns="0" rtlCol="0">
              <a:spAutoFit/>
            </a:bodyPr>
            <a:lstStyle/>
            <a:p>
              <a:pPr marL="4763"/>
              <a:r>
                <a:rPr lang="hr-HR" sz="1100" dirty="0" err="1">
                  <a:solidFill>
                    <a:schemeClr val="bg1"/>
                  </a:solidFill>
                </a:rPr>
                <a:t>d</a:t>
              </a:r>
              <a:r>
                <a:rPr lang="hr-HR" sz="1100" dirty="0" err="1" smtClean="0">
                  <a:solidFill>
                    <a:schemeClr val="bg1"/>
                  </a:solidFill>
                </a:rPr>
                <a:t>ejan.dedic</a:t>
              </a:r>
              <a:r>
                <a:rPr lang="en-GB" sz="1100" dirty="0" smtClean="0">
                  <a:solidFill>
                    <a:schemeClr val="bg1"/>
                  </a:solidFill>
                </a:rPr>
                <a:t>@ipsos.com</a:t>
              </a:r>
            </a:p>
          </p:txBody>
        </p:sp>
      </p:grpSp>
      <p:grpSp>
        <p:nvGrpSpPr>
          <p:cNvPr id="29" name="Group 28"/>
          <p:cNvGrpSpPr/>
          <p:nvPr/>
        </p:nvGrpSpPr>
        <p:grpSpPr bwMode="black">
          <a:xfrm>
            <a:off x="363922" y="2347968"/>
            <a:ext cx="1209314" cy="169277"/>
            <a:chOff x="331541" y="4016970"/>
            <a:chExt cx="1209314" cy="169277"/>
          </a:xfrm>
        </p:grpSpPr>
        <p:grpSp>
          <p:nvGrpSpPr>
            <p:cNvPr id="30" name="Group 29"/>
            <p:cNvGrpSpPr>
              <a:grpSpLocks noChangeAspect="1"/>
            </p:cNvGrpSpPr>
            <p:nvPr/>
          </p:nvGrpSpPr>
          <p:grpSpPr bwMode="black">
            <a:xfrm flipH="1">
              <a:off x="331541" y="4027264"/>
              <a:ext cx="126792" cy="148688"/>
              <a:chOff x="8553450" y="4149725"/>
              <a:chExt cx="790575" cy="927100"/>
            </a:xfrm>
            <a:solidFill>
              <a:schemeClr val="bg1"/>
            </a:solidFill>
          </p:grpSpPr>
          <p:sp>
            <p:nvSpPr>
              <p:cNvPr id="32" name="Freeform 58"/>
              <p:cNvSpPr>
                <a:spLocks/>
              </p:cNvSpPr>
              <p:nvPr/>
            </p:nvSpPr>
            <p:spPr bwMode="black">
              <a:xfrm>
                <a:off x="8747125" y="4187825"/>
                <a:ext cx="596900" cy="860425"/>
              </a:xfrm>
              <a:custGeom>
                <a:avLst/>
                <a:gdLst/>
                <a:ahLst/>
                <a:cxnLst>
                  <a:cxn ang="0">
                    <a:pos x="370" y="60"/>
                  </a:cxn>
                  <a:cxn ang="0">
                    <a:pos x="306" y="10"/>
                  </a:cxn>
                  <a:cxn ang="0">
                    <a:pos x="290" y="0"/>
                  </a:cxn>
                  <a:cxn ang="0">
                    <a:pos x="240" y="106"/>
                  </a:cxn>
                  <a:cxn ang="0">
                    <a:pos x="240" y="106"/>
                  </a:cxn>
                  <a:cxn ang="0">
                    <a:pos x="240" y="118"/>
                  </a:cxn>
                  <a:cxn ang="0">
                    <a:pos x="240" y="124"/>
                  </a:cxn>
                  <a:cxn ang="0">
                    <a:pos x="236" y="128"/>
                  </a:cxn>
                  <a:cxn ang="0">
                    <a:pos x="162" y="260"/>
                  </a:cxn>
                  <a:cxn ang="0">
                    <a:pos x="160" y="260"/>
                  </a:cxn>
                  <a:cxn ang="0">
                    <a:pos x="86" y="392"/>
                  </a:cxn>
                  <a:cxn ang="0">
                    <a:pos x="86" y="392"/>
                  </a:cxn>
                  <a:cxn ang="0">
                    <a:pos x="82" y="398"/>
                  </a:cxn>
                  <a:cxn ang="0">
                    <a:pos x="78" y="400"/>
                  </a:cxn>
                  <a:cxn ang="0">
                    <a:pos x="68" y="406"/>
                  </a:cxn>
                  <a:cxn ang="0">
                    <a:pos x="0" y="504"/>
                  </a:cxn>
                  <a:cxn ang="0">
                    <a:pos x="18" y="512"/>
                  </a:cxn>
                  <a:cxn ang="0">
                    <a:pos x="94" y="542"/>
                  </a:cxn>
                  <a:cxn ang="0">
                    <a:pos x="94" y="542"/>
                  </a:cxn>
                  <a:cxn ang="0">
                    <a:pos x="98" y="542"/>
                  </a:cxn>
                  <a:cxn ang="0">
                    <a:pos x="104" y="542"/>
                  </a:cxn>
                  <a:cxn ang="0">
                    <a:pos x="110" y="540"/>
                  </a:cxn>
                  <a:cxn ang="0">
                    <a:pos x="116" y="536"/>
                  </a:cxn>
                  <a:cxn ang="0">
                    <a:pos x="126" y="524"/>
                  </a:cxn>
                  <a:cxn ang="0">
                    <a:pos x="136" y="510"/>
                  </a:cxn>
                  <a:cxn ang="0">
                    <a:pos x="220" y="372"/>
                  </a:cxn>
                  <a:cxn ang="0">
                    <a:pos x="252" y="314"/>
                  </a:cxn>
                  <a:cxn ang="0">
                    <a:pos x="254" y="314"/>
                  </a:cxn>
                  <a:cxn ang="0">
                    <a:pos x="286" y="256"/>
                  </a:cxn>
                  <a:cxn ang="0">
                    <a:pos x="364" y="114"/>
                  </a:cxn>
                  <a:cxn ang="0">
                    <a:pos x="364" y="114"/>
                  </a:cxn>
                  <a:cxn ang="0">
                    <a:pos x="370" y="98"/>
                  </a:cxn>
                  <a:cxn ang="0">
                    <a:pos x="376" y="84"/>
                  </a:cxn>
                  <a:cxn ang="0">
                    <a:pos x="376" y="76"/>
                  </a:cxn>
                  <a:cxn ang="0">
                    <a:pos x="376" y="70"/>
                  </a:cxn>
                  <a:cxn ang="0">
                    <a:pos x="374" y="66"/>
                  </a:cxn>
                  <a:cxn ang="0">
                    <a:pos x="370" y="60"/>
                  </a:cxn>
                  <a:cxn ang="0">
                    <a:pos x="370" y="60"/>
                  </a:cxn>
                </a:cxnLst>
                <a:rect l="0" t="0" r="r" b="b"/>
                <a:pathLst>
                  <a:path w="376" h="542">
                    <a:moveTo>
                      <a:pt x="370" y="60"/>
                    </a:moveTo>
                    <a:lnTo>
                      <a:pt x="306" y="10"/>
                    </a:lnTo>
                    <a:lnTo>
                      <a:pt x="290" y="0"/>
                    </a:lnTo>
                    <a:lnTo>
                      <a:pt x="240" y="106"/>
                    </a:lnTo>
                    <a:lnTo>
                      <a:pt x="240" y="106"/>
                    </a:lnTo>
                    <a:lnTo>
                      <a:pt x="240" y="118"/>
                    </a:lnTo>
                    <a:lnTo>
                      <a:pt x="240" y="124"/>
                    </a:lnTo>
                    <a:lnTo>
                      <a:pt x="236" y="128"/>
                    </a:lnTo>
                    <a:lnTo>
                      <a:pt x="162" y="260"/>
                    </a:lnTo>
                    <a:lnTo>
                      <a:pt x="160" y="260"/>
                    </a:lnTo>
                    <a:lnTo>
                      <a:pt x="86" y="392"/>
                    </a:lnTo>
                    <a:lnTo>
                      <a:pt x="86" y="392"/>
                    </a:lnTo>
                    <a:lnTo>
                      <a:pt x="82" y="398"/>
                    </a:lnTo>
                    <a:lnTo>
                      <a:pt x="78" y="400"/>
                    </a:lnTo>
                    <a:lnTo>
                      <a:pt x="68" y="406"/>
                    </a:lnTo>
                    <a:lnTo>
                      <a:pt x="0" y="504"/>
                    </a:lnTo>
                    <a:lnTo>
                      <a:pt x="18" y="512"/>
                    </a:lnTo>
                    <a:lnTo>
                      <a:pt x="94" y="542"/>
                    </a:lnTo>
                    <a:lnTo>
                      <a:pt x="94" y="542"/>
                    </a:lnTo>
                    <a:lnTo>
                      <a:pt x="98" y="542"/>
                    </a:lnTo>
                    <a:lnTo>
                      <a:pt x="104" y="542"/>
                    </a:lnTo>
                    <a:lnTo>
                      <a:pt x="110" y="540"/>
                    </a:lnTo>
                    <a:lnTo>
                      <a:pt x="116" y="536"/>
                    </a:lnTo>
                    <a:lnTo>
                      <a:pt x="126" y="524"/>
                    </a:lnTo>
                    <a:lnTo>
                      <a:pt x="136" y="510"/>
                    </a:lnTo>
                    <a:lnTo>
                      <a:pt x="220" y="372"/>
                    </a:lnTo>
                    <a:lnTo>
                      <a:pt x="252" y="314"/>
                    </a:lnTo>
                    <a:lnTo>
                      <a:pt x="254" y="314"/>
                    </a:lnTo>
                    <a:lnTo>
                      <a:pt x="286" y="256"/>
                    </a:lnTo>
                    <a:lnTo>
                      <a:pt x="364" y="114"/>
                    </a:lnTo>
                    <a:lnTo>
                      <a:pt x="364" y="114"/>
                    </a:lnTo>
                    <a:lnTo>
                      <a:pt x="370" y="98"/>
                    </a:lnTo>
                    <a:lnTo>
                      <a:pt x="376" y="84"/>
                    </a:lnTo>
                    <a:lnTo>
                      <a:pt x="376" y="76"/>
                    </a:lnTo>
                    <a:lnTo>
                      <a:pt x="376" y="70"/>
                    </a:lnTo>
                    <a:lnTo>
                      <a:pt x="374" y="66"/>
                    </a:lnTo>
                    <a:lnTo>
                      <a:pt x="370" y="60"/>
                    </a:lnTo>
                    <a:lnTo>
                      <a:pt x="370"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59"/>
              <p:cNvSpPr>
                <a:spLocks/>
              </p:cNvSpPr>
              <p:nvPr/>
            </p:nvSpPr>
            <p:spPr bwMode="black">
              <a:xfrm>
                <a:off x="8677275" y="4787900"/>
                <a:ext cx="161925" cy="190500"/>
              </a:xfrm>
              <a:custGeom>
                <a:avLst/>
                <a:gdLst/>
                <a:ahLst/>
                <a:cxnLst>
                  <a:cxn ang="0">
                    <a:pos x="48" y="6"/>
                  </a:cxn>
                  <a:cxn ang="0">
                    <a:pos x="38" y="22"/>
                  </a:cxn>
                  <a:cxn ang="0">
                    <a:pos x="38" y="22"/>
                  </a:cxn>
                  <a:cxn ang="0">
                    <a:pos x="34" y="34"/>
                  </a:cxn>
                  <a:cxn ang="0">
                    <a:pos x="28" y="48"/>
                  </a:cxn>
                  <a:cxn ang="0">
                    <a:pos x="28" y="48"/>
                  </a:cxn>
                  <a:cxn ang="0">
                    <a:pos x="20" y="58"/>
                  </a:cxn>
                  <a:cxn ang="0">
                    <a:pos x="12" y="68"/>
                  </a:cxn>
                  <a:cxn ang="0">
                    <a:pos x="2" y="84"/>
                  </a:cxn>
                  <a:cxn ang="0">
                    <a:pos x="2" y="84"/>
                  </a:cxn>
                  <a:cxn ang="0">
                    <a:pos x="0" y="90"/>
                  </a:cxn>
                  <a:cxn ang="0">
                    <a:pos x="0" y="94"/>
                  </a:cxn>
                  <a:cxn ang="0">
                    <a:pos x="4" y="100"/>
                  </a:cxn>
                  <a:cxn ang="0">
                    <a:pos x="8" y="104"/>
                  </a:cxn>
                  <a:cxn ang="0">
                    <a:pos x="34" y="120"/>
                  </a:cxn>
                  <a:cxn ang="0">
                    <a:pos x="102" y="22"/>
                  </a:cxn>
                  <a:cxn ang="0">
                    <a:pos x="66" y="2"/>
                  </a:cxn>
                  <a:cxn ang="0">
                    <a:pos x="66" y="2"/>
                  </a:cxn>
                  <a:cxn ang="0">
                    <a:pos x="60" y="0"/>
                  </a:cxn>
                  <a:cxn ang="0">
                    <a:pos x="56" y="0"/>
                  </a:cxn>
                  <a:cxn ang="0">
                    <a:pos x="50" y="2"/>
                  </a:cxn>
                  <a:cxn ang="0">
                    <a:pos x="48" y="6"/>
                  </a:cxn>
                  <a:cxn ang="0">
                    <a:pos x="48" y="6"/>
                  </a:cxn>
                </a:cxnLst>
                <a:rect l="0" t="0" r="r" b="b"/>
                <a:pathLst>
                  <a:path w="102" h="120">
                    <a:moveTo>
                      <a:pt x="48" y="6"/>
                    </a:moveTo>
                    <a:lnTo>
                      <a:pt x="38" y="22"/>
                    </a:lnTo>
                    <a:lnTo>
                      <a:pt x="38" y="22"/>
                    </a:lnTo>
                    <a:lnTo>
                      <a:pt x="34" y="34"/>
                    </a:lnTo>
                    <a:lnTo>
                      <a:pt x="28" y="48"/>
                    </a:lnTo>
                    <a:lnTo>
                      <a:pt x="28" y="48"/>
                    </a:lnTo>
                    <a:lnTo>
                      <a:pt x="20" y="58"/>
                    </a:lnTo>
                    <a:lnTo>
                      <a:pt x="12" y="68"/>
                    </a:lnTo>
                    <a:lnTo>
                      <a:pt x="2" y="84"/>
                    </a:lnTo>
                    <a:lnTo>
                      <a:pt x="2" y="84"/>
                    </a:lnTo>
                    <a:lnTo>
                      <a:pt x="0" y="90"/>
                    </a:lnTo>
                    <a:lnTo>
                      <a:pt x="0" y="94"/>
                    </a:lnTo>
                    <a:lnTo>
                      <a:pt x="4" y="100"/>
                    </a:lnTo>
                    <a:lnTo>
                      <a:pt x="8" y="104"/>
                    </a:lnTo>
                    <a:lnTo>
                      <a:pt x="34" y="120"/>
                    </a:lnTo>
                    <a:lnTo>
                      <a:pt x="102" y="22"/>
                    </a:lnTo>
                    <a:lnTo>
                      <a:pt x="66" y="2"/>
                    </a:lnTo>
                    <a:lnTo>
                      <a:pt x="66" y="2"/>
                    </a:lnTo>
                    <a:lnTo>
                      <a:pt x="60" y="0"/>
                    </a:lnTo>
                    <a:lnTo>
                      <a:pt x="56" y="0"/>
                    </a:lnTo>
                    <a:lnTo>
                      <a:pt x="50" y="2"/>
                    </a:lnTo>
                    <a:lnTo>
                      <a:pt x="48" y="6"/>
                    </a:lnTo>
                    <a:lnTo>
                      <a:pt x="48" y="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60"/>
              <p:cNvSpPr>
                <a:spLocks/>
              </p:cNvSpPr>
              <p:nvPr/>
            </p:nvSpPr>
            <p:spPr bwMode="black">
              <a:xfrm>
                <a:off x="9042400" y="4149725"/>
                <a:ext cx="149225" cy="200025"/>
              </a:xfrm>
              <a:custGeom>
                <a:avLst/>
                <a:gdLst/>
                <a:ahLst/>
                <a:cxnLst>
                  <a:cxn ang="0">
                    <a:pos x="8" y="104"/>
                  </a:cxn>
                  <a:cxn ang="0">
                    <a:pos x="44" y="126"/>
                  </a:cxn>
                  <a:cxn ang="0">
                    <a:pos x="94" y="18"/>
                  </a:cxn>
                  <a:cxn ang="0">
                    <a:pos x="66" y="2"/>
                  </a:cxn>
                  <a:cxn ang="0">
                    <a:pos x="66" y="2"/>
                  </a:cxn>
                  <a:cxn ang="0">
                    <a:pos x="62" y="0"/>
                  </a:cxn>
                  <a:cxn ang="0">
                    <a:pos x="56" y="0"/>
                  </a:cxn>
                  <a:cxn ang="0">
                    <a:pos x="50" y="2"/>
                  </a:cxn>
                  <a:cxn ang="0">
                    <a:pos x="48" y="6"/>
                  </a:cxn>
                  <a:cxn ang="0">
                    <a:pos x="40" y="20"/>
                  </a:cxn>
                  <a:cxn ang="0">
                    <a:pos x="40" y="20"/>
                  </a:cxn>
                  <a:cxn ang="0">
                    <a:pos x="36" y="34"/>
                  </a:cxn>
                  <a:cxn ang="0">
                    <a:pos x="28" y="48"/>
                  </a:cxn>
                  <a:cxn ang="0">
                    <a:pos x="28" y="48"/>
                  </a:cxn>
                  <a:cxn ang="0">
                    <a:pos x="20" y="62"/>
                  </a:cxn>
                  <a:cxn ang="0">
                    <a:pos x="10" y="72"/>
                  </a:cxn>
                  <a:cxn ang="0">
                    <a:pos x="2" y="86"/>
                  </a:cxn>
                  <a:cxn ang="0">
                    <a:pos x="2" y="86"/>
                  </a:cxn>
                  <a:cxn ang="0">
                    <a:pos x="0" y="90"/>
                  </a:cxn>
                  <a:cxn ang="0">
                    <a:pos x="0" y="96"/>
                  </a:cxn>
                  <a:cxn ang="0">
                    <a:pos x="4" y="100"/>
                  </a:cxn>
                  <a:cxn ang="0">
                    <a:pos x="8" y="104"/>
                  </a:cxn>
                  <a:cxn ang="0">
                    <a:pos x="8" y="104"/>
                  </a:cxn>
                </a:cxnLst>
                <a:rect l="0" t="0" r="r" b="b"/>
                <a:pathLst>
                  <a:path w="94" h="126">
                    <a:moveTo>
                      <a:pt x="8" y="104"/>
                    </a:moveTo>
                    <a:lnTo>
                      <a:pt x="44" y="126"/>
                    </a:lnTo>
                    <a:lnTo>
                      <a:pt x="94" y="18"/>
                    </a:lnTo>
                    <a:lnTo>
                      <a:pt x="66" y="2"/>
                    </a:lnTo>
                    <a:lnTo>
                      <a:pt x="66" y="2"/>
                    </a:lnTo>
                    <a:lnTo>
                      <a:pt x="62" y="0"/>
                    </a:lnTo>
                    <a:lnTo>
                      <a:pt x="56" y="0"/>
                    </a:lnTo>
                    <a:lnTo>
                      <a:pt x="50" y="2"/>
                    </a:lnTo>
                    <a:lnTo>
                      <a:pt x="48" y="6"/>
                    </a:lnTo>
                    <a:lnTo>
                      <a:pt x="40" y="20"/>
                    </a:lnTo>
                    <a:lnTo>
                      <a:pt x="40" y="20"/>
                    </a:lnTo>
                    <a:lnTo>
                      <a:pt x="36" y="34"/>
                    </a:lnTo>
                    <a:lnTo>
                      <a:pt x="28" y="48"/>
                    </a:lnTo>
                    <a:lnTo>
                      <a:pt x="28" y="48"/>
                    </a:lnTo>
                    <a:lnTo>
                      <a:pt x="20" y="62"/>
                    </a:lnTo>
                    <a:lnTo>
                      <a:pt x="10" y="72"/>
                    </a:lnTo>
                    <a:lnTo>
                      <a:pt x="2" y="86"/>
                    </a:lnTo>
                    <a:lnTo>
                      <a:pt x="2" y="86"/>
                    </a:lnTo>
                    <a:lnTo>
                      <a:pt x="0" y="90"/>
                    </a:lnTo>
                    <a:lnTo>
                      <a:pt x="0" y="96"/>
                    </a:lnTo>
                    <a:lnTo>
                      <a:pt x="4" y="100"/>
                    </a:lnTo>
                    <a:lnTo>
                      <a:pt x="8" y="104"/>
                    </a:lnTo>
                    <a:lnTo>
                      <a:pt x="8" y="10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61"/>
              <p:cNvSpPr>
                <a:spLocks/>
              </p:cNvSpPr>
              <p:nvPr/>
            </p:nvSpPr>
            <p:spPr bwMode="black">
              <a:xfrm>
                <a:off x="8553450" y="4416425"/>
                <a:ext cx="288925" cy="660400"/>
              </a:xfrm>
              <a:custGeom>
                <a:avLst/>
                <a:gdLst/>
                <a:ahLst/>
                <a:cxnLst>
                  <a:cxn ang="0">
                    <a:pos x="38" y="16"/>
                  </a:cxn>
                  <a:cxn ang="0">
                    <a:pos x="68" y="10"/>
                  </a:cxn>
                  <a:cxn ang="0">
                    <a:pos x="114" y="8"/>
                  </a:cxn>
                  <a:cxn ang="0">
                    <a:pos x="144" y="14"/>
                  </a:cxn>
                  <a:cxn ang="0">
                    <a:pos x="158" y="32"/>
                  </a:cxn>
                  <a:cxn ang="0">
                    <a:pos x="160" y="56"/>
                  </a:cxn>
                  <a:cxn ang="0">
                    <a:pos x="150" y="86"/>
                  </a:cxn>
                  <a:cxn ang="0">
                    <a:pos x="124" y="138"/>
                  </a:cxn>
                  <a:cxn ang="0">
                    <a:pos x="48" y="258"/>
                  </a:cxn>
                  <a:cxn ang="0">
                    <a:pos x="10" y="332"/>
                  </a:cxn>
                  <a:cxn ang="0">
                    <a:pos x="2" y="362"/>
                  </a:cxn>
                  <a:cxn ang="0">
                    <a:pos x="2" y="388"/>
                  </a:cxn>
                  <a:cxn ang="0">
                    <a:pos x="16" y="406"/>
                  </a:cxn>
                  <a:cxn ang="0">
                    <a:pos x="46" y="414"/>
                  </a:cxn>
                  <a:cxn ang="0">
                    <a:pos x="60" y="416"/>
                  </a:cxn>
                  <a:cxn ang="0">
                    <a:pos x="118" y="410"/>
                  </a:cxn>
                  <a:cxn ang="0">
                    <a:pos x="140" y="404"/>
                  </a:cxn>
                  <a:cxn ang="0">
                    <a:pos x="146" y="392"/>
                  </a:cxn>
                  <a:cxn ang="0">
                    <a:pos x="112" y="400"/>
                  </a:cxn>
                  <a:cxn ang="0">
                    <a:pos x="64" y="404"/>
                  </a:cxn>
                  <a:cxn ang="0">
                    <a:pos x="36" y="394"/>
                  </a:cxn>
                  <a:cxn ang="0">
                    <a:pos x="28" y="386"/>
                  </a:cxn>
                  <a:cxn ang="0">
                    <a:pos x="26" y="360"/>
                  </a:cxn>
                  <a:cxn ang="0">
                    <a:pos x="36" y="328"/>
                  </a:cxn>
                  <a:cxn ang="0">
                    <a:pos x="54" y="290"/>
                  </a:cxn>
                  <a:cxn ang="0">
                    <a:pos x="108" y="202"/>
                  </a:cxn>
                  <a:cxn ang="0">
                    <a:pos x="158" y="114"/>
                  </a:cxn>
                  <a:cxn ang="0">
                    <a:pos x="176" y="76"/>
                  </a:cxn>
                  <a:cxn ang="0">
                    <a:pos x="182" y="42"/>
                  </a:cxn>
                  <a:cxn ang="0">
                    <a:pos x="176" y="18"/>
                  </a:cxn>
                  <a:cxn ang="0">
                    <a:pos x="166" y="8"/>
                  </a:cxn>
                  <a:cxn ang="0">
                    <a:pos x="132" y="0"/>
                  </a:cxn>
                  <a:cxn ang="0">
                    <a:pos x="78" y="2"/>
                  </a:cxn>
                  <a:cxn ang="0">
                    <a:pos x="40" y="10"/>
                  </a:cxn>
                </a:cxnLst>
                <a:rect l="0" t="0" r="r" b="b"/>
                <a:pathLst>
                  <a:path w="182" h="416">
                    <a:moveTo>
                      <a:pt x="40" y="10"/>
                    </a:moveTo>
                    <a:lnTo>
                      <a:pt x="38" y="16"/>
                    </a:lnTo>
                    <a:lnTo>
                      <a:pt x="38" y="16"/>
                    </a:lnTo>
                    <a:lnTo>
                      <a:pt x="68" y="10"/>
                    </a:lnTo>
                    <a:lnTo>
                      <a:pt x="94" y="8"/>
                    </a:lnTo>
                    <a:lnTo>
                      <a:pt x="114" y="8"/>
                    </a:lnTo>
                    <a:lnTo>
                      <a:pt x="132" y="10"/>
                    </a:lnTo>
                    <a:lnTo>
                      <a:pt x="144" y="14"/>
                    </a:lnTo>
                    <a:lnTo>
                      <a:pt x="152" y="22"/>
                    </a:lnTo>
                    <a:lnTo>
                      <a:pt x="158" y="32"/>
                    </a:lnTo>
                    <a:lnTo>
                      <a:pt x="160" y="42"/>
                    </a:lnTo>
                    <a:lnTo>
                      <a:pt x="160" y="56"/>
                    </a:lnTo>
                    <a:lnTo>
                      <a:pt x="156" y="70"/>
                    </a:lnTo>
                    <a:lnTo>
                      <a:pt x="150" y="86"/>
                    </a:lnTo>
                    <a:lnTo>
                      <a:pt x="142" y="102"/>
                    </a:lnTo>
                    <a:lnTo>
                      <a:pt x="124" y="138"/>
                    </a:lnTo>
                    <a:lnTo>
                      <a:pt x="100" y="178"/>
                    </a:lnTo>
                    <a:lnTo>
                      <a:pt x="48" y="258"/>
                    </a:lnTo>
                    <a:lnTo>
                      <a:pt x="26" y="296"/>
                    </a:lnTo>
                    <a:lnTo>
                      <a:pt x="10" y="332"/>
                    </a:lnTo>
                    <a:lnTo>
                      <a:pt x="4" y="348"/>
                    </a:lnTo>
                    <a:lnTo>
                      <a:pt x="2" y="362"/>
                    </a:lnTo>
                    <a:lnTo>
                      <a:pt x="0" y="376"/>
                    </a:lnTo>
                    <a:lnTo>
                      <a:pt x="2" y="388"/>
                    </a:lnTo>
                    <a:lnTo>
                      <a:pt x="8" y="398"/>
                    </a:lnTo>
                    <a:lnTo>
                      <a:pt x="16" y="406"/>
                    </a:lnTo>
                    <a:lnTo>
                      <a:pt x="28" y="412"/>
                    </a:lnTo>
                    <a:lnTo>
                      <a:pt x="46" y="414"/>
                    </a:lnTo>
                    <a:lnTo>
                      <a:pt x="46" y="414"/>
                    </a:lnTo>
                    <a:lnTo>
                      <a:pt x="60" y="416"/>
                    </a:lnTo>
                    <a:lnTo>
                      <a:pt x="78" y="414"/>
                    </a:lnTo>
                    <a:lnTo>
                      <a:pt x="118" y="410"/>
                    </a:lnTo>
                    <a:lnTo>
                      <a:pt x="118" y="410"/>
                    </a:lnTo>
                    <a:lnTo>
                      <a:pt x="140" y="404"/>
                    </a:lnTo>
                    <a:lnTo>
                      <a:pt x="164" y="398"/>
                    </a:lnTo>
                    <a:lnTo>
                      <a:pt x="146" y="392"/>
                    </a:lnTo>
                    <a:lnTo>
                      <a:pt x="146" y="392"/>
                    </a:lnTo>
                    <a:lnTo>
                      <a:pt x="112" y="400"/>
                    </a:lnTo>
                    <a:lnTo>
                      <a:pt x="86" y="402"/>
                    </a:lnTo>
                    <a:lnTo>
                      <a:pt x="64" y="404"/>
                    </a:lnTo>
                    <a:lnTo>
                      <a:pt x="48" y="400"/>
                    </a:lnTo>
                    <a:lnTo>
                      <a:pt x="36" y="394"/>
                    </a:lnTo>
                    <a:lnTo>
                      <a:pt x="32" y="390"/>
                    </a:lnTo>
                    <a:lnTo>
                      <a:pt x="28" y="386"/>
                    </a:lnTo>
                    <a:lnTo>
                      <a:pt x="26" y="374"/>
                    </a:lnTo>
                    <a:lnTo>
                      <a:pt x="26" y="360"/>
                    </a:lnTo>
                    <a:lnTo>
                      <a:pt x="30" y="346"/>
                    </a:lnTo>
                    <a:lnTo>
                      <a:pt x="36" y="328"/>
                    </a:lnTo>
                    <a:lnTo>
                      <a:pt x="44" y="310"/>
                    </a:lnTo>
                    <a:lnTo>
                      <a:pt x="54" y="290"/>
                    </a:lnTo>
                    <a:lnTo>
                      <a:pt x="80" y="246"/>
                    </a:lnTo>
                    <a:lnTo>
                      <a:pt x="108" y="202"/>
                    </a:lnTo>
                    <a:lnTo>
                      <a:pt x="134" y="158"/>
                    </a:lnTo>
                    <a:lnTo>
                      <a:pt x="158" y="114"/>
                    </a:lnTo>
                    <a:lnTo>
                      <a:pt x="168" y="94"/>
                    </a:lnTo>
                    <a:lnTo>
                      <a:pt x="176" y="76"/>
                    </a:lnTo>
                    <a:lnTo>
                      <a:pt x="180" y="58"/>
                    </a:lnTo>
                    <a:lnTo>
                      <a:pt x="182" y="42"/>
                    </a:lnTo>
                    <a:lnTo>
                      <a:pt x="180" y="30"/>
                    </a:lnTo>
                    <a:lnTo>
                      <a:pt x="176" y="18"/>
                    </a:lnTo>
                    <a:lnTo>
                      <a:pt x="170" y="12"/>
                    </a:lnTo>
                    <a:lnTo>
                      <a:pt x="166" y="8"/>
                    </a:lnTo>
                    <a:lnTo>
                      <a:pt x="152" y="2"/>
                    </a:lnTo>
                    <a:lnTo>
                      <a:pt x="132" y="0"/>
                    </a:lnTo>
                    <a:lnTo>
                      <a:pt x="108" y="0"/>
                    </a:lnTo>
                    <a:lnTo>
                      <a:pt x="78" y="2"/>
                    </a:lnTo>
                    <a:lnTo>
                      <a:pt x="40" y="10"/>
                    </a:lnTo>
                    <a:lnTo>
                      <a:pt x="4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31" name="TextBox 30"/>
            <p:cNvSpPr txBox="1"/>
            <p:nvPr/>
          </p:nvSpPr>
          <p:spPr bwMode="black">
            <a:xfrm>
              <a:off x="575526" y="4016970"/>
              <a:ext cx="965329" cy="169277"/>
            </a:xfrm>
            <a:prstGeom prst="rect">
              <a:avLst/>
            </a:prstGeom>
          </p:spPr>
          <p:txBody>
            <a:bodyPr vert="horz" wrap="none" lIns="0" tIns="0" rIns="0" bIns="0" rtlCol="0">
              <a:spAutoFit/>
            </a:bodyPr>
            <a:lstStyle/>
            <a:p>
              <a:pPr marL="4763"/>
              <a:r>
                <a:rPr lang="en-GB" sz="1100" dirty="0">
                  <a:solidFill>
                    <a:schemeClr val="bg1"/>
                  </a:solidFill>
                </a:rPr>
                <a:t>+385 1 6008 </a:t>
              </a:r>
              <a:r>
                <a:rPr lang="en-GB" sz="1100" dirty="0" smtClean="0">
                  <a:solidFill>
                    <a:schemeClr val="bg1"/>
                  </a:solidFill>
                </a:rPr>
                <a:t>9</a:t>
              </a:r>
              <a:r>
                <a:rPr lang="hr-HR" sz="1100" dirty="0" smtClean="0">
                  <a:solidFill>
                    <a:schemeClr val="bg1"/>
                  </a:solidFill>
                </a:rPr>
                <a:t>42</a:t>
              </a:r>
              <a:endParaRPr lang="en-GB" sz="1100" dirty="0">
                <a:solidFill>
                  <a:schemeClr val="bg1"/>
                </a:solidFill>
              </a:endParaRPr>
            </a:p>
          </p:txBody>
        </p:sp>
      </p:grpSp>
      <p:sp>
        <p:nvSpPr>
          <p:cNvPr id="41" name="TextBox 40"/>
          <p:cNvSpPr txBox="1"/>
          <p:nvPr/>
        </p:nvSpPr>
        <p:spPr>
          <a:xfrm>
            <a:off x="3139927" y="1529268"/>
            <a:ext cx="1604683" cy="384721"/>
          </a:xfrm>
          <a:prstGeom prst="rect">
            <a:avLst/>
          </a:prstGeom>
        </p:spPr>
        <p:txBody>
          <a:bodyPr vert="horz" wrap="square" lIns="0" tIns="0" rIns="0" bIns="0" rtlCol="0">
            <a:spAutoFit/>
          </a:bodyPr>
          <a:lstStyle/>
          <a:p>
            <a:pPr marL="4763"/>
            <a:r>
              <a:rPr lang="hr-HR" sz="1400" b="1" dirty="0" smtClean="0">
                <a:solidFill>
                  <a:schemeClr val="bg1"/>
                </a:solidFill>
              </a:rPr>
              <a:t>Mirna Cvitan</a:t>
            </a:r>
            <a:endParaRPr lang="en-GB" sz="1400" b="1" dirty="0" smtClean="0">
              <a:solidFill>
                <a:schemeClr val="bg1"/>
              </a:solidFill>
            </a:endParaRPr>
          </a:p>
          <a:p>
            <a:pPr marL="4763"/>
            <a:r>
              <a:rPr lang="hr-HR" sz="1100" dirty="0">
                <a:solidFill>
                  <a:schemeClr val="bg1"/>
                </a:solidFill>
              </a:rPr>
              <a:t>Research </a:t>
            </a:r>
            <a:r>
              <a:rPr lang="hr-HR" sz="1100" dirty="0" smtClean="0">
                <a:solidFill>
                  <a:schemeClr val="bg1"/>
                </a:solidFill>
              </a:rPr>
              <a:t>Manager PA</a:t>
            </a:r>
            <a:endParaRPr lang="en-GB" sz="1100" dirty="0" smtClean="0">
              <a:solidFill>
                <a:schemeClr val="bg1"/>
              </a:solidFill>
            </a:endParaRPr>
          </a:p>
        </p:txBody>
      </p:sp>
      <p:cxnSp>
        <p:nvCxnSpPr>
          <p:cNvPr id="42" name="Straight Connector 41"/>
          <p:cNvCxnSpPr/>
          <p:nvPr/>
        </p:nvCxnSpPr>
        <p:spPr>
          <a:xfrm>
            <a:off x="3125592" y="1439618"/>
            <a:ext cx="2097741"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Lst>
        </p:spPr>
      </p:cxnSp>
      <p:grpSp>
        <p:nvGrpSpPr>
          <p:cNvPr id="43" name="Group 42"/>
          <p:cNvGrpSpPr/>
          <p:nvPr/>
        </p:nvGrpSpPr>
        <p:grpSpPr bwMode="black">
          <a:xfrm>
            <a:off x="3139927" y="2115224"/>
            <a:ext cx="1663389" cy="169277"/>
            <a:chOff x="326307" y="3795324"/>
            <a:chExt cx="1663389" cy="169277"/>
          </a:xfrm>
        </p:grpSpPr>
        <p:grpSp>
          <p:nvGrpSpPr>
            <p:cNvPr id="44" name="Group 153"/>
            <p:cNvGrpSpPr>
              <a:grpSpLocks noChangeAspect="1"/>
            </p:cNvGrpSpPr>
            <p:nvPr/>
          </p:nvGrpSpPr>
          <p:grpSpPr bwMode="black">
            <a:xfrm>
              <a:off x="326307" y="3849114"/>
              <a:ext cx="134459" cy="89640"/>
              <a:chOff x="-6357938" y="3122613"/>
              <a:chExt cx="1104900" cy="736600"/>
            </a:xfrm>
            <a:solidFill>
              <a:schemeClr val="bg1"/>
            </a:solidFill>
          </p:grpSpPr>
          <p:sp>
            <p:nvSpPr>
              <p:cNvPr id="53" name="Freeform 7"/>
              <p:cNvSpPr>
                <a:spLocks/>
              </p:cNvSpPr>
              <p:nvPr/>
            </p:nvSpPr>
            <p:spPr bwMode="black">
              <a:xfrm>
                <a:off x="-6319838" y="3122613"/>
                <a:ext cx="1028700" cy="431800"/>
              </a:xfrm>
              <a:custGeom>
                <a:avLst/>
                <a:gdLst/>
                <a:ahLst/>
                <a:cxnLst>
                  <a:cxn ang="0">
                    <a:pos x="324" y="272"/>
                  </a:cxn>
                  <a:cxn ang="0">
                    <a:pos x="648" y="0"/>
                  </a:cxn>
                  <a:cxn ang="0">
                    <a:pos x="648" y="0"/>
                  </a:cxn>
                  <a:cxn ang="0">
                    <a:pos x="644" y="0"/>
                  </a:cxn>
                  <a:cxn ang="0">
                    <a:pos x="4" y="0"/>
                  </a:cxn>
                  <a:cxn ang="0">
                    <a:pos x="4" y="0"/>
                  </a:cxn>
                  <a:cxn ang="0">
                    <a:pos x="0" y="0"/>
                  </a:cxn>
                  <a:cxn ang="0">
                    <a:pos x="324" y="272"/>
                  </a:cxn>
                </a:cxnLst>
                <a:rect l="0" t="0" r="r" b="b"/>
                <a:pathLst>
                  <a:path w="648" h="272">
                    <a:moveTo>
                      <a:pt x="324" y="272"/>
                    </a:moveTo>
                    <a:lnTo>
                      <a:pt x="648" y="0"/>
                    </a:lnTo>
                    <a:lnTo>
                      <a:pt x="648" y="0"/>
                    </a:lnTo>
                    <a:lnTo>
                      <a:pt x="644" y="0"/>
                    </a:lnTo>
                    <a:lnTo>
                      <a:pt x="4" y="0"/>
                    </a:lnTo>
                    <a:lnTo>
                      <a:pt x="4" y="0"/>
                    </a:lnTo>
                    <a:lnTo>
                      <a:pt x="0" y="0"/>
                    </a:lnTo>
                    <a:lnTo>
                      <a:pt x="3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8"/>
              <p:cNvSpPr>
                <a:spLocks/>
              </p:cNvSpPr>
              <p:nvPr/>
            </p:nvSpPr>
            <p:spPr bwMode="black">
              <a:xfrm>
                <a:off x="-5621338" y="3154363"/>
                <a:ext cx="368300" cy="669925"/>
              </a:xfrm>
              <a:custGeom>
                <a:avLst/>
                <a:gdLst/>
                <a:ahLst/>
                <a:cxnLst>
                  <a:cxn ang="0">
                    <a:pos x="232" y="8"/>
                  </a:cxn>
                  <a:cxn ang="0">
                    <a:pos x="232" y="8"/>
                  </a:cxn>
                  <a:cxn ang="0">
                    <a:pos x="230" y="0"/>
                  </a:cxn>
                  <a:cxn ang="0">
                    <a:pos x="0" y="192"/>
                  </a:cxn>
                  <a:cxn ang="0">
                    <a:pos x="230" y="422"/>
                  </a:cxn>
                  <a:cxn ang="0">
                    <a:pos x="230" y="422"/>
                  </a:cxn>
                  <a:cxn ang="0">
                    <a:pos x="232" y="416"/>
                  </a:cxn>
                  <a:cxn ang="0">
                    <a:pos x="232" y="8"/>
                  </a:cxn>
                </a:cxnLst>
                <a:rect l="0" t="0" r="r" b="b"/>
                <a:pathLst>
                  <a:path w="232" h="422">
                    <a:moveTo>
                      <a:pt x="232" y="8"/>
                    </a:moveTo>
                    <a:lnTo>
                      <a:pt x="232" y="8"/>
                    </a:lnTo>
                    <a:lnTo>
                      <a:pt x="230" y="0"/>
                    </a:lnTo>
                    <a:lnTo>
                      <a:pt x="0" y="192"/>
                    </a:lnTo>
                    <a:lnTo>
                      <a:pt x="230" y="422"/>
                    </a:lnTo>
                    <a:lnTo>
                      <a:pt x="230" y="422"/>
                    </a:lnTo>
                    <a:lnTo>
                      <a:pt x="232" y="416"/>
                    </a:lnTo>
                    <a:lnTo>
                      <a:pt x="23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9"/>
              <p:cNvSpPr>
                <a:spLocks/>
              </p:cNvSpPr>
              <p:nvPr/>
            </p:nvSpPr>
            <p:spPr bwMode="black">
              <a:xfrm>
                <a:off x="-6357938" y="3154363"/>
                <a:ext cx="368300" cy="669925"/>
              </a:xfrm>
              <a:custGeom>
                <a:avLst/>
                <a:gdLst/>
                <a:ahLst/>
                <a:cxnLst>
                  <a:cxn ang="0">
                    <a:pos x="2" y="0"/>
                  </a:cxn>
                  <a:cxn ang="0">
                    <a:pos x="2" y="0"/>
                  </a:cxn>
                  <a:cxn ang="0">
                    <a:pos x="0" y="8"/>
                  </a:cxn>
                  <a:cxn ang="0">
                    <a:pos x="0" y="416"/>
                  </a:cxn>
                  <a:cxn ang="0">
                    <a:pos x="0" y="416"/>
                  </a:cxn>
                  <a:cxn ang="0">
                    <a:pos x="2" y="422"/>
                  </a:cxn>
                  <a:cxn ang="0">
                    <a:pos x="232" y="192"/>
                  </a:cxn>
                  <a:cxn ang="0">
                    <a:pos x="2" y="0"/>
                  </a:cxn>
                </a:cxnLst>
                <a:rect l="0" t="0" r="r" b="b"/>
                <a:pathLst>
                  <a:path w="232" h="422">
                    <a:moveTo>
                      <a:pt x="2" y="0"/>
                    </a:moveTo>
                    <a:lnTo>
                      <a:pt x="2" y="0"/>
                    </a:lnTo>
                    <a:lnTo>
                      <a:pt x="0" y="8"/>
                    </a:lnTo>
                    <a:lnTo>
                      <a:pt x="0" y="416"/>
                    </a:lnTo>
                    <a:lnTo>
                      <a:pt x="0" y="416"/>
                    </a:lnTo>
                    <a:lnTo>
                      <a:pt x="2" y="422"/>
                    </a:lnTo>
                    <a:lnTo>
                      <a:pt x="232" y="192"/>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10"/>
              <p:cNvSpPr>
                <a:spLocks/>
              </p:cNvSpPr>
              <p:nvPr/>
            </p:nvSpPr>
            <p:spPr bwMode="black">
              <a:xfrm>
                <a:off x="-6323013" y="3487738"/>
                <a:ext cx="1035050" cy="371475"/>
              </a:xfrm>
              <a:custGeom>
                <a:avLst/>
                <a:gdLst/>
                <a:ahLst/>
                <a:cxnLst>
                  <a:cxn ang="0">
                    <a:pos x="420" y="0"/>
                  </a:cxn>
                  <a:cxn ang="0">
                    <a:pos x="336" y="72"/>
                  </a:cxn>
                  <a:cxn ang="0">
                    <a:pos x="336" y="72"/>
                  </a:cxn>
                  <a:cxn ang="0">
                    <a:pos x="330" y="74"/>
                  </a:cxn>
                  <a:cxn ang="0">
                    <a:pos x="326" y="74"/>
                  </a:cxn>
                  <a:cxn ang="0">
                    <a:pos x="326" y="74"/>
                  </a:cxn>
                  <a:cxn ang="0">
                    <a:pos x="322" y="74"/>
                  </a:cxn>
                  <a:cxn ang="0">
                    <a:pos x="316" y="72"/>
                  </a:cxn>
                  <a:cxn ang="0">
                    <a:pos x="232" y="0"/>
                  </a:cxn>
                  <a:cxn ang="0">
                    <a:pos x="0" y="232"/>
                  </a:cxn>
                  <a:cxn ang="0">
                    <a:pos x="0" y="232"/>
                  </a:cxn>
                  <a:cxn ang="0">
                    <a:pos x="6" y="234"/>
                  </a:cxn>
                  <a:cxn ang="0">
                    <a:pos x="646" y="234"/>
                  </a:cxn>
                  <a:cxn ang="0">
                    <a:pos x="646" y="234"/>
                  </a:cxn>
                  <a:cxn ang="0">
                    <a:pos x="652" y="232"/>
                  </a:cxn>
                  <a:cxn ang="0">
                    <a:pos x="420" y="0"/>
                  </a:cxn>
                </a:cxnLst>
                <a:rect l="0" t="0" r="r" b="b"/>
                <a:pathLst>
                  <a:path w="652" h="234">
                    <a:moveTo>
                      <a:pt x="420" y="0"/>
                    </a:moveTo>
                    <a:lnTo>
                      <a:pt x="336" y="72"/>
                    </a:lnTo>
                    <a:lnTo>
                      <a:pt x="336" y="72"/>
                    </a:lnTo>
                    <a:lnTo>
                      <a:pt x="330" y="74"/>
                    </a:lnTo>
                    <a:lnTo>
                      <a:pt x="326" y="74"/>
                    </a:lnTo>
                    <a:lnTo>
                      <a:pt x="326" y="74"/>
                    </a:lnTo>
                    <a:lnTo>
                      <a:pt x="322" y="74"/>
                    </a:lnTo>
                    <a:lnTo>
                      <a:pt x="316" y="72"/>
                    </a:lnTo>
                    <a:lnTo>
                      <a:pt x="232" y="0"/>
                    </a:lnTo>
                    <a:lnTo>
                      <a:pt x="0" y="232"/>
                    </a:lnTo>
                    <a:lnTo>
                      <a:pt x="0" y="232"/>
                    </a:lnTo>
                    <a:lnTo>
                      <a:pt x="6" y="234"/>
                    </a:lnTo>
                    <a:lnTo>
                      <a:pt x="646" y="234"/>
                    </a:lnTo>
                    <a:lnTo>
                      <a:pt x="646" y="234"/>
                    </a:lnTo>
                    <a:lnTo>
                      <a:pt x="652" y="232"/>
                    </a:lnTo>
                    <a:lnTo>
                      <a:pt x="42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5" name="TextBox 44"/>
            <p:cNvSpPr txBox="1"/>
            <p:nvPr/>
          </p:nvSpPr>
          <p:spPr bwMode="black">
            <a:xfrm>
              <a:off x="575526" y="3795324"/>
              <a:ext cx="1414170" cy="169277"/>
            </a:xfrm>
            <a:prstGeom prst="rect">
              <a:avLst/>
            </a:prstGeom>
          </p:spPr>
          <p:txBody>
            <a:bodyPr vert="horz" wrap="none" lIns="0" tIns="0" rIns="0" bIns="0" rtlCol="0">
              <a:spAutoFit/>
            </a:bodyPr>
            <a:lstStyle/>
            <a:p>
              <a:pPr marL="4763"/>
              <a:r>
                <a:rPr lang="hr-HR" sz="1100" dirty="0" err="1" smtClean="0">
                  <a:solidFill>
                    <a:schemeClr val="bg1"/>
                  </a:solidFill>
                </a:rPr>
                <a:t>mirna.cvitan</a:t>
              </a:r>
              <a:r>
                <a:rPr lang="en-GB" sz="1100" dirty="0" smtClean="0">
                  <a:solidFill>
                    <a:schemeClr val="bg1"/>
                  </a:solidFill>
                </a:rPr>
                <a:t>@ipsos.com</a:t>
              </a:r>
            </a:p>
          </p:txBody>
        </p:sp>
      </p:grpSp>
      <p:grpSp>
        <p:nvGrpSpPr>
          <p:cNvPr id="57" name="Group 56"/>
          <p:cNvGrpSpPr/>
          <p:nvPr/>
        </p:nvGrpSpPr>
        <p:grpSpPr bwMode="black">
          <a:xfrm>
            <a:off x="3145161" y="2336870"/>
            <a:ext cx="1209314" cy="169277"/>
            <a:chOff x="331541" y="4016970"/>
            <a:chExt cx="1209314" cy="169277"/>
          </a:xfrm>
        </p:grpSpPr>
        <p:grpSp>
          <p:nvGrpSpPr>
            <p:cNvPr id="58" name="Group 57"/>
            <p:cNvGrpSpPr>
              <a:grpSpLocks noChangeAspect="1"/>
            </p:cNvGrpSpPr>
            <p:nvPr/>
          </p:nvGrpSpPr>
          <p:grpSpPr bwMode="black">
            <a:xfrm flipH="1">
              <a:off x="331541" y="4027264"/>
              <a:ext cx="126792" cy="148688"/>
              <a:chOff x="8553450" y="4149725"/>
              <a:chExt cx="790575" cy="927100"/>
            </a:xfrm>
            <a:solidFill>
              <a:schemeClr val="bg1"/>
            </a:solidFill>
          </p:grpSpPr>
          <p:sp>
            <p:nvSpPr>
              <p:cNvPr id="60" name="Freeform 58"/>
              <p:cNvSpPr>
                <a:spLocks/>
              </p:cNvSpPr>
              <p:nvPr/>
            </p:nvSpPr>
            <p:spPr bwMode="black">
              <a:xfrm>
                <a:off x="8747125" y="4187825"/>
                <a:ext cx="596900" cy="860425"/>
              </a:xfrm>
              <a:custGeom>
                <a:avLst/>
                <a:gdLst/>
                <a:ahLst/>
                <a:cxnLst>
                  <a:cxn ang="0">
                    <a:pos x="370" y="60"/>
                  </a:cxn>
                  <a:cxn ang="0">
                    <a:pos x="306" y="10"/>
                  </a:cxn>
                  <a:cxn ang="0">
                    <a:pos x="290" y="0"/>
                  </a:cxn>
                  <a:cxn ang="0">
                    <a:pos x="240" y="106"/>
                  </a:cxn>
                  <a:cxn ang="0">
                    <a:pos x="240" y="106"/>
                  </a:cxn>
                  <a:cxn ang="0">
                    <a:pos x="240" y="118"/>
                  </a:cxn>
                  <a:cxn ang="0">
                    <a:pos x="240" y="124"/>
                  </a:cxn>
                  <a:cxn ang="0">
                    <a:pos x="236" y="128"/>
                  </a:cxn>
                  <a:cxn ang="0">
                    <a:pos x="162" y="260"/>
                  </a:cxn>
                  <a:cxn ang="0">
                    <a:pos x="160" y="260"/>
                  </a:cxn>
                  <a:cxn ang="0">
                    <a:pos x="86" y="392"/>
                  </a:cxn>
                  <a:cxn ang="0">
                    <a:pos x="86" y="392"/>
                  </a:cxn>
                  <a:cxn ang="0">
                    <a:pos x="82" y="398"/>
                  </a:cxn>
                  <a:cxn ang="0">
                    <a:pos x="78" y="400"/>
                  </a:cxn>
                  <a:cxn ang="0">
                    <a:pos x="68" y="406"/>
                  </a:cxn>
                  <a:cxn ang="0">
                    <a:pos x="0" y="504"/>
                  </a:cxn>
                  <a:cxn ang="0">
                    <a:pos x="18" y="512"/>
                  </a:cxn>
                  <a:cxn ang="0">
                    <a:pos x="94" y="542"/>
                  </a:cxn>
                  <a:cxn ang="0">
                    <a:pos x="94" y="542"/>
                  </a:cxn>
                  <a:cxn ang="0">
                    <a:pos x="98" y="542"/>
                  </a:cxn>
                  <a:cxn ang="0">
                    <a:pos x="104" y="542"/>
                  </a:cxn>
                  <a:cxn ang="0">
                    <a:pos x="110" y="540"/>
                  </a:cxn>
                  <a:cxn ang="0">
                    <a:pos x="116" y="536"/>
                  </a:cxn>
                  <a:cxn ang="0">
                    <a:pos x="126" y="524"/>
                  </a:cxn>
                  <a:cxn ang="0">
                    <a:pos x="136" y="510"/>
                  </a:cxn>
                  <a:cxn ang="0">
                    <a:pos x="220" y="372"/>
                  </a:cxn>
                  <a:cxn ang="0">
                    <a:pos x="252" y="314"/>
                  </a:cxn>
                  <a:cxn ang="0">
                    <a:pos x="254" y="314"/>
                  </a:cxn>
                  <a:cxn ang="0">
                    <a:pos x="286" y="256"/>
                  </a:cxn>
                  <a:cxn ang="0">
                    <a:pos x="364" y="114"/>
                  </a:cxn>
                  <a:cxn ang="0">
                    <a:pos x="364" y="114"/>
                  </a:cxn>
                  <a:cxn ang="0">
                    <a:pos x="370" y="98"/>
                  </a:cxn>
                  <a:cxn ang="0">
                    <a:pos x="376" y="84"/>
                  </a:cxn>
                  <a:cxn ang="0">
                    <a:pos x="376" y="76"/>
                  </a:cxn>
                  <a:cxn ang="0">
                    <a:pos x="376" y="70"/>
                  </a:cxn>
                  <a:cxn ang="0">
                    <a:pos x="374" y="66"/>
                  </a:cxn>
                  <a:cxn ang="0">
                    <a:pos x="370" y="60"/>
                  </a:cxn>
                  <a:cxn ang="0">
                    <a:pos x="370" y="60"/>
                  </a:cxn>
                </a:cxnLst>
                <a:rect l="0" t="0" r="r" b="b"/>
                <a:pathLst>
                  <a:path w="376" h="542">
                    <a:moveTo>
                      <a:pt x="370" y="60"/>
                    </a:moveTo>
                    <a:lnTo>
                      <a:pt x="306" y="10"/>
                    </a:lnTo>
                    <a:lnTo>
                      <a:pt x="290" y="0"/>
                    </a:lnTo>
                    <a:lnTo>
                      <a:pt x="240" y="106"/>
                    </a:lnTo>
                    <a:lnTo>
                      <a:pt x="240" y="106"/>
                    </a:lnTo>
                    <a:lnTo>
                      <a:pt x="240" y="118"/>
                    </a:lnTo>
                    <a:lnTo>
                      <a:pt x="240" y="124"/>
                    </a:lnTo>
                    <a:lnTo>
                      <a:pt x="236" y="128"/>
                    </a:lnTo>
                    <a:lnTo>
                      <a:pt x="162" y="260"/>
                    </a:lnTo>
                    <a:lnTo>
                      <a:pt x="160" y="260"/>
                    </a:lnTo>
                    <a:lnTo>
                      <a:pt x="86" y="392"/>
                    </a:lnTo>
                    <a:lnTo>
                      <a:pt x="86" y="392"/>
                    </a:lnTo>
                    <a:lnTo>
                      <a:pt x="82" y="398"/>
                    </a:lnTo>
                    <a:lnTo>
                      <a:pt x="78" y="400"/>
                    </a:lnTo>
                    <a:lnTo>
                      <a:pt x="68" y="406"/>
                    </a:lnTo>
                    <a:lnTo>
                      <a:pt x="0" y="504"/>
                    </a:lnTo>
                    <a:lnTo>
                      <a:pt x="18" y="512"/>
                    </a:lnTo>
                    <a:lnTo>
                      <a:pt x="94" y="542"/>
                    </a:lnTo>
                    <a:lnTo>
                      <a:pt x="94" y="542"/>
                    </a:lnTo>
                    <a:lnTo>
                      <a:pt x="98" y="542"/>
                    </a:lnTo>
                    <a:lnTo>
                      <a:pt x="104" y="542"/>
                    </a:lnTo>
                    <a:lnTo>
                      <a:pt x="110" y="540"/>
                    </a:lnTo>
                    <a:lnTo>
                      <a:pt x="116" y="536"/>
                    </a:lnTo>
                    <a:lnTo>
                      <a:pt x="126" y="524"/>
                    </a:lnTo>
                    <a:lnTo>
                      <a:pt x="136" y="510"/>
                    </a:lnTo>
                    <a:lnTo>
                      <a:pt x="220" y="372"/>
                    </a:lnTo>
                    <a:lnTo>
                      <a:pt x="252" y="314"/>
                    </a:lnTo>
                    <a:lnTo>
                      <a:pt x="254" y="314"/>
                    </a:lnTo>
                    <a:lnTo>
                      <a:pt x="286" y="256"/>
                    </a:lnTo>
                    <a:lnTo>
                      <a:pt x="364" y="114"/>
                    </a:lnTo>
                    <a:lnTo>
                      <a:pt x="364" y="114"/>
                    </a:lnTo>
                    <a:lnTo>
                      <a:pt x="370" y="98"/>
                    </a:lnTo>
                    <a:lnTo>
                      <a:pt x="376" y="84"/>
                    </a:lnTo>
                    <a:lnTo>
                      <a:pt x="376" y="76"/>
                    </a:lnTo>
                    <a:lnTo>
                      <a:pt x="376" y="70"/>
                    </a:lnTo>
                    <a:lnTo>
                      <a:pt x="374" y="66"/>
                    </a:lnTo>
                    <a:lnTo>
                      <a:pt x="370" y="60"/>
                    </a:lnTo>
                    <a:lnTo>
                      <a:pt x="370"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1" name="Freeform 59"/>
              <p:cNvSpPr>
                <a:spLocks/>
              </p:cNvSpPr>
              <p:nvPr/>
            </p:nvSpPr>
            <p:spPr bwMode="black">
              <a:xfrm>
                <a:off x="8677275" y="4787900"/>
                <a:ext cx="161925" cy="190500"/>
              </a:xfrm>
              <a:custGeom>
                <a:avLst/>
                <a:gdLst/>
                <a:ahLst/>
                <a:cxnLst>
                  <a:cxn ang="0">
                    <a:pos x="48" y="6"/>
                  </a:cxn>
                  <a:cxn ang="0">
                    <a:pos x="38" y="22"/>
                  </a:cxn>
                  <a:cxn ang="0">
                    <a:pos x="38" y="22"/>
                  </a:cxn>
                  <a:cxn ang="0">
                    <a:pos x="34" y="34"/>
                  </a:cxn>
                  <a:cxn ang="0">
                    <a:pos x="28" y="48"/>
                  </a:cxn>
                  <a:cxn ang="0">
                    <a:pos x="28" y="48"/>
                  </a:cxn>
                  <a:cxn ang="0">
                    <a:pos x="20" y="58"/>
                  </a:cxn>
                  <a:cxn ang="0">
                    <a:pos x="12" y="68"/>
                  </a:cxn>
                  <a:cxn ang="0">
                    <a:pos x="2" y="84"/>
                  </a:cxn>
                  <a:cxn ang="0">
                    <a:pos x="2" y="84"/>
                  </a:cxn>
                  <a:cxn ang="0">
                    <a:pos x="0" y="90"/>
                  </a:cxn>
                  <a:cxn ang="0">
                    <a:pos x="0" y="94"/>
                  </a:cxn>
                  <a:cxn ang="0">
                    <a:pos x="4" y="100"/>
                  </a:cxn>
                  <a:cxn ang="0">
                    <a:pos x="8" y="104"/>
                  </a:cxn>
                  <a:cxn ang="0">
                    <a:pos x="34" y="120"/>
                  </a:cxn>
                  <a:cxn ang="0">
                    <a:pos x="102" y="22"/>
                  </a:cxn>
                  <a:cxn ang="0">
                    <a:pos x="66" y="2"/>
                  </a:cxn>
                  <a:cxn ang="0">
                    <a:pos x="66" y="2"/>
                  </a:cxn>
                  <a:cxn ang="0">
                    <a:pos x="60" y="0"/>
                  </a:cxn>
                  <a:cxn ang="0">
                    <a:pos x="56" y="0"/>
                  </a:cxn>
                  <a:cxn ang="0">
                    <a:pos x="50" y="2"/>
                  </a:cxn>
                  <a:cxn ang="0">
                    <a:pos x="48" y="6"/>
                  </a:cxn>
                  <a:cxn ang="0">
                    <a:pos x="48" y="6"/>
                  </a:cxn>
                </a:cxnLst>
                <a:rect l="0" t="0" r="r" b="b"/>
                <a:pathLst>
                  <a:path w="102" h="120">
                    <a:moveTo>
                      <a:pt x="48" y="6"/>
                    </a:moveTo>
                    <a:lnTo>
                      <a:pt x="38" y="22"/>
                    </a:lnTo>
                    <a:lnTo>
                      <a:pt x="38" y="22"/>
                    </a:lnTo>
                    <a:lnTo>
                      <a:pt x="34" y="34"/>
                    </a:lnTo>
                    <a:lnTo>
                      <a:pt x="28" y="48"/>
                    </a:lnTo>
                    <a:lnTo>
                      <a:pt x="28" y="48"/>
                    </a:lnTo>
                    <a:lnTo>
                      <a:pt x="20" y="58"/>
                    </a:lnTo>
                    <a:lnTo>
                      <a:pt x="12" y="68"/>
                    </a:lnTo>
                    <a:lnTo>
                      <a:pt x="2" y="84"/>
                    </a:lnTo>
                    <a:lnTo>
                      <a:pt x="2" y="84"/>
                    </a:lnTo>
                    <a:lnTo>
                      <a:pt x="0" y="90"/>
                    </a:lnTo>
                    <a:lnTo>
                      <a:pt x="0" y="94"/>
                    </a:lnTo>
                    <a:lnTo>
                      <a:pt x="4" y="100"/>
                    </a:lnTo>
                    <a:lnTo>
                      <a:pt x="8" y="104"/>
                    </a:lnTo>
                    <a:lnTo>
                      <a:pt x="34" y="120"/>
                    </a:lnTo>
                    <a:lnTo>
                      <a:pt x="102" y="22"/>
                    </a:lnTo>
                    <a:lnTo>
                      <a:pt x="66" y="2"/>
                    </a:lnTo>
                    <a:lnTo>
                      <a:pt x="66" y="2"/>
                    </a:lnTo>
                    <a:lnTo>
                      <a:pt x="60" y="0"/>
                    </a:lnTo>
                    <a:lnTo>
                      <a:pt x="56" y="0"/>
                    </a:lnTo>
                    <a:lnTo>
                      <a:pt x="50" y="2"/>
                    </a:lnTo>
                    <a:lnTo>
                      <a:pt x="48" y="6"/>
                    </a:lnTo>
                    <a:lnTo>
                      <a:pt x="48" y="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2" name="Freeform 60"/>
              <p:cNvSpPr>
                <a:spLocks/>
              </p:cNvSpPr>
              <p:nvPr/>
            </p:nvSpPr>
            <p:spPr bwMode="black">
              <a:xfrm>
                <a:off x="9042400" y="4149725"/>
                <a:ext cx="149225" cy="200025"/>
              </a:xfrm>
              <a:custGeom>
                <a:avLst/>
                <a:gdLst/>
                <a:ahLst/>
                <a:cxnLst>
                  <a:cxn ang="0">
                    <a:pos x="8" y="104"/>
                  </a:cxn>
                  <a:cxn ang="0">
                    <a:pos x="44" y="126"/>
                  </a:cxn>
                  <a:cxn ang="0">
                    <a:pos x="94" y="18"/>
                  </a:cxn>
                  <a:cxn ang="0">
                    <a:pos x="66" y="2"/>
                  </a:cxn>
                  <a:cxn ang="0">
                    <a:pos x="66" y="2"/>
                  </a:cxn>
                  <a:cxn ang="0">
                    <a:pos x="62" y="0"/>
                  </a:cxn>
                  <a:cxn ang="0">
                    <a:pos x="56" y="0"/>
                  </a:cxn>
                  <a:cxn ang="0">
                    <a:pos x="50" y="2"/>
                  </a:cxn>
                  <a:cxn ang="0">
                    <a:pos x="48" y="6"/>
                  </a:cxn>
                  <a:cxn ang="0">
                    <a:pos x="40" y="20"/>
                  </a:cxn>
                  <a:cxn ang="0">
                    <a:pos x="40" y="20"/>
                  </a:cxn>
                  <a:cxn ang="0">
                    <a:pos x="36" y="34"/>
                  </a:cxn>
                  <a:cxn ang="0">
                    <a:pos x="28" y="48"/>
                  </a:cxn>
                  <a:cxn ang="0">
                    <a:pos x="28" y="48"/>
                  </a:cxn>
                  <a:cxn ang="0">
                    <a:pos x="20" y="62"/>
                  </a:cxn>
                  <a:cxn ang="0">
                    <a:pos x="10" y="72"/>
                  </a:cxn>
                  <a:cxn ang="0">
                    <a:pos x="2" y="86"/>
                  </a:cxn>
                  <a:cxn ang="0">
                    <a:pos x="2" y="86"/>
                  </a:cxn>
                  <a:cxn ang="0">
                    <a:pos x="0" y="90"/>
                  </a:cxn>
                  <a:cxn ang="0">
                    <a:pos x="0" y="96"/>
                  </a:cxn>
                  <a:cxn ang="0">
                    <a:pos x="4" y="100"/>
                  </a:cxn>
                  <a:cxn ang="0">
                    <a:pos x="8" y="104"/>
                  </a:cxn>
                  <a:cxn ang="0">
                    <a:pos x="8" y="104"/>
                  </a:cxn>
                </a:cxnLst>
                <a:rect l="0" t="0" r="r" b="b"/>
                <a:pathLst>
                  <a:path w="94" h="126">
                    <a:moveTo>
                      <a:pt x="8" y="104"/>
                    </a:moveTo>
                    <a:lnTo>
                      <a:pt x="44" y="126"/>
                    </a:lnTo>
                    <a:lnTo>
                      <a:pt x="94" y="18"/>
                    </a:lnTo>
                    <a:lnTo>
                      <a:pt x="66" y="2"/>
                    </a:lnTo>
                    <a:lnTo>
                      <a:pt x="66" y="2"/>
                    </a:lnTo>
                    <a:lnTo>
                      <a:pt x="62" y="0"/>
                    </a:lnTo>
                    <a:lnTo>
                      <a:pt x="56" y="0"/>
                    </a:lnTo>
                    <a:lnTo>
                      <a:pt x="50" y="2"/>
                    </a:lnTo>
                    <a:lnTo>
                      <a:pt x="48" y="6"/>
                    </a:lnTo>
                    <a:lnTo>
                      <a:pt x="40" y="20"/>
                    </a:lnTo>
                    <a:lnTo>
                      <a:pt x="40" y="20"/>
                    </a:lnTo>
                    <a:lnTo>
                      <a:pt x="36" y="34"/>
                    </a:lnTo>
                    <a:lnTo>
                      <a:pt x="28" y="48"/>
                    </a:lnTo>
                    <a:lnTo>
                      <a:pt x="28" y="48"/>
                    </a:lnTo>
                    <a:lnTo>
                      <a:pt x="20" y="62"/>
                    </a:lnTo>
                    <a:lnTo>
                      <a:pt x="10" y="72"/>
                    </a:lnTo>
                    <a:lnTo>
                      <a:pt x="2" y="86"/>
                    </a:lnTo>
                    <a:lnTo>
                      <a:pt x="2" y="86"/>
                    </a:lnTo>
                    <a:lnTo>
                      <a:pt x="0" y="90"/>
                    </a:lnTo>
                    <a:lnTo>
                      <a:pt x="0" y="96"/>
                    </a:lnTo>
                    <a:lnTo>
                      <a:pt x="4" y="100"/>
                    </a:lnTo>
                    <a:lnTo>
                      <a:pt x="8" y="104"/>
                    </a:lnTo>
                    <a:lnTo>
                      <a:pt x="8" y="10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61"/>
              <p:cNvSpPr>
                <a:spLocks/>
              </p:cNvSpPr>
              <p:nvPr/>
            </p:nvSpPr>
            <p:spPr bwMode="black">
              <a:xfrm>
                <a:off x="8553450" y="4416425"/>
                <a:ext cx="288925" cy="660400"/>
              </a:xfrm>
              <a:custGeom>
                <a:avLst/>
                <a:gdLst/>
                <a:ahLst/>
                <a:cxnLst>
                  <a:cxn ang="0">
                    <a:pos x="38" y="16"/>
                  </a:cxn>
                  <a:cxn ang="0">
                    <a:pos x="68" y="10"/>
                  </a:cxn>
                  <a:cxn ang="0">
                    <a:pos x="114" y="8"/>
                  </a:cxn>
                  <a:cxn ang="0">
                    <a:pos x="144" y="14"/>
                  </a:cxn>
                  <a:cxn ang="0">
                    <a:pos x="158" y="32"/>
                  </a:cxn>
                  <a:cxn ang="0">
                    <a:pos x="160" y="56"/>
                  </a:cxn>
                  <a:cxn ang="0">
                    <a:pos x="150" y="86"/>
                  </a:cxn>
                  <a:cxn ang="0">
                    <a:pos x="124" y="138"/>
                  </a:cxn>
                  <a:cxn ang="0">
                    <a:pos x="48" y="258"/>
                  </a:cxn>
                  <a:cxn ang="0">
                    <a:pos x="10" y="332"/>
                  </a:cxn>
                  <a:cxn ang="0">
                    <a:pos x="2" y="362"/>
                  </a:cxn>
                  <a:cxn ang="0">
                    <a:pos x="2" y="388"/>
                  </a:cxn>
                  <a:cxn ang="0">
                    <a:pos x="16" y="406"/>
                  </a:cxn>
                  <a:cxn ang="0">
                    <a:pos x="46" y="414"/>
                  </a:cxn>
                  <a:cxn ang="0">
                    <a:pos x="60" y="416"/>
                  </a:cxn>
                  <a:cxn ang="0">
                    <a:pos x="118" y="410"/>
                  </a:cxn>
                  <a:cxn ang="0">
                    <a:pos x="140" y="404"/>
                  </a:cxn>
                  <a:cxn ang="0">
                    <a:pos x="146" y="392"/>
                  </a:cxn>
                  <a:cxn ang="0">
                    <a:pos x="112" y="400"/>
                  </a:cxn>
                  <a:cxn ang="0">
                    <a:pos x="64" y="404"/>
                  </a:cxn>
                  <a:cxn ang="0">
                    <a:pos x="36" y="394"/>
                  </a:cxn>
                  <a:cxn ang="0">
                    <a:pos x="28" y="386"/>
                  </a:cxn>
                  <a:cxn ang="0">
                    <a:pos x="26" y="360"/>
                  </a:cxn>
                  <a:cxn ang="0">
                    <a:pos x="36" y="328"/>
                  </a:cxn>
                  <a:cxn ang="0">
                    <a:pos x="54" y="290"/>
                  </a:cxn>
                  <a:cxn ang="0">
                    <a:pos x="108" y="202"/>
                  </a:cxn>
                  <a:cxn ang="0">
                    <a:pos x="158" y="114"/>
                  </a:cxn>
                  <a:cxn ang="0">
                    <a:pos x="176" y="76"/>
                  </a:cxn>
                  <a:cxn ang="0">
                    <a:pos x="182" y="42"/>
                  </a:cxn>
                  <a:cxn ang="0">
                    <a:pos x="176" y="18"/>
                  </a:cxn>
                  <a:cxn ang="0">
                    <a:pos x="166" y="8"/>
                  </a:cxn>
                  <a:cxn ang="0">
                    <a:pos x="132" y="0"/>
                  </a:cxn>
                  <a:cxn ang="0">
                    <a:pos x="78" y="2"/>
                  </a:cxn>
                  <a:cxn ang="0">
                    <a:pos x="40" y="10"/>
                  </a:cxn>
                </a:cxnLst>
                <a:rect l="0" t="0" r="r" b="b"/>
                <a:pathLst>
                  <a:path w="182" h="416">
                    <a:moveTo>
                      <a:pt x="40" y="10"/>
                    </a:moveTo>
                    <a:lnTo>
                      <a:pt x="38" y="16"/>
                    </a:lnTo>
                    <a:lnTo>
                      <a:pt x="38" y="16"/>
                    </a:lnTo>
                    <a:lnTo>
                      <a:pt x="68" y="10"/>
                    </a:lnTo>
                    <a:lnTo>
                      <a:pt x="94" y="8"/>
                    </a:lnTo>
                    <a:lnTo>
                      <a:pt x="114" y="8"/>
                    </a:lnTo>
                    <a:lnTo>
                      <a:pt x="132" y="10"/>
                    </a:lnTo>
                    <a:lnTo>
                      <a:pt x="144" y="14"/>
                    </a:lnTo>
                    <a:lnTo>
                      <a:pt x="152" y="22"/>
                    </a:lnTo>
                    <a:lnTo>
                      <a:pt x="158" y="32"/>
                    </a:lnTo>
                    <a:lnTo>
                      <a:pt x="160" y="42"/>
                    </a:lnTo>
                    <a:lnTo>
                      <a:pt x="160" y="56"/>
                    </a:lnTo>
                    <a:lnTo>
                      <a:pt x="156" y="70"/>
                    </a:lnTo>
                    <a:lnTo>
                      <a:pt x="150" y="86"/>
                    </a:lnTo>
                    <a:lnTo>
                      <a:pt x="142" y="102"/>
                    </a:lnTo>
                    <a:lnTo>
                      <a:pt x="124" y="138"/>
                    </a:lnTo>
                    <a:lnTo>
                      <a:pt x="100" y="178"/>
                    </a:lnTo>
                    <a:lnTo>
                      <a:pt x="48" y="258"/>
                    </a:lnTo>
                    <a:lnTo>
                      <a:pt x="26" y="296"/>
                    </a:lnTo>
                    <a:lnTo>
                      <a:pt x="10" y="332"/>
                    </a:lnTo>
                    <a:lnTo>
                      <a:pt x="4" y="348"/>
                    </a:lnTo>
                    <a:lnTo>
                      <a:pt x="2" y="362"/>
                    </a:lnTo>
                    <a:lnTo>
                      <a:pt x="0" y="376"/>
                    </a:lnTo>
                    <a:lnTo>
                      <a:pt x="2" y="388"/>
                    </a:lnTo>
                    <a:lnTo>
                      <a:pt x="8" y="398"/>
                    </a:lnTo>
                    <a:lnTo>
                      <a:pt x="16" y="406"/>
                    </a:lnTo>
                    <a:lnTo>
                      <a:pt x="28" y="412"/>
                    </a:lnTo>
                    <a:lnTo>
                      <a:pt x="46" y="414"/>
                    </a:lnTo>
                    <a:lnTo>
                      <a:pt x="46" y="414"/>
                    </a:lnTo>
                    <a:lnTo>
                      <a:pt x="60" y="416"/>
                    </a:lnTo>
                    <a:lnTo>
                      <a:pt x="78" y="414"/>
                    </a:lnTo>
                    <a:lnTo>
                      <a:pt x="118" y="410"/>
                    </a:lnTo>
                    <a:lnTo>
                      <a:pt x="118" y="410"/>
                    </a:lnTo>
                    <a:lnTo>
                      <a:pt x="140" y="404"/>
                    </a:lnTo>
                    <a:lnTo>
                      <a:pt x="164" y="398"/>
                    </a:lnTo>
                    <a:lnTo>
                      <a:pt x="146" y="392"/>
                    </a:lnTo>
                    <a:lnTo>
                      <a:pt x="146" y="392"/>
                    </a:lnTo>
                    <a:lnTo>
                      <a:pt x="112" y="400"/>
                    </a:lnTo>
                    <a:lnTo>
                      <a:pt x="86" y="402"/>
                    </a:lnTo>
                    <a:lnTo>
                      <a:pt x="64" y="404"/>
                    </a:lnTo>
                    <a:lnTo>
                      <a:pt x="48" y="400"/>
                    </a:lnTo>
                    <a:lnTo>
                      <a:pt x="36" y="394"/>
                    </a:lnTo>
                    <a:lnTo>
                      <a:pt x="32" y="390"/>
                    </a:lnTo>
                    <a:lnTo>
                      <a:pt x="28" y="386"/>
                    </a:lnTo>
                    <a:lnTo>
                      <a:pt x="26" y="374"/>
                    </a:lnTo>
                    <a:lnTo>
                      <a:pt x="26" y="360"/>
                    </a:lnTo>
                    <a:lnTo>
                      <a:pt x="30" y="346"/>
                    </a:lnTo>
                    <a:lnTo>
                      <a:pt x="36" y="328"/>
                    </a:lnTo>
                    <a:lnTo>
                      <a:pt x="44" y="310"/>
                    </a:lnTo>
                    <a:lnTo>
                      <a:pt x="54" y="290"/>
                    </a:lnTo>
                    <a:lnTo>
                      <a:pt x="80" y="246"/>
                    </a:lnTo>
                    <a:lnTo>
                      <a:pt x="108" y="202"/>
                    </a:lnTo>
                    <a:lnTo>
                      <a:pt x="134" y="158"/>
                    </a:lnTo>
                    <a:lnTo>
                      <a:pt x="158" y="114"/>
                    </a:lnTo>
                    <a:lnTo>
                      <a:pt x="168" y="94"/>
                    </a:lnTo>
                    <a:lnTo>
                      <a:pt x="176" y="76"/>
                    </a:lnTo>
                    <a:lnTo>
                      <a:pt x="180" y="58"/>
                    </a:lnTo>
                    <a:lnTo>
                      <a:pt x="182" y="42"/>
                    </a:lnTo>
                    <a:lnTo>
                      <a:pt x="180" y="30"/>
                    </a:lnTo>
                    <a:lnTo>
                      <a:pt x="176" y="18"/>
                    </a:lnTo>
                    <a:lnTo>
                      <a:pt x="170" y="12"/>
                    </a:lnTo>
                    <a:lnTo>
                      <a:pt x="166" y="8"/>
                    </a:lnTo>
                    <a:lnTo>
                      <a:pt x="152" y="2"/>
                    </a:lnTo>
                    <a:lnTo>
                      <a:pt x="132" y="0"/>
                    </a:lnTo>
                    <a:lnTo>
                      <a:pt x="108" y="0"/>
                    </a:lnTo>
                    <a:lnTo>
                      <a:pt x="78" y="2"/>
                    </a:lnTo>
                    <a:lnTo>
                      <a:pt x="40" y="10"/>
                    </a:lnTo>
                    <a:lnTo>
                      <a:pt x="4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9" name="TextBox 58"/>
            <p:cNvSpPr txBox="1"/>
            <p:nvPr/>
          </p:nvSpPr>
          <p:spPr bwMode="black">
            <a:xfrm>
              <a:off x="575526" y="4016970"/>
              <a:ext cx="965329" cy="169277"/>
            </a:xfrm>
            <a:prstGeom prst="rect">
              <a:avLst/>
            </a:prstGeom>
          </p:spPr>
          <p:txBody>
            <a:bodyPr vert="horz" wrap="none" lIns="0" tIns="0" rIns="0" bIns="0" rtlCol="0">
              <a:spAutoFit/>
            </a:bodyPr>
            <a:lstStyle/>
            <a:p>
              <a:pPr marL="4763"/>
              <a:r>
                <a:rPr lang="en-GB" sz="1100" dirty="0">
                  <a:solidFill>
                    <a:schemeClr val="bg1"/>
                  </a:solidFill>
                </a:rPr>
                <a:t>+385 1 6008 </a:t>
              </a:r>
              <a:r>
                <a:rPr lang="en-GB" sz="1100" dirty="0" smtClean="0">
                  <a:solidFill>
                    <a:schemeClr val="bg1"/>
                  </a:solidFill>
                </a:rPr>
                <a:t>9</a:t>
              </a:r>
              <a:r>
                <a:rPr lang="hr-HR" sz="1100" dirty="0" smtClean="0">
                  <a:solidFill>
                    <a:schemeClr val="bg1"/>
                  </a:solidFill>
                </a:rPr>
                <a:t>84</a:t>
              </a:r>
              <a:endParaRPr lang="en-GB" sz="1100" dirty="0">
                <a:solidFill>
                  <a:schemeClr val="bg1"/>
                </a:solidFill>
              </a:endParaRPr>
            </a:p>
          </p:txBody>
        </p:sp>
      </p:grpSp>
      <p:sp>
        <p:nvSpPr>
          <p:cNvPr id="64" name="TextBox 63"/>
          <p:cNvSpPr txBox="1"/>
          <p:nvPr/>
        </p:nvSpPr>
        <p:spPr>
          <a:xfrm>
            <a:off x="5757002" y="1515661"/>
            <a:ext cx="1604683" cy="384721"/>
          </a:xfrm>
          <a:prstGeom prst="rect">
            <a:avLst/>
          </a:prstGeom>
        </p:spPr>
        <p:txBody>
          <a:bodyPr vert="horz" wrap="square" lIns="0" tIns="0" rIns="0" bIns="0" rtlCol="0">
            <a:spAutoFit/>
          </a:bodyPr>
          <a:lstStyle/>
          <a:p>
            <a:pPr marL="4763"/>
            <a:r>
              <a:rPr lang="hr-HR" sz="1400" b="1" dirty="0" smtClean="0">
                <a:solidFill>
                  <a:schemeClr val="bg1"/>
                </a:solidFill>
              </a:rPr>
              <a:t>Dejan Dedić</a:t>
            </a:r>
            <a:endParaRPr lang="en-GB" sz="1400" b="1" dirty="0" smtClean="0">
              <a:solidFill>
                <a:schemeClr val="bg1"/>
              </a:solidFill>
            </a:endParaRPr>
          </a:p>
          <a:p>
            <a:pPr marL="4763"/>
            <a:r>
              <a:rPr lang="hr-HR" sz="1100" dirty="0" err="1">
                <a:solidFill>
                  <a:schemeClr val="bg1"/>
                </a:solidFill>
              </a:rPr>
              <a:t>Research</a:t>
            </a:r>
            <a:r>
              <a:rPr lang="hr-HR" sz="1100" dirty="0">
                <a:solidFill>
                  <a:schemeClr val="bg1"/>
                </a:solidFill>
              </a:rPr>
              <a:t> </a:t>
            </a:r>
            <a:r>
              <a:rPr lang="hr-HR" sz="1100" dirty="0" err="1">
                <a:solidFill>
                  <a:schemeClr val="bg1"/>
                </a:solidFill>
              </a:rPr>
              <a:t>Executive</a:t>
            </a:r>
            <a:endParaRPr lang="en-GB" sz="1100" dirty="0" smtClean="0">
              <a:solidFill>
                <a:schemeClr val="bg1"/>
              </a:solidFill>
            </a:endParaRPr>
          </a:p>
        </p:txBody>
      </p:sp>
      <p:cxnSp>
        <p:nvCxnSpPr>
          <p:cNvPr id="65" name="Straight Connector 64"/>
          <p:cNvCxnSpPr/>
          <p:nvPr/>
        </p:nvCxnSpPr>
        <p:spPr>
          <a:xfrm>
            <a:off x="5742667" y="1426011"/>
            <a:ext cx="2097741"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Lst>
        </p:spPr>
      </p:cxnSp>
      <p:grpSp>
        <p:nvGrpSpPr>
          <p:cNvPr id="66" name="Group 65"/>
          <p:cNvGrpSpPr/>
          <p:nvPr/>
        </p:nvGrpSpPr>
        <p:grpSpPr bwMode="black">
          <a:xfrm>
            <a:off x="5757002" y="2101617"/>
            <a:ext cx="1613695" cy="169277"/>
            <a:chOff x="326307" y="3795324"/>
            <a:chExt cx="1613695" cy="169277"/>
          </a:xfrm>
        </p:grpSpPr>
        <p:grpSp>
          <p:nvGrpSpPr>
            <p:cNvPr id="67" name="Group 153"/>
            <p:cNvGrpSpPr>
              <a:grpSpLocks noChangeAspect="1"/>
            </p:cNvGrpSpPr>
            <p:nvPr/>
          </p:nvGrpSpPr>
          <p:grpSpPr bwMode="black">
            <a:xfrm>
              <a:off x="326307" y="3849114"/>
              <a:ext cx="134459" cy="89640"/>
              <a:chOff x="-6357938" y="3122613"/>
              <a:chExt cx="1104900" cy="736600"/>
            </a:xfrm>
            <a:solidFill>
              <a:schemeClr val="bg1"/>
            </a:solidFill>
          </p:grpSpPr>
          <p:sp>
            <p:nvSpPr>
              <p:cNvPr id="69" name="Freeform 7"/>
              <p:cNvSpPr>
                <a:spLocks/>
              </p:cNvSpPr>
              <p:nvPr/>
            </p:nvSpPr>
            <p:spPr bwMode="black">
              <a:xfrm>
                <a:off x="-6319838" y="3122613"/>
                <a:ext cx="1028700" cy="431800"/>
              </a:xfrm>
              <a:custGeom>
                <a:avLst/>
                <a:gdLst/>
                <a:ahLst/>
                <a:cxnLst>
                  <a:cxn ang="0">
                    <a:pos x="324" y="272"/>
                  </a:cxn>
                  <a:cxn ang="0">
                    <a:pos x="648" y="0"/>
                  </a:cxn>
                  <a:cxn ang="0">
                    <a:pos x="648" y="0"/>
                  </a:cxn>
                  <a:cxn ang="0">
                    <a:pos x="644" y="0"/>
                  </a:cxn>
                  <a:cxn ang="0">
                    <a:pos x="4" y="0"/>
                  </a:cxn>
                  <a:cxn ang="0">
                    <a:pos x="4" y="0"/>
                  </a:cxn>
                  <a:cxn ang="0">
                    <a:pos x="0" y="0"/>
                  </a:cxn>
                  <a:cxn ang="0">
                    <a:pos x="324" y="272"/>
                  </a:cxn>
                </a:cxnLst>
                <a:rect l="0" t="0" r="r" b="b"/>
                <a:pathLst>
                  <a:path w="648" h="272">
                    <a:moveTo>
                      <a:pt x="324" y="272"/>
                    </a:moveTo>
                    <a:lnTo>
                      <a:pt x="648" y="0"/>
                    </a:lnTo>
                    <a:lnTo>
                      <a:pt x="648" y="0"/>
                    </a:lnTo>
                    <a:lnTo>
                      <a:pt x="644" y="0"/>
                    </a:lnTo>
                    <a:lnTo>
                      <a:pt x="4" y="0"/>
                    </a:lnTo>
                    <a:lnTo>
                      <a:pt x="4" y="0"/>
                    </a:lnTo>
                    <a:lnTo>
                      <a:pt x="0" y="0"/>
                    </a:lnTo>
                    <a:lnTo>
                      <a:pt x="3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0" name="Freeform 8"/>
              <p:cNvSpPr>
                <a:spLocks/>
              </p:cNvSpPr>
              <p:nvPr/>
            </p:nvSpPr>
            <p:spPr bwMode="black">
              <a:xfrm>
                <a:off x="-5621338" y="3154363"/>
                <a:ext cx="368300" cy="669925"/>
              </a:xfrm>
              <a:custGeom>
                <a:avLst/>
                <a:gdLst/>
                <a:ahLst/>
                <a:cxnLst>
                  <a:cxn ang="0">
                    <a:pos x="232" y="8"/>
                  </a:cxn>
                  <a:cxn ang="0">
                    <a:pos x="232" y="8"/>
                  </a:cxn>
                  <a:cxn ang="0">
                    <a:pos x="230" y="0"/>
                  </a:cxn>
                  <a:cxn ang="0">
                    <a:pos x="0" y="192"/>
                  </a:cxn>
                  <a:cxn ang="0">
                    <a:pos x="230" y="422"/>
                  </a:cxn>
                  <a:cxn ang="0">
                    <a:pos x="230" y="422"/>
                  </a:cxn>
                  <a:cxn ang="0">
                    <a:pos x="232" y="416"/>
                  </a:cxn>
                  <a:cxn ang="0">
                    <a:pos x="232" y="8"/>
                  </a:cxn>
                </a:cxnLst>
                <a:rect l="0" t="0" r="r" b="b"/>
                <a:pathLst>
                  <a:path w="232" h="422">
                    <a:moveTo>
                      <a:pt x="232" y="8"/>
                    </a:moveTo>
                    <a:lnTo>
                      <a:pt x="232" y="8"/>
                    </a:lnTo>
                    <a:lnTo>
                      <a:pt x="230" y="0"/>
                    </a:lnTo>
                    <a:lnTo>
                      <a:pt x="0" y="192"/>
                    </a:lnTo>
                    <a:lnTo>
                      <a:pt x="230" y="422"/>
                    </a:lnTo>
                    <a:lnTo>
                      <a:pt x="230" y="422"/>
                    </a:lnTo>
                    <a:lnTo>
                      <a:pt x="232" y="416"/>
                    </a:lnTo>
                    <a:lnTo>
                      <a:pt x="232" y="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9"/>
              <p:cNvSpPr>
                <a:spLocks/>
              </p:cNvSpPr>
              <p:nvPr/>
            </p:nvSpPr>
            <p:spPr bwMode="black">
              <a:xfrm>
                <a:off x="-6357938" y="3154363"/>
                <a:ext cx="368300" cy="669925"/>
              </a:xfrm>
              <a:custGeom>
                <a:avLst/>
                <a:gdLst/>
                <a:ahLst/>
                <a:cxnLst>
                  <a:cxn ang="0">
                    <a:pos x="2" y="0"/>
                  </a:cxn>
                  <a:cxn ang="0">
                    <a:pos x="2" y="0"/>
                  </a:cxn>
                  <a:cxn ang="0">
                    <a:pos x="0" y="8"/>
                  </a:cxn>
                  <a:cxn ang="0">
                    <a:pos x="0" y="416"/>
                  </a:cxn>
                  <a:cxn ang="0">
                    <a:pos x="0" y="416"/>
                  </a:cxn>
                  <a:cxn ang="0">
                    <a:pos x="2" y="422"/>
                  </a:cxn>
                  <a:cxn ang="0">
                    <a:pos x="232" y="192"/>
                  </a:cxn>
                  <a:cxn ang="0">
                    <a:pos x="2" y="0"/>
                  </a:cxn>
                </a:cxnLst>
                <a:rect l="0" t="0" r="r" b="b"/>
                <a:pathLst>
                  <a:path w="232" h="422">
                    <a:moveTo>
                      <a:pt x="2" y="0"/>
                    </a:moveTo>
                    <a:lnTo>
                      <a:pt x="2" y="0"/>
                    </a:lnTo>
                    <a:lnTo>
                      <a:pt x="0" y="8"/>
                    </a:lnTo>
                    <a:lnTo>
                      <a:pt x="0" y="416"/>
                    </a:lnTo>
                    <a:lnTo>
                      <a:pt x="0" y="416"/>
                    </a:lnTo>
                    <a:lnTo>
                      <a:pt x="2" y="422"/>
                    </a:lnTo>
                    <a:lnTo>
                      <a:pt x="232" y="192"/>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10"/>
              <p:cNvSpPr>
                <a:spLocks/>
              </p:cNvSpPr>
              <p:nvPr/>
            </p:nvSpPr>
            <p:spPr bwMode="black">
              <a:xfrm>
                <a:off x="-6323013" y="3487738"/>
                <a:ext cx="1035050" cy="371475"/>
              </a:xfrm>
              <a:custGeom>
                <a:avLst/>
                <a:gdLst/>
                <a:ahLst/>
                <a:cxnLst>
                  <a:cxn ang="0">
                    <a:pos x="420" y="0"/>
                  </a:cxn>
                  <a:cxn ang="0">
                    <a:pos x="336" y="72"/>
                  </a:cxn>
                  <a:cxn ang="0">
                    <a:pos x="336" y="72"/>
                  </a:cxn>
                  <a:cxn ang="0">
                    <a:pos x="330" y="74"/>
                  </a:cxn>
                  <a:cxn ang="0">
                    <a:pos x="326" y="74"/>
                  </a:cxn>
                  <a:cxn ang="0">
                    <a:pos x="326" y="74"/>
                  </a:cxn>
                  <a:cxn ang="0">
                    <a:pos x="322" y="74"/>
                  </a:cxn>
                  <a:cxn ang="0">
                    <a:pos x="316" y="72"/>
                  </a:cxn>
                  <a:cxn ang="0">
                    <a:pos x="232" y="0"/>
                  </a:cxn>
                  <a:cxn ang="0">
                    <a:pos x="0" y="232"/>
                  </a:cxn>
                  <a:cxn ang="0">
                    <a:pos x="0" y="232"/>
                  </a:cxn>
                  <a:cxn ang="0">
                    <a:pos x="6" y="234"/>
                  </a:cxn>
                  <a:cxn ang="0">
                    <a:pos x="646" y="234"/>
                  </a:cxn>
                  <a:cxn ang="0">
                    <a:pos x="646" y="234"/>
                  </a:cxn>
                  <a:cxn ang="0">
                    <a:pos x="652" y="232"/>
                  </a:cxn>
                  <a:cxn ang="0">
                    <a:pos x="420" y="0"/>
                  </a:cxn>
                </a:cxnLst>
                <a:rect l="0" t="0" r="r" b="b"/>
                <a:pathLst>
                  <a:path w="652" h="234">
                    <a:moveTo>
                      <a:pt x="420" y="0"/>
                    </a:moveTo>
                    <a:lnTo>
                      <a:pt x="336" y="72"/>
                    </a:lnTo>
                    <a:lnTo>
                      <a:pt x="336" y="72"/>
                    </a:lnTo>
                    <a:lnTo>
                      <a:pt x="330" y="74"/>
                    </a:lnTo>
                    <a:lnTo>
                      <a:pt x="326" y="74"/>
                    </a:lnTo>
                    <a:lnTo>
                      <a:pt x="326" y="74"/>
                    </a:lnTo>
                    <a:lnTo>
                      <a:pt x="322" y="74"/>
                    </a:lnTo>
                    <a:lnTo>
                      <a:pt x="316" y="72"/>
                    </a:lnTo>
                    <a:lnTo>
                      <a:pt x="232" y="0"/>
                    </a:lnTo>
                    <a:lnTo>
                      <a:pt x="0" y="232"/>
                    </a:lnTo>
                    <a:lnTo>
                      <a:pt x="0" y="232"/>
                    </a:lnTo>
                    <a:lnTo>
                      <a:pt x="6" y="234"/>
                    </a:lnTo>
                    <a:lnTo>
                      <a:pt x="646" y="234"/>
                    </a:lnTo>
                    <a:lnTo>
                      <a:pt x="646" y="234"/>
                    </a:lnTo>
                    <a:lnTo>
                      <a:pt x="652" y="232"/>
                    </a:lnTo>
                    <a:lnTo>
                      <a:pt x="42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68" name="TextBox 67"/>
            <p:cNvSpPr txBox="1"/>
            <p:nvPr/>
          </p:nvSpPr>
          <p:spPr bwMode="black">
            <a:xfrm>
              <a:off x="575526" y="3795324"/>
              <a:ext cx="1364476" cy="169277"/>
            </a:xfrm>
            <a:prstGeom prst="rect">
              <a:avLst/>
            </a:prstGeom>
          </p:spPr>
          <p:txBody>
            <a:bodyPr vert="horz" wrap="none" lIns="0" tIns="0" rIns="0" bIns="0" rtlCol="0">
              <a:spAutoFit/>
            </a:bodyPr>
            <a:lstStyle/>
            <a:p>
              <a:pPr marL="4763"/>
              <a:r>
                <a:rPr lang="hr-HR" sz="1100" dirty="0" err="1">
                  <a:solidFill>
                    <a:schemeClr val="bg1"/>
                  </a:solidFill>
                </a:rPr>
                <a:t>d</a:t>
              </a:r>
              <a:r>
                <a:rPr lang="hr-HR" sz="1100" dirty="0" err="1" smtClean="0">
                  <a:solidFill>
                    <a:schemeClr val="bg1"/>
                  </a:solidFill>
                </a:rPr>
                <a:t>ejan.dedic</a:t>
              </a:r>
              <a:r>
                <a:rPr lang="en-GB" sz="1100" dirty="0" smtClean="0">
                  <a:solidFill>
                    <a:schemeClr val="bg1"/>
                  </a:solidFill>
                </a:rPr>
                <a:t>@ipsos.com</a:t>
              </a:r>
            </a:p>
          </p:txBody>
        </p:sp>
      </p:grpSp>
      <p:grpSp>
        <p:nvGrpSpPr>
          <p:cNvPr id="73" name="Group 72"/>
          <p:cNvGrpSpPr/>
          <p:nvPr/>
        </p:nvGrpSpPr>
        <p:grpSpPr bwMode="black">
          <a:xfrm>
            <a:off x="5762236" y="2323263"/>
            <a:ext cx="1209314" cy="169277"/>
            <a:chOff x="331541" y="4016970"/>
            <a:chExt cx="1209314" cy="169277"/>
          </a:xfrm>
        </p:grpSpPr>
        <p:grpSp>
          <p:nvGrpSpPr>
            <p:cNvPr id="74" name="Group 73"/>
            <p:cNvGrpSpPr>
              <a:grpSpLocks noChangeAspect="1"/>
            </p:cNvGrpSpPr>
            <p:nvPr/>
          </p:nvGrpSpPr>
          <p:grpSpPr bwMode="black">
            <a:xfrm flipH="1">
              <a:off x="331541" y="4027264"/>
              <a:ext cx="126792" cy="148688"/>
              <a:chOff x="8553450" y="4149725"/>
              <a:chExt cx="790575" cy="927100"/>
            </a:xfrm>
            <a:solidFill>
              <a:schemeClr val="bg1"/>
            </a:solidFill>
          </p:grpSpPr>
          <p:sp>
            <p:nvSpPr>
              <p:cNvPr id="76" name="Freeform 58"/>
              <p:cNvSpPr>
                <a:spLocks/>
              </p:cNvSpPr>
              <p:nvPr/>
            </p:nvSpPr>
            <p:spPr bwMode="black">
              <a:xfrm>
                <a:off x="8747125" y="4187825"/>
                <a:ext cx="596900" cy="860425"/>
              </a:xfrm>
              <a:custGeom>
                <a:avLst/>
                <a:gdLst/>
                <a:ahLst/>
                <a:cxnLst>
                  <a:cxn ang="0">
                    <a:pos x="370" y="60"/>
                  </a:cxn>
                  <a:cxn ang="0">
                    <a:pos x="306" y="10"/>
                  </a:cxn>
                  <a:cxn ang="0">
                    <a:pos x="290" y="0"/>
                  </a:cxn>
                  <a:cxn ang="0">
                    <a:pos x="240" y="106"/>
                  </a:cxn>
                  <a:cxn ang="0">
                    <a:pos x="240" y="106"/>
                  </a:cxn>
                  <a:cxn ang="0">
                    <a:pos x="240" y="118"/>
                  </a:cxn>
                  <a:cxn ang="0">
                    <a:pos x="240" y="124"/>
                  </a:cxn>
                  <a:cxn ang="0">
                    <a:pos x="236" y="128"/>
                  </a:cxn>
                  <a:cxn ang="0">
                    <a:pos x="162" y="260"/>
                  </a:cxn>
                  <a:cxn ang="0">
                    <a:pos x="160" y="260"/>
                  </a:cxn>
                  <a:cxn ang="0">
                    <a:pos x="86" y="392"/>
                  </a:cxn>
                  <a:cxn ang="0">
                    <a:pos x="86" y="392"/>
                  </a:cxn>
                  <a:cxn ang="0">
                    <a:pos x="82" y="398"/>
                  </a:cxn>
                  <a:cxn ang="0">
                    <a:pos x="78" y="400"/>
                  </a:cxn>
                  <a:cxn ang="0">
                    <a:pos x="68" y="406"/>
                  </a:cxn>
                  <a:cxn ang="0">
                    <a:pos x="0" y="504"/>
                  </a:cxn>
                  <a:cxn ang="0">
                    <a:pos x="18" y="512"/>
                  </a:cxn>
                  <a:cxn ang="0">
                    <a:pos x="94" y="542"/>
                  </a:cxn>
                  <a:cxn ang="0">
                    <a:pos x="94" y="542"/>
                  </a:cxn>
                  <a:cxn ang="0">
                    <a:pos x="98" y="542"/>
                  </a:cxn>
                  <a:cxn ang="0">
                    <a:pos x="104" y="542"/>
                  </a:cxn>
                  <a:cxn ang="0">
                    <a:pos x="110" y="540"/>
                  </a:cxn>
                  <a:cxn ang="0">
                    <a:pos x="116" y="536"/>
                  </a:cxn>
                  <a:cxn ang="0">
                    <a:pos x="126" y="524"/>
                  </a:cxn>
                  <a:cxn ang="0">
                    <a:pos x="136" y="510"/>
                  </a:cxn>
                  <a:cxn ang="0">
                    <a:pos x="220" y="372"/>
                  </a:cxn>
                  <a:cxn ang="0">
                    <a:pos x="252" y="314"/>
                  </a:cxn>
                  <a:cxn ang="0">
                    <a:pos x="254" y="314"/>
                  </a:cxn>
                  <a:cxn ang="0">
                    <a:pos x="286" y="256"/>
                  </a:cxn>
                  <a:cxn ang="0">
                    <a:pos x="364" y="114"/>
                  </a:cxn>
                  <a:cxn ang="0">
                    <a:pos x="364" y="114"/>
                  </a:cxn>
                  <a:cxn ang="0">
                    <a:pos x="370" y="98"/>
                  </a:cxn>
                  <a:cxn ang="0">
                    <a:pos x="376" y="84"/>
                  </a:cxn>
                  <a:cxn ang="0">
                    <a:pos x="376" y="76"/>
                  </a:cxn>
                  <a:cxn ang="0">
                    <a:pos x="376" y="70"/>
                  </a:cxn>
                  <a:cxn ang="0">
                    <a:pos x="374" y="66"/>
                  </a:cxn>
                  <a:cxn ang="0">
                    <a:pos x="370" y="60"/>
                  </a:cxn>
                  <a:cxn ang="0">
                    <a:pos x="370" y="60"/>
                  </a:cxn>
                </a:cxnLst>
                <a:rect l="0" t="0" r="r" b="b"/>
                <a:pathLst>
                  <a:path w="376" h="542">
                    <a:moveTo>
                      <a:pt x="370" y="60"/>
                    </a:moveTo>
                    <a:lnTo>
                      <a:pt x="306" y="10"/>
                    </a:lnTo>
                    <a:lnTo>
                      <a:pt x="290" y="0"/>
                    </a:lnTo>
                    <a:lnTo>
                      <a:pt x="240" y="106"/>
                    </a:lnTo>
                    <a:lnTo>
                      <a:pt x="240" y="106"/>
                    </a:lnTo>
                    <a:lnTo>
                      <a:pt x="240" y="118"/>
                    </a:lnTo>
                    <a:lnTo>
                      <a:pt x="240" y="124"/>
                    </a:lnTo>
                    <a:lnTo>
                      <a:pt x="236" y="128"/>
                    </a:lnTo>
                    <a:lnTo>
                      <a:pt x="162" y="260"/>
                    </a:lnTo>
                    <a:lnTo>
                      <a:pt x="160" y="260"/>
                    </a:lnTo>
                    <a:lnTo>
                      <a:pt x="86" y="392"/>
                    </a:lnTo>
                    <a:lnTo>
                      <a:pt x="86" y="392"/>
                    </a:lnTo>
                    <a:lnTo>
                      <a:pt x="82" y="398"/>
                    </a:lnTo>
                    <a:lnTo>
                      <a:pt x="78" y="400"/>
                    </a:lnTo>
                    <a:lnTo>
                      <a:pt x="68" y="406"/>
                    </a:lnTo>
                    <a:lnTo>
                      <a:pt x="0" y="504"/>
                    </a:lnTo>
                    <a:lnTo>
                      <a:pt x="18" y="512"/>
                    </a:lnTo>
                    <a:lnTo>
                      <a:pt x="94" y="542"/>
                    </a:lnTo>
                    <a:lnTo>
                      <a:pt x="94" y="542"/>
                    </a:lnTo>
                    <a:lnTo>
                      <a:pt x="98" y="542"/>
                    </a:lnTo>
                    <a:lnTo>
                      <a:pt x="104" y="542"/>
                    </a:lnTo>
                    <a:lnTo>
                      <a:pt x="110" y="540"/>
                    </a:lnTo>
                    <a:lnTo>
                      <a:pt x="116" y="536"/>
                    </a:lnTo>
                    <a:lnTo>
                      <a:pt x="126" y="524"/>
                    </a:lnTo>
                    <a:lnTo>
                      <a:pt x="136" y="510"/>
                    </a:lnTo>
                    <a:lnTo>
                      <a:pt x="220" y="372"/>
                    </a:lnTo>
                    <a:lnTo>
                      <a:pt x="252" y="314"/>
                    </a:lnTo>
                    <a:lnTo>
                      <a:pt x="254" y="314"/>
                    </a:lnTo>
                    <a:lnTo>
                      <a:pt x="286" y="256"/>
                    </a:lnTo>
                    <a:lnTo>
                      <a:pt x="364" y="114"/>
                    </a:lnTo>
                    <a:lnTo>
                      <a:pt x="364" y="114"/>
                    </a:lnTo>
                    <a:lnTo>
                      <a:pt x="370" y="98"/>
                    </a:lnTo>
                    <a:lnTo>
                      <a:pt x="376" y="84"/>
                    </a:lnTo>
                    <a:lnTo>
                      <a:pt x="376" y="76"/>
                    </a:lnTo>
                    <a:lnTo>
                      <a:pt x="376" y="70"/>
                    </a:lnTo>
                    <a:lnTo>
                      <a:pt x="374" y="66"/>
                    </a:lnTo>
                    <a:lnTo>
                      <a:pt x="370" y="60"/>
                    </a:lnTo>
                    <a:lnTo>
                      <a:pt x="370" y="6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59"/>
              <p:cNvSpPr>
                <a:spLocks/>
              </p:cNvSpPr>
              <p:nvPr/>
            </p:nvSpPr>
            <p:spPr bwMode="black">
              <a:xfrm>
                <a:off x="8677275" y="4787900"/>
                <a:ext cx="161925" cy="190500"/>
              </a:xfrm>
              <a:custGeom>
                <a:avLst/>
                <a:gdLst/>
                <a:ahLst/>
                <a:cxnLst>
                  <a:cxn ang="0">
                    <a:pos x="48" y="6"/>
                  </a:cxn>
                  <a:cxn ang="0">
                    <a:pos x="38" y="22"/>
                  </a:cxn>
                  <a:cxn ang="0">
                    <a:pos x="38" y="22"/>
                  </a:cxn>
                  <a:cxn ang="0">
                    <a:pos x="34" y="34"/>
                  </a:cxn>
                  <a:cxn ang="0">
                    <a:pos x="28" y="48"/>
                  </a:cxn>
                  <a:cxn ang="0">
                    <a:pos x="28" y="48"/>
                  </a:cxn>
                  <a:cxn ang="0">
                    <a:pos x="20" y="58"/>
                  </a:cxn>
                  <a:cxn ang="0">
                    <a:pos x="12" y="68"/>
                  </a:cxn>
                  <a:cxn ang="0">
                    <a:pos x="2" y="84"/>
                  </a:cxn>
                  <a:cxn ang="0">
                    <a:pos x="2" y="84"/>
                  </a:cxn>
                  <a:cxn ang="0">
                    <a:pos x="0" y="90"/>
                  </a:cxn>
                  <a:cxn ang="0">
                    <a:pos x="0" y="94"/>
                  </a:cxn>
                  <a:cxn ang="0">
                    <a:pos x="4" y="100"/>
                  </a:cxn>
                  <a:cxn ang="0">
                    <a:pos x="8" y="104"/>
                  </a:cxn>
                  <a:cxn ang="0">
                    <a:pos x="34" y="120"/>
                  </a:cxn>
                  <a:cxn ang="0">
                    <a:pos x="102" y="22"/>
                  </a:cxn>
                  <a:cxn ang="0">
                    <a:pos x="66" y="2"/>
                  </a:cxn>
                  <a:cxn ang="0">
                    <a:pos x="66" y="2"/>
                  </a:cxn>
                  <a:cxn ang="0">
                    <a:pos x="60" y="0"/>
                  </a:cxn>
                  <a:cxn ang="0">
                    <a:pos x="56" y="0"/>
                  </a:cxn>
                  <a:cxn ang="0">
                    <a:pos x="50" y="2"/>
                  </a:cxn>
                  <a:cxn ang="0">
                    <a:pos x="48" y="6"/>
                  </a:cxn>
                  <a:cxn ang="0">
                    <a:pos x="48" y="6"/>
                  </a:cxn>
                </a:cxnLst>
                <a:rect l="0" t="0" r="r" b="b"/>
                <a:pathLst>
                  <a:path w="102" h="120">
                    <a:moveTo>
                      <a:pt x="48" y="6"/>
                    </a:moveTo>
                    <a:lnTo>
                      <a:pt x="38" y="22"/>
                    </a:lnTo>
                    <a:lnTo>
                      <a:pt x="38" y="22"/>
                    </a:lnTo>
                    <a:lnTo>
                      <a:pt x="34" y="34"/>
                    </a:lnTo>
                    <a:lnTo>
                      <a:pt x="28" y="48"/>
                    </a:lnTo>
                    <a:lnTo>
                      <a:pt x="28" y="48"/>
                    </a:lnTo>
                    <a:lnTo>
                      <a:pt x="20" y="58"/>
                    </a:lnTo>
                    <a:lnTo>
                      <a:pt x="12" y="68"/>
                    </a:lnTo>
                    <a:lnTo>
                      <a:pt x="2" y="84"/>
                    </a:lnTo>
                    <a:lnTo>
                      <a:pt x="2" y="84"/>
                    </a:lnTo>
                    <a:lnTo>
                      <a:pt x="0" y="90"/>
                    </a:lnTo>
                    <a:lnTo>
                      <a:pt x="0" y="94"/>
                    </a:lnTo>
                    <a:lnTo>
                      <a:pt x="4" y="100"/>
                    </a:lnTo>
                    <a:lnTo>
                      <a:pt x="8" y="104"/>
                    </a:lnTo>
                    <a:lnTo>
                      <a:pt x="34" y="120"/>
                    </a:lnTo>
                    <a:lnTo>
                      <a:pt x="102" y="22"/>
                    </a:lnTo>
                    <a:lnTo>
                      <a:pt x="66" y="2"/>
                    </a:lnTo>
                    <a:lnTo>
                      <a:pt x="66" y="2"/>
                    </a:lnTo>
                    <a:lnTo>
                      <a:pt x="60" y="0"/>
                    </a:lnTo>
                    <a:lnTo>
                      <a:pt x="56" y="0"/>
                    </a:lnTo>
                    <a:lnTo>
                      <a:pt x="50" y="2"/>
                    </a:lnTo>
                    <a:lnTo>
                      <a:pt x="48" y="6"/>
                    </a:lnTo>
                    <a:lnTo>
                      <a:pt x="48" y="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60"/>
              <p:cNvSpPr>
                <a:spLocks/>
              </p:cNvSpPr>
              <p:nvPr/>
            </p:nvSpPr>
            <p:spPr bwMode="black">
              <a:xfrm>
                <a:off x="9042400" y="4149725"/>
                <a:ext cx="149225" cy="200025"/>
              </a:xfrm>
              <a:custGeom>
                <a:avLst/>
                <a:gdLst/>
                <a:ahLst/>
                <a:cxnLst>
                  <a:cxn ang="0">
                    <a:pos x="8" y="104"/>
                  </a:cxn>
                  <a:cxn ang="0">
                    <a:pos x="44" y="126"/>
                  </a:cxn>
                  <a:cxn ang="0">
                    <a:pos x="94" y="18"/>
                  </a:cxn>
                  <a:cxn ang="0">
                    <a:pos x="66" y="2"/>
                  </a:cxn>
                  <a:cxn ang="0">
                    <a:pos x="66" y="2"/>
                  </a:cxn>
                  <a:cxn ang="0">
                    <a:pos x="62" y="0"/>
                  </a:cxn>
                  <a:cxn ang="0">
                    <a:pos x="56" y="0"/>
                  </a:cxn>
                  <a:cxn ang="0">
                    <a:pos x="50" y="2"/>
                  </a:cxn>
                  <a:cxn ang="0">
                    <a:pos x="48" y="6"/>
                  </a:cxn>
                  <a:cxn ang="0">
                    <a:pos x="40" y="20"/>
                  </a:cxn>
                  <a:cxn ang="0">
                    <a:pos x="40" y="20"/>
                  </a:cxn>
                  <a:cxn ang="0">
                    <a:pos x="36" y="34"/>
                  </a:cxn>
                  <a:cxn ang="0">
                    <a:pos x="28" y="48"/>
                  </a:cxn>
                  <a:cxn ang="0">
                    <a:pos x="28" y="48"/>
                  </a:cxn>
                  <a:cxn ang="0">
                    <a:pos x="20" y="62"/>
                  </a:cxn>
                  <a:cxn ang="0">
                    <a:pos x="10" y="72"/>
                  </a:cxn>
                  <a:cxn ang="0">
                    <a:pos x="2" y="86"/>
                  </a:cxn>
                  <a:cxn ang="0">
                    <a:pos x="2" y="86"/>
                  </a:cxn>
                  <a:cxn ang="0">
                    <a:pos x="0" y="90"/>
                  </a:cxn>
                  <a:cxn ang="0">
                    <a:pos x="0" y="96"/>
                  </a:cxn>
                  <a:cxn ang="0">
                    <a:pos x="4" y="100"/>
                  </a:cxn>
                  <a:cxn ang="0">
                    <a:pos x="8" y="104"/>
                  </a:cxn>
                  <a:cxn ang="0">
                    <a:pos x="8" y="104"/>
                  </a:cxn>
                </a:cxnLst>
                <a:rect l="0" t="0" r="r" b="b"/>
                <a:pathLst>
                  <a:path w="94" h="126">
                    <a:moveTo>
                      <a:pt x="8" y="104"/>
                    </a:moveTo>
                    <a:lnTo>
                      <a:pt x="44" y="126"/>
                    </a:lnTo>
                    <a:lnTo>
                      <a:pt x="94" y="18"/>
                    </a:lnTo>
                    <a:lnTo>
                      <a:pt x="66" y="2"/>
                    </a:lnTo>
                    <a:lnTo>
                      <a:pt x="66" y="2"/>
                    </a:lnTo>
                    <a:lnTo>
                      <a:pt x="62" y="0"/>
                    </a:lnTo>
                    <a:lnTo>
                      <a:pt x="56" y="0"/>
                    </a:lnTo>
                    <a:lnTo>
                      <a:pt x="50" y="2"/>
                    </a:lnTo>
                    <a:lnTo>
                      <a:pt x="48" y="6"/>
                    </a:lnTo>
                    <a:lnTo>
                      <a:pt x="40" y="20"/>
                    </a:lnTo>
                    <a:lnTo>
                      <a:pt x="40" y="20"/>
                    </a:lnTo>
                    <a:lnTo>
                      <a:pt x="36" y="34"/>
                    </a:lnTo>
                    <a:lnTo>
                      <a:pt x="28" y="48"/>
                    </a:lnTo>
                    <a:lnTo>
                      <a:pt x="28" y="48"/>
                    </a:lnTo>
                    <a:lnTo>
                      <a:pt x="20" y="62"/>
                    </a:lnTo>
                    <a:lnTo>
                      <a:pt x="10" y="72"/>
                    </a:lnTo>
                    <a:lnTo>
                      <a:pt x="2" y="86"/>
                    </a:lnTo>
                    <a:lnTo>
                      <a:pt x="2" y="86"/>
                    </a:lnTo>
                    <a:lnTo>
                      <a:pt x="0" y="90"/>
                    </a:lnTo>
                    <a:lnTo>
                      <a:pt x="0" y="96"/>
                    </a:lnTo>
                    <a:lnTo>
                      <a:pt x="4" y="100"/>
                    </a:lnTo>
                    <a:lnTo>
                      <a:pt x="8" y="104"/>
                    </a:lnTo>
                    <a:lnTo>
                      <a:pt x="8" y="10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9" name="Freeform 61"/>
              <p:cNvSpPr>
                <a:spLocks/>
              </p:cNvSpPr>
              <p:nvPr/>
            </p:nvSpPr>
            <p:spPr bwMode="black">
              <a:xfrm>
                <a:off x="8553450" y="4416425"/>
                <a:ext cx="288925" cy="660400"/>
              </a:xfrm>
              <a:custGeom>
                <a:avLst/>
                <a:gdLst/>
                <a:ahLst/>
                <a:cxnLst>
                  <a:cxn ang="0">
                    <a:pos x="38" y="16"/>
                  </a:cxn>
                  <a:cxn ang="0">
                    <a:pos x="68" y="10"/>
                  </a:cxn>
                  <a:cxn ang="0">
                    <a:pos x="114" y="8"/>
                  </a:cxn>
                  <a:cxn ang="0">
                    <a:pos x="144" y="14"/>
                  </a:cxn>
                  <a:cxn ang="0">
                    <a:pos x="158" y="32"/>
                  </a:cxn>
                  <a:cxn ang="0">
                    <a:pos x="160" y="56"/>
                  </a:cxn>
                  <a:cxn ang="0">
                    <a:pos x="150" y="86"/>
                  </a:cxn>
                  <a:cxn ang="0">
                    <a:pos x="124" y="138"/>
                  </a:cxn>
                  <a:cxn ang="0">
                    <a:pos x="48" y="258"/>
                  </a:cxn>
                  <a:cxn ang="0">
                    <a:pos x="10" y="332"/>
                  </a:cxn>
                  <a:cxn ang="0">
                    <a:pos x="2" y="362"/>
                  </a:cxn>
                  <a:cxn ang="0">
                    <a:pos x="2" y="388"/>
                  </a:cxn>
                  <a:cxn ang="0">
                    <a:pos x="16" y="406"/>
                  </a:cxn>
                  <a:cxn ang="0">
                    <a:pos x="46" y="414"/>
                  </a:cxn>
                  <a:cxn ang="0">
                    <a:pos x="60" y="416"/>
                  </a:cxn>
                  <a:cxn ang="0">
                    <a:pos x="118" y="410"/>
                  </a:cxn>
                  <a:cxn ang="0">
                    <a:pos x="140" y="404"/>
                  </a:cxn>
                  <a:cxn ang="0">
                    <a:pos x="146" y="392"/>
                  </a:cxn>
                  <a:cxn ang="0">
                    <a:pos x="112" y="400"/>
                  </a:cxn>
                  <a:cxn ang="0">
                    <a:pos x="64" y="404"/>
                  </a:cxn>
                  <a:cxn ang="0">
                    <a:pos x="36" y="394"/>
                  </a:cxn>
                  <a:cxn ang="0">
                    <a:pos x="28" y="386"/>
                  </a:cxn>
                  <a:cxn ang="0">
                    <a:pos x="26" y="360"/>
                  </a:cxn>
                  <a:cxn ang="0">
                    <a:pos x="36" y="328"/>
                  </a:cxn>
                  <a:cxn ang="0">
                    <a:pos x="54" y="290"/>
                  </a:cxn>
                  <a:cxn ang="0">
                    <a:pos x="108" y="202"/>
                  </a:cxn>
                  <a:cxn ang="0">
                    <a:pos x="158" y="114"/>
                  </a:cxn>
                  <a:cxn ang="0">
                    <a:pos x="176" y="76"/>
                  </a:cxn>
                  <a:cxn ang="0">
                    <a:pos x="182" y="42"/>
                  </a:cxn>
                  <a:cxn ang="0">
                    <a:pos x="176" y="18"/>
                  </a:cxn>
                  <a:cxn ang="0">
                    <a:pos x="166" y="8"/>
                  </a:cxn>
                  <a:cxn ang="0">
                    <a:pos x="132" y="0"/>
                  </a:cxn>
                  <a:cxn ang="0">
                    <a:pos x="78" y="2"/>
                  </a:cxn>
                  <a:cxn ang="0">
                    <a:pos x="40" y="10"/>
                  </a:cxn>
                </a:cxnLst>
                <a:rect l="0" t="0" r="r" b="b"/>
                <a:pathLst>
                  <a:path w="182" h="416">
                    <a:moveTo>
                      <a:pt x="40" y="10"/>
                    </a:moveTo>
                    <a:lnTo>
                      <a:pt x="38" y="16"/>
                    </a:lnTo>
                    <a:lnTo>
                      <a:pt x="38" y="16"/>
                    </a:lnTo>
                    <a:lnTo>
                      <a:pt x="68" y="10"/>
                    </a:lnTo>
                    <a:lnTo>
                      <a:pt x="94" y="8"/>
                    </a:lnTo>
                    <a:lnTo>
                      <a:pt x="114" y="8"/>
                    </a:lnTo>
                    <a:lnTo>
                      <a:pt x="132" y="10"/>
                    </a:lnTo>
                    <a:lnTo>
                      <a:pt x="144" y="14"/>
                    </a:lnTo>
                    <a:lnTo>
                      <a:pt x="152" y="22"/>
                    </a:lnTo>
                    <a:lnTo>
                      <a:pt x="158" y="32"/>
                    </a:lnTo>
                    <a:lnTo>
                      <a:pt x="160" y="42"/>
                    </a:lnTo>
                    <a:lnTo>
                      <a:pt x="160" y="56"/>
                    </a:lnTo>
                    <a:lnTo>
                      <a:pt x="156" y="70"/>
                    </a:lnTo>
                    <a:lnTo>
                      <a:pt x="150" y="86"/>
                    </a:lnTo>
                    <a:lnTo>
                      <a:pt x="142" y="102"/>
                    </a:lnTo>
                    <a:lnTo>
                      <a:pt x="124" y="138"/>
                    </a:lnTo>
                    <a:lnTo>
                      <a:pt x="100" y="178"/>
                    </a:lnTo>
                    <a:lnTo>
                      <a:pt x="48" y="258"/>
                    </a:lnTo>
                    <a:lnTo>
                      <a:pt x="26" y="296"/>
                    </a:lnTo>
                    <a:lnTo>
                      <a:pt x="10" y="332"/>
                    </a:lnTo>
                    <a:lnTo>
                      <a:pt x="4" y="348"/>
                    </a:lnTo>
                    <a:lnTo>
                      <a:pt x="2" y="362"/>
                    </a:lnTo>
                    <a:lnTo>
                      <a:pt x="0" y="376"/>
                    </a:lnTo>
                    <a:lnTo>
                      <a:pt x="2" y="388"/>
                    </a:lnTo>
                    <a:lnTo>
                      <a:pt x="8" y="398"/>
                    </a:lnTo>
                    <a:lnTo>
                      <a:pt x="16" y="406"/>
                    </a:lnTo>
                    <a:lnTo>
                      <a:pt x="28" y="412"/>
                    </a:lnTo>
                    <a:lnTo>
                      <a:pt x="46" y="414"/>
                    </a:lnTo>
                    <a:lnTo>
                      <a:pt x="46" y="414"/>
                    </a:lnTo>
                    <a:lnTo>
                      <a:pt x="60" y="416"/>
                    </a:lnTo>
                    <a:lnTo>
                      <a:pt x="78" y="414"/>
                    </a:lnTo>
                    <a:lnTo>
                      <a:pt x="118" y="410"/>
                    </a:lnTo>
                    <a:lnTo>
                      <a:pt x="118" y="410"/>
                    </a:lnTo>
                    <a:lnTo>
                      <a:pt x="140" y="404"/>
                    </a:lnTo>
                    <a:lnTo>
                      <a:pt x="164" y="398"/>
                    </a:lnTo>
                    <a:lnTo>
                      <a:pt x="146" y="392"/>
                    </a:lnTo>
                    <a:lnTo>
                      <a:pt x="146" y="392"/>
                    </a:lnTo>
                    <a:lnTo>
                      <a:pt x="112" y="400"/>
                    </a:lnTo>
                    <a:lnTo>
                      <a:pt x="86" y="402"/>
                    </a:lnTo>
                    <a:lnTo>
                      <a:pt x="64" y="404"/>
                    </a:lnTo>
                    <a:lnTo>
                      <a:pt x="48" y="400"/>
                    </a:lnTo>
                    <a:lnTo>
                      <a:pt x="36" y="394"/>
                    </a:lnTo>
                    <a:lnTo>
                      <a:pt x="32" y="390"/>
                    </a:lnTo>
                    <a:lnTo>
                      <a:pt x="28" y="386"/>
                    </a:lnTo>
                    <a:lnTo>
                      <a:pt x="26" y="374"/>
                    </a:lnTo>
                    <a:lnTo>
                      <a:pt x="26" y="360"/>
                    </a:lnTo>
                    <a:lnTo>
                      <a:pt x="30" y="346"/>
                    </a:lnTo>
                    <a:lnTo>
                      <a:pt x="36" y="328"/>
                    </a:lnTo>
                    <a:lnTo>
                      <a:pt x="44" y="310"/>
                    </a:lnTo>
                    <a:lnTo>
                      <a:pt x="54" y="290"/>
                    </a:lnTo>
                    <a:lnTo>
                      <a:pt x="80" y="246"/>
                    </a:lnTo>
                    <a:lnTo>
                      <a:pt x="108" y="202"/>
                    </a:lnTo>
                    <a:lnTo>
                      <a:pt x="134" y="158"/>
                    </a:lnTo>
                    <a:lnTo>
                      <a:pt x="158" y="114"/>
                    </a:lnTo>
                    <a:lnTo>
                      <a:pt x="168" y="94"/>
                    </a:lnTo>
                    <a:lnTo>
                      <a:pt x="176" y="76"/>
                    </a:lnTo>
                    <a:lnTo>
                      <a:pt x="180" y="58"/>
                    </a:lnTo>
                    <a:lnTo>
                      <a:pt x="182" y="42"/>
                    </a:lnTo>
                    <a:lnTo>
                      <a:pt x="180" y="30"/>
                    </a:lnTo>
                    <a:lnTo>
                      <a:pt x="176" y="18"/>
                    </a:lnTo>
                    <a:lnTo>
                      <a:pt x="170" y="12"/>
                    </a:lnTo>
                    <a:lnTo>
                      <a:pt x="166" y="8"/>
                    </a:lnTo>
                    <a:lnTo>
                      <a:pt x="152" y="2"/>
                    </a:lnTo>
                    <a:lnTo>
                      <a:pt x="132" y="0"/>
                    </a:lnTo>
                    <a:lnTo>
                      <a:pt x="108" y="0"/>
                    </a:lnTo>
                    <a:lnTo>
                      <a:pt x="78" y="2"/>
                    </a:lnTo>
                    <a:lnTo>
                      <a:pt x="40" y="10"/>
                    </a:lnTo>
                    <a:lnTo>
                      <a:pt x="40"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5" name="TextBox 74"/>
            <p:cNvSpPr txBox="1"/>
            <p:nvPr/>
          </p:nvSpPr>
          <p:spPr bwMode="black">
            <a:xfrm>
              <a:off x="575526" y="4016970"/>
              <a:ext cx="965329" cy="169277"/>
            </a:xfrm>
            <a:prstGeom prst="rect">
              <a:avLst/>
            </a:prstGeom>
          </p:spPr>
          <p:txBody>
            <a:bodyPr vert="horz" wrap="none" lIns="0" tIns="0" rIns="0" bIns="0" rtlCol="0">
              <a:spAutoFit/>
            </a:bodyPr>
            <a:lstStyle/>
            <a:p>
              <a:pPr marL="4763"/>
              <a:r>
                <a:rPr lang="en-GB" sz="1100" dirty="0">
                  <a:solidFill>
                    <a:schemeClr val="bg1"/>
                  </a:solidFill>
                </a:rPr>
                <a:t>+385 1 6008 </a:t>
              </a:r>
              <a:r>
                <a:rPr lang="en-GB" sz="1100" dirty="0" smtClean="0">
                  <a:solidFill>
                    <a:schemeClr val="bg1"/>
                  </a:solidFill>
                </a:rPr>
                <a:t>9</a:t>
              </a:r>
              <a:r>
                <a:rPr lang="hr-HR" sz="1100" dirty="0" smtClean="0">
                  <a:solidFill>
                    <a:schemeClr val="bg1"/>
                  </a:solidFill>
                </a:rPr>
                <a:t>22</a:t>
              </a:r>
              <a:endParaRPr lang="en-GB" sz="1100" dirty="0">
                <a:solidFill>
                  <a:schemeClr val="bg1"/>
                </a:solidFill>
              </a:endParaRPr>
            </a:p>
          </p:txBody>
        </p:sp>
      </p:grpSp>
    </p:spTree>
    <p:extLst>
      <p:ext uri="{BB962C8B-B14F-4D97-AF65-F5344CB8AC3E}">
        <p14:creationId xmlns:p14="http://schemas.microsoft.com/office/powerpoint/2010/main" val="42376429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bwMode="ltGray">
          <a:xfrm>
            <a:off x="0" y="0"/>
            <a:ext cx="4012602" cy="5143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p:cNvSpPr/>
          <p:nvPr/>
        </p:nvSpPr>
        <p:spPr bwMode="ltGray">
          <a:xfrm>
            <a:off x="285325" y="796714"/>
            <a:ext cx="3608943" cy="4371677"/>
          </a:xfrm>
          <a:prstGeom prst="rect">
            <a:avLst/>
          </a:prstGeom>
          <a:ln>
            <a:noFill/>
          </a:ln>
        </p:spPr>
        <p:txBody>
          <a:bodyPr wrap="square" lIns="62197" tIns="31099" rIns="62197" bIns="31099">
            <a:spAutoFit/>
          </a:bodyPr>
          <a:lstStyle/>
          <a:p>
            <a:pPr algn="just" hangingPunct="0">
              <a:lnSpc>
                <a:spcPts val="1600"/>
              </a:lnSpc>
            </a:pPr>
            <a:r>
              <a:rPr lang="en-GB" sz="1400" b="1" dirty="0" smtClean="0">
                <a:solidFill>
                  <a:schemeClr val="bg1"/>
                </a:solidFill>
              </a:rPr>
              <a:t>ABOUT IPSOS</a:t>
            </a:r>
          </a:p>
          <a:p>
            <a:pPr algn="just" hangingPunct="0">
              <a:lnSpc>
                <a:spcPts val="1600"/>
              </a:lnSpc>
            </a:pPr>
            <a:endParaRPr lang="en-US" sz="1400" dirty="0" smtClean="0">
              <a:solidFill>
                <a:schemeClr val="bg1"/>
              </a:solidFill>
            </a:endParaRPr>
          </a:p>
          <a:p>
            <a:pPr>
              <a:lnSpc>
                <a:spcPts val="1600"/>
              </a:lnSpc>
            </a:pPr>
            <a:r>
              <a:rPr lang="en-US" sz="1200" dirty="0">
                <a:solidFill>
                  <a:schemeClr val="bg1"/>
                </a:solidFill>
              </a:rPr>
              <a:t>Ipsos ranks third in the global research industry. With a strong presence in 87 countries, Ipsos employs more than 16,000 people and has the ability to conduct research programs in more than 100 countries. Founded in France in 1975, Ipsos is controlled and managed by research professionals. They have built a solid Group around a multi-specialist positioning – Media and advertising research; Marketing research; Client and employee relationship management; Opinion &amp; social research; Mobile, Online, Offline data collection and delivery. </a:t>
            </a:r>
          </a:p>
          <a:p>
            <a:pPr>
              <a:lnSpc>
                <a:spcPts val="1600"/>
              </a:lnSpc>
            </a:pPr>
            <a:endParaRPr lang="en-US" sz="1200" dirty="0">
              <a:solidFill>
                <a:schemeClr val="bg1"/>
              </a:solidFill>
            </a:endParaRPr>
          </a:p>
          <a:p>
            <a:pPr>
              <a:lnSpc>
                <a:spcPts val="1600"/>
              </a:lnSpc>
            </a:pPr>
            <a:r>
              <a:rPr lang="en-US" sz="1200" dirty="0">
                <a:solidFill>
                  <a:schemeClr val="bg1"/>
                </a:solidFill>
              </a:rPr>
              <a:t>Ipsos is listed on Eurolist - NYSE-Euronext.  The company is part of the SBF 120 and the Mid-60 index and is eligible for the Deferred Settlement Service (SRD).</a:t>
            </a:r>
          </a:p>
          <a:p>
            <a:pPr>
              <a:lnSpc>
                <a:spcPts val="1600"/>
              </a:lnSpc>
            </a:pPr>
            <a:r>
              <a:rPr lang="en-US" sz="1200" dirty="0">
                <a:solidFill>
                  <a:schemeClr val="bg1"/>
                </a:solidFill>
              </a:rPr>
              <a:t> </a:t>
            </a:r>
          </a:p>
          <a:p>
            <a:pPr>
              <a:lnSpc>
                <a:spcPts val="1600"/>
              </a:lnSpc>
            </a:pPr>
            <a:r>
              <a:rPr lang="en-US" sz="1200" dirty="0">
                <a:solidFill>
                  <a:schemeClr val="bg1"/>
                </a:solidFill>
              </a:rPr>
              <a:t>ISIN code FR0000073298, Reuters ISOS.PA, Bloomberg IPS:FP</a:t>
            </a:r>
          </a:p>
          <a:p>
            <a:pPr>
              <a:lnSpc>
                <a:spcPts val="1600"/>
              </a:lnSpc>
            </a:pPr>
            <a:r>
              <a:rPr lang="en-US" sz="1200" dirty="0" smtClean="0">
                <a:solidFill>
                  <a:schemeClr val="bg1"/>
                </a:solidFill>
              </a:rPr>
              <a:t>www.ipsos.com</a:t>
            </a:r>
            <a:endParaRPr lang="en-US" sz="1200" dirty="0">
              <a:solidFill>
                <a:schemeClr val="bg1"/>
              </a:solidFill>
            </a:endParaRPr>
          </a:p>
        </p:txBody>
      </p:sp>
      <p:sp>
        <p:nvSpPr>
          <p:cNvPr id="3" name="Rectangle 2"/>
          <p:cNvSpPr/>
          <p:nvPr/>
        </p:nvSpPr>
        <p:spPr>
          <a:xfrm>
            <a:off x="4385051" y="796714"/>
            <a:ext cx="4570380" cy="3776643"/>
          </a:xfrm>
          <a:prstGeom prst="rect">
            <a:avLst/>
          </a:prstGeom>
          <a:ln>
            <a:noFill/>
          </a:ln>
        </p:spPr>
        <p:txBody>
          <a:bodyPr lIns="62197" tIns="31099" rIns="62197" bIns="31099">
            <a:spAutoFit/>
          </a:bodyPr>
          <a:lstStyle/>
          <a:p>
            <a:pPr algn="just" hangingPunct="0">
              <a:lnSpc>
                <a:spcPts val="1600"/>
              </a:lnSpc>
            </a:pPr>
            <a:r>
              <a:rPr lang="en-US" sz="1400" b="1" dirty="0"/>
              <a:t>GAME CHANGERS</a:t>
            </a:r>
          </a:p>
          <a:p>
            <a:r>
              <a:rPr lang="en-US" sz="1200" b="1" dirty="0"/>
              <a:t/>
            </a:r>
            <a:br>
              <a:rPr lang="en-US" sz="1200" b="1" dirty="0"/>
            </a:br>
            <a:r>
              <a:rPr lang="en-US" sz="1200" dirty="0"/>
              <a:t>At Ipsos we are passionately curious about people, markets, brands and society. We deliver information and analysis that makes our complex world easier and faster to navigate and inspires our clients to make smarter decisions. </a:t>
            </a:r>
          </a:p>
          <a:p>
            <a:endParaRPr lang="en-US" sz="1200" dirty="0"/>
          </a:p>
          <a:p>
            <a:r>
              <a:rPr lang="en-US" sz="1200" dirty="0"/>
              <a:t>We believe that our work is important. Security, simplicity, speed and substance applies to everything we do. </a:t>
            </a:r>
          </a:p>
          <a:p>
            <a:endParaRPr lang="en-US" sz="1200" dirty="0"/>
          </a:p>
          <a:p>
            <a:r>
              <a:rPr lang="en-US" sz="1200" dirty="0"/>
              <a:t>Through specialisation, we offer our clients a unique depth of knowledge and expertise. Learning from different experiences gives us perspective and inspires us to boldly call things into question, to be creative.</a:t>
            </a:r>
          </a:p>
          <a:p>
            <a:endParaRPr lang="en-US" sz="1200" dirty="0"/>
          </a:p>
          <a:p>
            <a:r>
              <a:rPr lang="en-US" sz="1200" dirty="0"/>
              <a:t>By nurturing a culture of collaboration and curiosity, we attract the highest calibre of people who have the ability and desire to influence and shape the future.</a:t>
            </a:r>
          </a:p>
          <a:p>
            <a:endParaRPr lang="en-US" sz="1200" dirty="0"/>
          </a:p>
          <a:p>
            <a:r>
              <a:rPr lang="en-US" sz="1200" dirty="0"/>
              <a:t>“GAME CHANGERS” - our tagline - summarises our ambition.</a:t>
            </a:r>
          </a:p>
        </p:txBody>
      </p:sp>
      <p:cxnSp>
        <p:nvCxnSpPr>
          <p:cNvPr id="8" name="Straight Connector 7"/>
          <p:cNvCxnSpPr/>
          <p:nvPr/>
        </p:nvCxnSpPr>
        <p:spPr bwMode="ltGray">
          <a:xfrm>
            <a:off x="344244" y="1129553"/>
            <a:ext cx="3356386"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Lst>
        </p:spPr>
      </p:cxnSp>
      <p:cxnSp>
        <p:nvCxnSpPr>
          <p:cNvPr id="9" name="Straight Connector 8"/>
          <p:cNvCxnSpPr/>
          <p:nvPr/>
        </p:nvCxnSpPr>
        <p:spPr>
          <a:xfrm>
            <a:off x="4475180" y="1129553"/>
            <a:ext cx="4367606" cy="0"/>
          </a:xfrm>
          <a:prstGeom prst="line">
            <a:avLst/>
          </a:prstGeom>
          <a:noFill/>
          <a:ln w="12700">
            <a:solidFill>
              <a:schemeClr val="bg2"/>
            </a:solidFill>
            <a:round/>
            <a:headEnd/>
            <a:tailEnd/>
          </a:ln>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159617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ravokutnik 8"/>
          <p:cNvSpPr/>
          <p:nvPr/>
        </p:nvSpPr>
        <p:spPr>
          <a:xfrm>
            <a:off x="152797" y="509359"/>
            <a:ext cx="8733453" cy="424732"/>
          </a:xfrm>
          <a:prstGeom prst="rect">
            <a:avLst/>
          </a:prstGeom>
        </p:spPr>
        <p:txBody>
          <a:bodyPr wrap="square">
            <a:spAutoFit/>
          </a:bodyPr>
          <a:lstStyle/>
          <a:p>
            <a:pPr algn="just">
              <a:lnSpc>
                <a:spcPct val="90000"/>
              </a:lnSpc>
            </a:pPr>
            <a:r>
              <a:rPr lang="hr-HR" sz="1200" b="1" dirty="0" smtClean="0">
                <a:solidFill>
                  <a:schemeClr val="accent6"/>
                </a:solidFill>
              </a:rPr>
              <a:t>Državno odvjetništvo i sudovi u usporedbi s drugim institucijama spadaju u donju polovinu prema rangu povjerenja građana. </a:t>
            </a:r>
            <a:r>
              <a:rPr lang="hr-HR" sz="1200" dirty="0" smtClean="0">
                <a:latin typeface="+mj-lt"/>
                <a:ea typeface="+mj-ea"/>
                <a:cs typeface="+mj-cs"/>
              </a:rPr>
              <a:t>Više od polovine građana navodi da uglavnom ne vjeruje sudovima i državnom odvjetništvu.</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vi-VN" sz="1600" b="0" dirty="0">
                <a:solidFill>
                  <a:schemeClr val="accent6"/>
                </a:solidFill>
              </a:rPr>
              <a:t>Niska apsolutna i relativna razina povjerenja građana u pravosudna </a:t>
            </a:r>
            <a:r>
              <a:rPr lang="vi-VN" sz="1600" b="0" dirty="0" smtClean="0">
                <a:solidFill>
                  <a:schemeClr val="accent6"/>
                </a:solidFill>
              </a:rPr>
              <a:t>tijela! </a:t>
            </a:r>
            <a:endParaRPr lang="en-GB" sz="1600" b="0" dirty="0">
              <a:solidFill>
                <a:schemeClr val="accent6"/>
              </a:solidFill>
            </a:endParaRPr>
          </a:p>
        </p:txBody>
      </p:sp>
      <p:graphicFrame>
        <p:nvGraphicFramePr>
          <p:cNvPr id="12" name="Chart 4"/>
          <p:cNvGraphicFramePr/>
          <p:nvPr>
            <p:extLst>
              <p:ext uri="{D42A27DB-BD31-4B8C-83A1-F6EECF244321}">
                <p14:modId xmlns:p14="http://schemas.microsoft.com/office/powerpoint/2010/main" val="3607529624"/>
              </p:ext>
            </p:extLst>
          </p:nvPr>
        </p:nvGraphicFramePr>
        <p:xfrm>
          <a:off x="234000" y="1292005"/>
          <a:ext cx="7853096" cy="331792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Placeholder 7"/>
          <p:cNvSpPr>
            <a:spLocks noGrp="1"/>
          </p:cNvSpPr>
          <p:nvPr>
            <p:ph type="body" sz="quarter" idx="16"/>
          </p:nvPr>
        </p:nvSpPr>
        <p:spPr>
          <a:xfrm>
            <a:off x="224598" y="4613269"/>
            <a:ext cx="7247550" cy="183315"/>
          </a:xfrm>
        </p:spPr>
        <p:txBody>
          <a:bodyPr>
            <a:normAutofit/>
          </a:bodyPr>
          <a:lstStyle/>
          <a:p>
            <a:pPr defTabSz="914400" fontAlgn="base">
              <a:lnSpc>
                <a:spcPct val="100000"/>
              </a:lnSpc>
              <a:spcBef>
                <a:spcPct val="0"/>
              </a:spcBef>
              <a:spcAft>
                <a:spcPct val="0"/>
              </a:spcAft>
            </a:pPr>
            <a:r>
              <a:rPr lang="hr-HR" sz="800" dirty="0">
                <a:solidFill>
                  <a:srgbClr val="58595B"/>
                </a:solidFill>
                <a:latin typeface="Calibri" pitchFamily="34" charset="0"/>
              </a:rPr>
              <a:t>P1. Molimo ocijenite koliko se svakoj od tih institucija može vjerovati da svoj posao obavlja u skladu sa zakonom i svojom društvenom ulogom. </a:t>
            </a:r>
            <a:r>
              <a:rPr lang="hr-HR" sz="800" dirty="0" smtClean="0">
                <a:solidFill>
                  <a:srgbClr val="58595B"/>
                </a:solidFill>
                <a:latin typeface="Calibri" pitchFamily="34" charset="0"/>
              </a:rPr>
              <a:t>Uzorak: N=602</a:t>
            </a:r>
            <a:endParaRPr lang="hr-HR" sz="800" dirty="0">
              <a:solidFill>
                <a:srgbClr val="58595B"/>
              </a:solidFill>
              <a:latin typeface="Calibri" pitchFamily="34" charset="0"/>
            </a:endParaRPr>
          </a:p>
        </p:txBody>
      </p:sp>
      <p:sp>
        <p:nvSpPr>
          <p:cNvPr id="6" name="Rectangle 18"/>
          <p:cNvSpPr>
            <a:spLocks noChangeArrowheads="1"/>
          </p:cNvSpPr>
          <p:nvPr/>
        </p:nvSpPr>
        <p:spPr bwMode="gray">
          <a:xfrm>
            <a:off x="729312" y="2792413"/>
            <a:ext cx="6389946" cy="603930"/>
          </a:xfrm>
          <a:prstGeom prst="rect">
            <a:avLst/>
          </a:prstGeom>
          <a:noFill/>
          <a:ln w="28575" algn="ctr">
            <a:solidFill>
              <a:srgbClr val="FF0000"/>
            </a:solidFill>
            <a:miter lim="800000"/>
            <a:headEnd/>
            <a:tailEnd/>
          </a:ln>
          <a:effectLst/>
          <a:extLst>
            <a:ext uri="{909E8E84-426E-40DD-AFC4-6F175D3DCCD1}">
              <a14:hiddenFill xmlns:a14="http://schemas.microsoft.com/office/drawing/2010/main">
                <a:solidFill>
                  <a:schemeClr val="accent2"/>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000" tIns="46800" rIns="90000" bIns="46800" anchor="ctr">
            <a:spAutoFit/>
          </a:bodyPr>
          <a:lstStyle/>
          <a:p>
            <a:endParaRPr lang="hr-HR"/>
          </a:p>
        </p:txBody>
      </p:sp>
    </p:spTree>
    <p:extLst>
      <p:ext uri="{BB962C8B-B14F-4D97-AF65-F5344CB8AC3E}">
        <p14:creationId xmlns:p14="http://schemas.microsoft.com/office/powerpoint/2010/main" val="43103299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vi-VN" sz="1200" b="1" dirty="0">
                <a:solidFill>
                  <a:schemeClr val="accent6"/>
                </a:solidFill>
              </a:rPr>
              <a:t>Rangovi procjenjivanih institucija prema stupnju povjerenja građana nisu se bitno </a:t>
            </a:r>
            <a:r>
              <a:rPr lang="vi-VN" sz="1200" b="1" dirty="0" smtClean="0">
                <a:solidFill>
                  <a:schemeClr val="accent6"/>
                </a:solidFill>
              </a:rPr>
              <a:t>promijenili</a:t>
            </a:r>
            <a:r>
              <a:rPr lang="hr-HR" sz="1200" b="1" dirty="0" smtClean="0">
                <a:solidFill>
                  <a:schemeClr val="accent6"/>
                </a:solidFill>
              </a:rPr>
              <a:t>. (Stupanj povjerenja izražen je postotkom </a:t>
            </a:r>
            <a:r>
              <a:rPr lang="hr-HR" sz="1200" b="1" dirty="0">
                <a:solidFill>
                  <a:schemeClr val="accent6"/>
                </a:solidFill>
              </a:rPr>
              <a:t>ispitanika koji uglavnom ili u potpunosti imaju povjerenje u pojedinu </a:t>
            </a:r>
            <a:r>
              <a:rPr lang="hr-HR" sz="1200" b="1" dirty="0" smtClean="0">
                <a:solidFill>
                  <a:schemeClr val="accent6"/>
                </a:solidFill>
              </a:rPr>
              <a:t>instituciju.) </a:t>
            </a:r>
            <a:r>
              <a:rPr lang="vi-VN" sz="1200" dirty="0">
                <a:latin typeface="+mj-lt"/>
                <a:ea typeface="+mj-ea"/>
                <a:cs typeface="+mj-cs"/>
              </a:rPr>
              <a:t>U odnosu na 2010. godinu došlo je jedino do pada povjerenja u nevladine organizacije. Relativni položaj preostalih institucija ostao je </a:t>
            </a:r>
            <a:r>
              <a:rPr lang="vi-VN" sz="1200" dirty="0" smtClean="0">
                <a:latin typeface="+mj-lt"/>
                <a:ea typeface="+mj-ea"/>
                <a:cs typeface="+mj-cs"/>
              </a:rPr>
              <a:t>nepromijenjen</a:t>
            </a:r>
            <a:r>
              <a:rPr lang="hr-HR" sz="1200" dirty="0" smtClean="0">
                <a:latin typeface="+mj-lt"/>
                <a:ea typeface="+mj-ea"/>
                <a:cs typeface="+mj-cs"/>
              </a:rPr>
              <a:t> -</a:t>
            </a:r>
            <a:r>
              <a:rPr lang="vi-VN" sz="1200" dirty="0" smtClean="0">
                <a:latin typeface="+mj-lt"/>
                <a:ea typeface="+mj-ea"/>
                <a:cs typeface="+mj-cs"/>
              </a:rPr>
              <a:t> </a:t>
            </a:r>
            <a:r>
              <a:rPr lang="vi-VN" sz="1200" dirty="0">
                <a:latin typeface="+mj-lt"/>
                <a:ea typeface="+mj-ea"/>
                <a:cs typeface="+mj-cs"/>
              </a:rPr>
              <a:t>najveće povjerenje građani i dalje iskazuju vojsci, a najmanje Vladi dok su pravosudna tijela ostala u donjem dijelu ljestvice prema stupnju povjerenja građana. </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Povjerenje u pravosudna tijela nije se povećalo u odnosu na 2010. godinu.</a:t>
            </a:r>
            <a:endParaRPr lang="en-GB" sz="1600" b="0" dirty="0">
              <a:solidFill>
                <a:schemeClr val="accent6"/>
              </a:solidFill>
            </a:endParaRPr>
          </a:p>
        </p:txBody>
      </p:sp>
      <p:graphicFrame>
        <p:nvGraphicFramePr>
          <p:cNvPr id="12" name="Chart 4"/>
          <p:cNvGraphicFramePr/>
          <p:nvPr>
            <p:extLst>
              <p:ext uri="{D42A27DB-BD31-4B8C-83A1-F6EECF244321}">
                <p14:modId xmlns:p14="http://schemas.microsoft.com/office/powerpoint/2010/main" val="3981338036"/>
              </p:ext>
            </p:extLst>
          </p:nvPr>
        </p:nvGraphicFramePr>
        <p:xfrm>
          <a:off x="234000" y="1199408"/>
          <a:ext cx="8433750" cy="331792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Placeholder 7"/>
          <p:cNvSpPr>
            <a:spLocks noGrp="1"/>
          </p:cNvSpPr>
          <p:nvPr>
            <p:ph type="body" sz="quarter" idx="16"/>
          </p:nvPr>
        </p:nvSpPr>
        <p:spPr>
          <a:xfrm>
            <a:off x="224598" y="4613269"/>
            <a:ext cx="7247550" cy="183315"/>
          </a:xfrm>
        </p:spPr>
        <p:txBody>
          <a:bodyPr>
            <a:normAutofit fontScale="92500"/>
          </a:bodyPr>
          <a:lstStyle/>
          <a:p>
            <a:pPr defTabSz="914400" fontAlgn="base">
              <a:lnSpc>
                <a:spcPct val="100000"/>
              </a:lnSpc>
              <a:spcBef>
                <a:spcPct val="0"/>
              </a:spcBef>
              <a:spcAft>
                <a:spcPct val="0"/>
              </a:spcAft>
            </a:pPr>
            <a:r>
              <a:rPr lang="hr-HR" sz="800" dirty="0">
                <a:solidFill>
                  <a:srgbClr val="58595B"/>
                </a:solidFill>
                <a:latin typeface="Calibri" pitchFamily="34" charset="0"/>
              </a:rPr>
              <a:t>P1. Molimo ocijenite koliko se svakoj od tih institucija može vjerovati da svoj posao obavlja u skladu sa zakonom i svojom društvenom ulogom. </a:t>
            </a:r>
            <a:r>
              <a:rPr lang="hr-HR" sz="800" dirty="0" smtClean="0">
                <a:solidFill>
                  <a:srgbClr val="58595B"/>
                </a:solidFill>
                <a:latin typeface="Calibri" pitchFamily="34" charset="0"/>
              </a:rPr>
              <a:t>Uzorak: N_2010=654; N_2016=602</a:t>
            </a:r>
            <a:endParaRPr lang="hr-HR" sz="800" dirty="0">
              <a:solidFill>
                <a:srgbClr val="58595B"/>
              </a:solidFill>
              <a:latin typeface="Calibri" pitchFamily="34" charset="0"/>
            </a:endParaRPr>
          </a:p>
        </p:txBody>
      </p:sp>
      <p:sp>
        <p:nvSpPr>
          <p:cNvPr id="6" name="Rectangle 18"/>
          <p:cNvSpPr>
            <a:spLocks noChangeArrowheads="1"/>
          </p:cNvSpPr>
          <p:nvPr/>
        </p:nvSpPr>
        <p:spPr bwMode="gray">
          <a:xfrm>
            <a:off x="598680" y="2890387"/>
            <a:ext cx="6389946" cy="603930"/>
          </a:xfrm>
          <a:prstGeom prst="rect">
            <a:avLst/>
          </a:prstGeom>
          <a:noFill/>
          <a:ln w="28575" algn="ctr">
            <a:solidFill>
              <a:srgbClr val="FF0000"/>
            </a:solidFill>
            <a:miter lim="800000"/>
            <a:headEnd/>
            <a:tailEnd/>
          </a:ln>
          <a:effectLst/>
          <a:extLst>
            <a:ext uri="{909E8E84-426E-40DD-AFC4-6F175D3DCCD1}">
              <a14:hiddenFill xmlns:a14="http://schemas.microsoft.com/office/drawing/2010/main">
                <a:solidFill>
                  <a:schemeClr val="accent2"/>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000" tIns="46800" rIns="90000" bIns="46800" anchor="ctr">
            <a:spAutoFit/>
          </a:bodyPr>
          <a:lstStyle/>
          <a:p>
            <a:endParaRPr lang="hr-HR"/>
          </a:p>
        </p:txBody>
      </p:sp>
      <p:sp>
        <p:nvSpPr>
          <p:cNvPr id="8" name="TekstniOkvir 7"/>
          <p:cNvSpPr txBox="1"/>
          <p:nvPr/>
        </p:nvSpPr>
        <p:spPr>
          <a:xfrm>
            <a:off x="7134225" y="1457325"/>
            <a:ext cx="1906291" cy="169277"/>
          </a:xfrm>
          <a:prstGeom prst="rect">
            <a:avLst/>
          </a:prstGeom>
        </p:spPr>
        <p:txBody>
          <a:bodyPr vert="horz" wrap="none" lIns="0" tIns="0" rIns="0" bIns="0" rtlCol="0">
            <a:spAutoFit/>
          </a:bodyPr>
          <a:lstStyle/>
          <a:p>
            <a:pPr marL="4763"/>
            <a:r>
              <a:rPr lang="hr-HR" sz="1100" dirty="0"/>
              <a:t>u</a:t>
            </a:r>
            <a:r>
              <a:rPr lang="hr-HR" sz="1100" dirty="0" smtClean="0"/>
              <a:t>glavnom+u potpunosti</a:t>
            </a:r>
            <a:r>
              <a:rPr lang="hr-HR" sz="1100" dirty="0"/>
              <a:t> </a:t>
            </a:r>
            <a:r>
              <a:rPr lang="hr-HR" sz="1100" dirty="0" smtClean="0"/>
              <a:t>vjerujem</a:t>
            </a:r>
          </a:p>
        </p:txBody>
      </p:sp>
    </p:spTree>
    <p:extLst>
      <p:ext uri="{BB962C8B-B14F-4D97-AF65-F5344CB8AC3E}">
        <p14:creationId xmlns:p14="http://schemas.microsoft.com/office/powerpoint/2010/main" val="151263941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95934"/>
            <a:ext cx="7247550" cy="183315"/>
          </a:xfrm>
        </p:spPr>
        <p:txBody>
          <a:bodyPr>
            <a:normAutofit fontScale="925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P22. </a:t>
            </a:r>
            <a:r>
              <a:rPr lang="hr-HR" sz="800" dirty="0">
                <a:solidFill>
                  <a:srgbClr val="58595B"/>
                </a:solidFill>
                <a:latin typeface="Calibri" pitchFamily="34" charset="0"/>
              </a:rPr>
              <a:t>Koliko Vi osobno vjerujete svakoj od niže navedenih osoba ili institucija da svoj posao obavljaju u skladu sa zakonom i svojom društvenom ulogom</a:t>
            </a:r>
            <a:r>
              <a:rPr lang="hr-HR" sz="800" dirty="0" smtClean="0">
                <a:solidFill>
                  <a:srgbClr val="58595B"/>
                </a:solidFill>
                <a:latin typeface="Calibri" pitchFamily="34" charset="0"/>
              </a:rPr>
              <a:t>? Uzorak: </a:t>
            </a:r>
            <a:r>
              <a:rPr lang="hr-HR" sz="800" dirty="0">
                <a:solidFill>
                  <a:srgbClr val="58595B"/>
                </a:solidFill>
                <a:latin typeface="Calibri" pitchFamily="34" charset="0"/>
              </a:rPr>
              <a:t>N(2010</a:t>
            </a:r>
            <a:r>
              <a:rPr lang="hr-HR" sz="800" dirty="0" smtClean="0">
                <a:solidFill>
                  <a:srgbClr val="58595B"/>
                </a:solidFill>
                <a:latin typeface="Calibri" pitchFamily="34" charset="0"/>
              </a:rPr>
              <a:t>)=291; </a:t>
            </a:r>
            <a:r>
              <a:rPr lang="hr-HR" sz="800" dirty="0">
                <a:solidFill>
                  <a:srgbClr val="58595B"/>
                </a:solidFill>
                <a:latin typeface="Calibri" pitchFamily="34" charset="0"/>
              </a:rPr>
              <a:t>N(2016</a:t>
            </a:r>
            <a:r>
              <a:rPr lang="hr-HR" sz="800" dirty="0" smtClean="0">
                <a:solidFill>
                  <a:srgbClr val="58595B"/>
                </a:solidFill>
                <a:latin typeface="Calibri" pitchFamily="34" charset="0"/>
              </a:rPr>
              <a:t>)=396</a:t>
            </a:r>
            <a:endParaRPr lang="hr-HR" sz="800" dirty="0">
              <a:solidFill>
                <a:srgbClr val="58595B"/>
              </a:solidFill>
              <a:latin typeface="Calibri" pitchFamily="34" charset="0"/>
            </a:endParaRPr>
          </a:p>
        </p:txBody>
      </p:sp>
      <p:sp>
        <p:nvSpPr>
          <p:cNvPr id="9" name="Pravokutnik 8"/>
          <p:cNvSpPr/>
          <p:nvPr/>
        </p:nvSpPr>
        <p:spPr>
          <a:xfrm>
            <a:off x="152797" y="458243"/>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Općenito se može uočiti kako je povjerenje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 većinu institucija </a:t>
            </a:r>
            <a:r>
              <a:rPr kumimoji="0" lang="hr-HR" sz="1200" b="0" i="0" u="none" strike="noStrike" kern="1200" cap="none" spc="0" normalizeH="0" baseline="0" noProof="0" dirty="0">
                <a:ln>
                  <a:noFill/>
                </a:ln>
                <a:solidFill>
                  <a:srgbClr val="222223"/>
                </a:solidFill>
                <a:effectLst/>
                <a:uLnTx/>
                <a:uFillTx/>
                <a:latin typeface="Calibri"/>
                <a:ea typeface="+mn-ea"/>
                <a:cs typeface="+mn-cs"/>
              </a:rPr>
              <a:t>u posljednjih 6 godina palo. Samo je za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manji broj institucija povjerenje da rade svoj posao u skladu sa zakonom i društvenom ulogom poraslo, no ne značajno (Vlada, Služba za izdavanje građevinskih dozvola). Povjerenje u rad sudova te Državnog odvjetništva je palo, a najveći pad povjerenja bilježe javni bilježnici. Matični ured i Hrvatska vojska i dalje su institucije u koje građani imaju najviše povjerenja. Najkritičniji u ocjeni rada sudova su korisnici suda u Splitu.</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Obavljanje posla u skladu s zakonom i ulogom – Korisnici suda (fizičke osobe)</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4" name="Chart 4"/>
          <p:cNvGraphicFramePr/>
          <p:nvPr>
            <p:extLst/>
          </p:nvPr>
        </p:nvGraphicFramePr>
        <p:xfrm>
          <a:off x="152797" y="1643366"/>
          <a:ext cx="3991757" cy="2685922"/>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0"/>
          <p:cNvSpPr txBox="1"/>
          <p:nvPr/>
        </p:nvSpPr>
        <p:spPr>
          <a:xfrm>
            <a:off x="1068937" y="1214518"/>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Obavljanje posla u skladu s zakonom i ulogom</a:t>
            </a:r>
            <a:endParaRPr kumimoji="0" lang="en-GB" sz="14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1785" y="4329288"/>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Tablica 9"/>
          <p:cNvGraphicFramePr>
            <a:graphicFrameLocks noGrp="1"/>
          </p:cNvGraphicFramePr>
          <p:nvPr>
            <p:extLst/>
          </p:nvPr>
        </p:nvGraphicFramePr>
        <p:xfrm>
          <a:off x="4239408" y="1499747"/>
          <a:ext cx="4523593" cy="2800998"/>
        </p:xfrm>
        <a:graphic>
          <a:graphicData uri="http://schemas.openxmlformats.org/drawingml/2006/table">
            <a:tbl>
              <a:tblPr>
                <a:tableStyleId>{638B1855-1B75-4FBE-930C-398BA8C253C6}</a:tableStyleId>
              </a:tblPr>
              <a:tblGrid>
                <a:gridCol w="1411698">
                  <a:extLst>
                    <a:ext uri="{9D8B030D-6E8A-4147-A177-3AD203B41FA5}">
                      <a16:colId xmlns:a16="http://schemas.microsoft.com/office/drawing/2014/main" xmlns="" val="20000"/>
                    </a:ext>
                  </a:extLst>
                </a:gridCol>
                <a:gridCol w="622379">
                  <a:extLst>
                    <a:ext uri="{9D8B030D-6E8A-4147-A177-3AD203B41FA5}">
                      <a16:colId xmlns:a16="http://schemas.microsoft.com/office/drawing/2014/main" xmlns="" val="20001"/>
                    </a:ext>
                  </a:extLst>
                </a:gridCol>
                <a:gridCol w="622379">
                  <a:extLst>
                    <a:ext uri="{9D8B030D-6E8A-4147-A177-3AD203B41FA5}">
                      <a16:colId xmlns:a16="http://schemas.microsoft.com/office/drawing/2014/main" xmlns="" val="20002"/>
                    </a:ext>
                  </a:extLst>
                </a:gridCol>
                <a:gridCol w="622379">
                  <a:extLst>
                    <a:ext uri="{9D8B030D-6E8A-4147-A177-3AD203B41FA5}">
                      <a16:colId xmlns:a16="http://schemas.microsoft.com/office/drawing/2014/main" xmlns="" val="20003"/>
                    </a:ext>
                  </a:extLst>
                </a:gridCol>
                <a:gridCol w="622379">
                  <a:extLst>
                    <a:ext uri="{9D8B030D-6E8A-4147-A177-3AD203B41FA5}">
                      <a16:colId xmlns:a16="http://schemas.microsoft.com/office/drawing/2014/main" xmlns="" val="20004"/>
                    </a:ext>
                  </a:extLst>
                </a:gridCol>
                <a:gridCol w="622379">
                  <a:extLst>
                    <a:ext uri="{9D8B030D-6E8A-4147-A177-3AD203B41FA5}">
                      <a16:colId xmlns:a16="http://schemas.microsoft.com/office/drawing/2014/main" xmlns="" val="20005"/>
                    </a:ext>
                  </a:extLst>
                </a:gridCol>
              </a:tblGrid>
              <a:tr h="141503">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OS Pula</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OS Split</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OS Karlovac</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OS Zadar</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900" b="1" u="none" strike="noStrike" kern="1200" dirty="0" smtClean="0">
                          <a:solidFill>
                            <a:schemeClr val="lt1"/>
                          </a:solidFill>
                          <a:effectLst/>
                          <a:latin typeface="+mn-lt"/>
                          <a:ea typeface="+mn-ea"/>
                          <a:cs typeface="+mn-cs"/>
                        </a:rPr>
                        <a:t>OGS Zagreb</a:t>
                      </a:r>
                      <a:endParaRPr lang="pl-PL"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smtClean="0">
                          <a:solidFill>
                            <a:schemeClr val="lt1"/>
                          </a:solidFill>
                          <a:effectLst/>
                          <a:latin typeface="+mn-lt"/>
                          <a:ea typeface="+mn-ea"/>
                          <a:cs typeface="+mn-cs"/>
                        </a:rPr>
                        <a:t>45</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100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97539">
                <a:tc>
                  <a:txBody>
                    <a:bodyPr/>
                    <a:lstStyle/>
                    <a:p>
                      <a:pPr marL="0" algn="l" defTabSz="924282" rtl="0" eaLnBrk="1" fontAlgn="b" latinLnBrk="0" hangingPunct="1"/>
                      <a:r>
                        <a:rPr lang="vi-VN" sz="900" b="1" u="none" strike="noStrike" kern="1200" dirty="0">
                          <a:solidFill>
                            <a:schemeClr val="lt1"/>
                          </a:solidFill>
                          <a:effectLst/>
                          <a:latin typeface="+mn-lt"/>
                          <a:ea typeface="+mn-ea"/>
                          <a:cs typeface="+mn-cs"/>
                        </a:rPr>
                        <a:t>Služba za izdavanje građevinskih dozvola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Nevladine organizacije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97539">
                <a:tc>
                  <a:txBody>
                    <a:bodyPr/>
                    <a:lstStyle/>
                    <a:p>
                      <a:pPr marL="0" algn="l" defTabSz="924282" rtl="0" eaLnBrk="1" fontAlgn="b" latinLnBrk="0" hangingPunct="1"/>
                      <a:r>
                        <a:rPr lang="hr-HR" sz="900" b="1" u="none" strike="noStrike" kern="1200">
                          <a:solidFill>
                            <a:schemeClr val="lt1"/>
                          </a:solidFill>
                          <a:effectLst/>
                          <a:latin typeface="+mn-lt"/>
                          <a:ea typeface="+mn-ea"/>
                          <a:cs typeface="+mn-cs"/>
                        </a:rPr>
                        <a:t>Vlada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Sudovi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66%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Matični uredi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89%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92%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197539">
                <a:tc>
                  <a:txBody>
                    <a:bodyPr/>
                    <a:lstStyle/>
                    <a:p>
                      <a:pPr marL="0" algn="l" defTabSz="924282" rtl="0" eaLnBrk="1" fontAlgn="b" latinLnBrk="0" hangingPunct="1"/>
                      <a:r>
                        <a:rPr lang="hr-HR" sz="900" b="1" u="none" strike="noStrike" kern="1200">
                          <a:solidFill>
                            <a:schemeClr val="lt1"/>
                          </a:solidFill>
                          <a:effectLst/>
                          <a:latin typeface="+mn-lt"/>
                          <a:ea typeface="+mn-ea"/>
                          <a:cs typeface="+mn-cs"/>
                        </a:rPr>
                        <a:t>Državno odvjetništvo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Porezna uprava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Hrvatska vojska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98%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89%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92%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Policija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52%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Carina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72%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Odvjetnici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r h="197539">
                <a:tc>
                  <a:txBody>
                    <a:bodyPr/>
                    <a:lstStyle/>
                    <a:p>
                      <a:pPr marL="0" algn="l" defTabSz="924282" rtl="0" eaLnBrk="1" fontAlgn="b" latinLnBrk="0" hangingPunct="1"/>
                      <a:r>
                        <a:rPr lang="hr-HR" sz="900" b="1" u="none" strike="noStrike" kern="1200" dirty="0">
                          <a:solidFill>
                            <a:schemeClr val="lt1"/>
                          </a:solidFill>
                          <a:effectLst/>
                          <a:latin typeface="+mn-lt"/>
                          <a:ea typeface="+mn-ea"/>
                          <a:cs typeface="+mn-cs"/>
                        </a:rPr>
                        <a:t>Javni bilježnici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66%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3"/>
                  </a:ext>
                </a:extLst>
              </a:tr>
            </a:tbl>
          </a:graphicData>
        </a:graphic>
      </p:graphicFrame>
      <p:sp>
        <p:nvSpPr>
          <p:cNvPr id="12" name="TextBox 10"/>
          <p:cNvSpPr txBox="1"/>
          <p:nvPr/>
        </p:nvSpPr>
        <p:spPr>
          <a:xfrm>
            <a:off x="1688803" y="4365319"/>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vjerujem</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09659895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Title 6"/>
          <p:cNvSpPr>
            <a:spLocks noGrp="1"/>
          </p:cNvSpPr>
          <p:nvPr>
            <p:ph type="ctrTitle"/>
          </p:nvPr>
        </p:nvSpPr>
        <p:spPr>
          <a:xfrm>
            <a:off x="5577679" y="1949411"/>
            <a:ext cx="3233813" cy="1121846"/>
          </a:xfrm>
        </p:spPr>
        <p:txBody>
          <a:bodyPr/>
          <a:lstStyle/>
          <a:p>
            <a:pPr algn="ctr"/>
            <a:r>
              <a:rPr lang="hr-HR" dirty="0" smtClean="0"/>
              <a:t>Percepcija slabosti pravosudnog sustava u </a:t>
            </a:r>
            <a:r>
              <a:rPr lang="hr-HR" dirty="0" err="1" smtClean="0"/>
              <a:t>rh</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17</a:t>
            </a:fld>
            <a:endParaRPr lang="en-GB" sz="800" kern="1200" dirty="0" smtClean="0">
              <a:solidFill>
                <a:schemeClr val="bg1"/>
              </a:solidFill>
              <a:latin typeface="+mn-lt"/>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5" name="Rezervirano mjesto slike 4"/>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9067" r="9067"/>
          <a:stretch>
            <a:fillRect/>
          </a:stretch>
        </p:blipFill>
        <p:spPr/>
      </p:pic>
    </p:spTree>
    <p:extLst>
      <p:ext uri="{BB962C8B-B14F-4D97-AF65-F5344CB8AC3E}">
        <p14:creationId xmlns:p14="http://schemas.microsoft.com/office/powerpoint/2010/main" val="38164103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ravokutnik 8"/>
          <p:cNvSpPr/>
          <p:nvPr/>
        </p:nvSpPr>
        <p:spPr>
          <a:xfrm>
            <a:off x="152797" y="509359"/>
            <a:ext cx="8733453" cy="424732"/>
          </a:xfrm>
          <a:prstGeom prst="rect">
            <a:avLst/>
          </a:prstGeom>
        </p:spPr>
        <p:txBody>
          <a:bodyPr wrap="square">
            <a:spAutoFit/>
          </a:bodyPr>
          <a:lstStyle/>
          <a:p>
            <a:pPr algn="just">
              <a:lnSpc>
                <a:spcPct val="90000"/>
              </a:lnSpc>
            </a:pPr>
            <a:r>
              <a:rPr lang="hr-HR" sz="1200" b="1" dirty="0" smtClean="0">
                <a:solidFill>
                  <a:schemeClr val="accent6"/>
                </a:solidFill>
              </a:rPr>
              <a:t>Negativno mišljenje građana o funkcioniranju pravosudnog sustava zadržalo se i nakon 6 godina. </a:t>
            </a:r>
            <a:r>
              <a:rPr lang="hr-HR" sz="1200" dirty="0">
                <a:latin typeface="+mj-lt"/>
                <a:ea typeface="+mj-ea"/>
                <a:cs typeface="+mj-cs"/>
              </a:rPr>
              <a:t>Postotak građana koji imaju </a:t>
            </a:r>
            <a:r>
              <a:rPr lang="hr-HR" sz="1200" dirty="0" smtClean="0">
                <a:latin typeface="+mj-lt"/>
                <a:ea typeface="+mj-ea"/>
                <a:cs typeface="+mj-cs"/>
              </a:rPr>
              <a:t>(uglavnom ili vrlo) </a:t>
            </a:r>
            <a:r>
              <a:rPr lang="hr-HR" sz="1200" dirty="0">
                <a:latin typeface="+mj-lt"/>
                <a:ea typeface="+mj-ea"/>
                <a:cs typeface="+mj-cs"/>
              </a:rPr>
              <a:t>negativno mišljenje nešto je viši u 2016. u odnosu na 2010. (68%:62</a:t>
            </a:r>
            <a:r>
              <a:rPr lang="hr-HR" sz="1200" dirty="0" smtClean="0">
                <a:latin typeface="+mj-lt"/>
                <a:ea typeface="+mj-ea"/>
                <a:cs typeface="+mj-cs"/>
              </a:rPr>
              <a:t>%).</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Funkcioniranje pravosudnog sustava i  dalje se procjenjuje uglavnom negativno</a:t>
            </a:r>
            <a:r>
              <a:rPr lang="vi-VN" sz="1600" b="0" dirty="0" smtClean="0">
                <a:solidFill>
                  <a:schemeClr val="accent6"/>
                </a:solidFill>
              </a:rPr>
              <a:t> </a:t>
            </a:r>
            <a:endParaRPr lang="vi-VN" sz="1600" b="0" dirty="0">
              <a:solidFill>
                <a:schemeClr val="accent6"/>
              </a:solidFill>
            </a:endParaRPr>
          </a:p>
        </p:txBody>
      </p:sp>
      <p:sp>
        <p:nvSpPr>
          <p:cNvPr id="6" name="TextBox 10"/>
          <p:cNvSpPr txBox="1"/>
          <p:nvPr/>
        </p:nvSpPr>
        <p:spPr>
          <a:xfrm>
            <a:off x="368300" y="1350464"/>
            <a:ext cx="4081780"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600" dirty="0" smtClean="0">
                <a:solidFill>
                  <a:schemeClr val="accent6"/>
                </a:solidFill>
              </a:rPr>
              <a:t>Mišljenje o funkcioniranju </a:t>
            </a:r>
          </a:p>
          <a:p>
            <a:r>
              <a:rPr lang="hr-HR" sz="1600" dirty="0" smtClean="0">
                <a:solidFill>
                  <a:schemeClr val="accent6"/>
                </a:solidFill>
              </a:rPr>
              <a:t>pravosudnog sustava (%)</a:t>
            </a:r>
            <a:endParaRPr lang="en-GB" sz="1600" dirty="0">
              <a:solidFill>
                <a:schemeClr val="accent6"/>
              </a:solidFill>
            </a:endParaRPr>
          </a:p>
        </p:txBody>
      </p:sp>
      <p:sp>
        <p:nvSpPr>
          <p:cNvPr id="18" name="Text Placeholder 7"/>
          <p:cNvSpPr>
            <a:spLocks noGrp="1"/>
          </p:cNvSpPr>
          <p:nvPr>
            <p:ph type="body" sz="quarter" idx="16"/>
          </p:nvPr>
        </p:nvSpPr>
        <p:spPr>
          <a:xfrm>
            <a:off x="224598" y="4635041"/>
            <a:ext cx="7247550" cy="183315"/>
          </a:xfrm>
        </p:spPr>
        <p:txBody>
          <a:bodyPr>
            <a:normAutofit/>
          </a:bodyPr>
          <a:lstStyle/>
          <a:p>
            <a:pPr defTabSz="914400" fontAlgn="base">
              <a:lnSpc>
                <a:spcPct val="100000"/>
              </a:lnSpc>
              <a:spcBef>
                <a:spcPct val="0"/>
              </a:spcBef>
              <a:spcAft>
                <a:spcPct val="0"/>
              </a:spcAft>
            </a:pPr>
            <a:r>
              <a:rPr lang="hr-HR" sz="700" dirty="0" smtClean="0">
                <a:solidFill>
                  <a:srgbClr val="58595B"/>
                </a:solidFill>
                <a:latin typeface="Calibri" pitchFamily="34" charset="0"/>
              </a:rPr>
              <a:t>P4. Kakvo je vaše općenito mišljenje o funkcioniranju pravosudnog sustava u Hrvatskoj u posljednjih nekoliko godina</a:t>
            </a:r>
            <a:r>
              <a:rPr lang="hr-HR" sz="700" dirty="0">
                <a:solidFill>
                  <a:srgbClr val="58595B"/>
                </a:solidFill>
                <a:latin typeface="Calibri" pitchFamily="34" charset="0"/>
              </a:rPr>
              <a:t>? Uzorak: N_2010=654; </a:t>
            </a:r>
            <a:r>
              <a:rPr lang="hr-HR" sz="700" dirty="0" smtClean="0">
                <a:solidFill>
                  <a:srgbClr val="58595B"/>
                </a:solidFill>
                <a:latin typeface="Calibri" pitchFamily="34" charset="0"/>
              </a:rPr>
              <a:t>N_2016=602</a:t>
            </a:r>
            <a:endParaRPr lang="hr-HR" sz="700" dirty="0">
              <a:solidFill>
                <a:srgbClr val="58595B"/>
              </a:solidFill>
              <a:latin typeface="Calibri" pitchFamily="34" charset="0"/>
            </a:endParaRPr>
          </a:p>
        </p:txBody>
      </p:sp>
      <p:graphicFrame>
        <p:nvGraphicFramePr>
          <p:cNvPr id="12" name="Content Placeholder 11"/>
          <p:cNvGraphicFramePr>
            <a:graphicFrameLocks/>
          </p:cNvGraphicFramePr>
          <p:nvPr>
            <p:extLst>
              <p:ext uri="{D42A27DB-BD31-4B8C-83A1-F6EECF244321}">
                <p14:modId xmlns:p14="http://schemas.microsoft.com/office/powerpoint/2010/main" val="959004496"/>
              </p:ext>
            </p:extLst>
          </p:nvPr>
        </p:nvGraphicFramePr>
        <p:xfrm>
          <a:off x="563610" y="1734618"/>
          <a:ext cx="7518115" cy="27383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ontent Placeholder 11"/>
          <p:cNvGraphicFramePr>
            <a:graphicFrameLocks/>
          </p:cNvGraphicFramePr>
          <p:nvPr>
            <p:extLst>
              <p:ext uri="{D42A27DB-BD31-4B8C-83A1-F6EECF244321}">
                <p14:modId xmlns:p14="http://schemas.microsoft.com/office/powerpoint/2010/main" val="3515065922"/>
              </p:ext>
            </p:extLst>
          </p:nvPr>
        </p:nvGraphicFramePr>
        <p:xfrm>
          <a:off x="5806404" y="1350464"/>
          <a:ext cx="2758046" cy="114505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7830742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7741"/>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P5. Može li prosječan građanin očekivati pošteno suđenje ukoliko zbog nekog razloga bude stranka u sudskom postupku? </a:t>
            </a:r>
            <a:r>
              <a:rPr lang="hr-HR" sz="800" dirty="0">
                <a:solidFill>
                  <a:srgbClr val="58595B"/>
                </a:solidFill>
                <a:latin typeface="Calibri" pitchFamily="34" charset="0"/>
              </a:rPr>
              <a:t>Uzorak: N_2010=654; N_2016=602</a:t>
            </a:r>
            <a:endParaRPr lang="hr-HR" sz="800" dirty="0" smtClean="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algn="just">
              <a:lnSpc>
                <a:spcPct val="90000"/>
              </a:lnSpc>
            </a:pPr>
            <a:r>
              <a:rPr lang="hr-HR" sz="1200" b="1" dirty="0" smtClean="0">
                <a:solidFill>
                  <a:schemeClr val="accent6"/>
                </a:solidFill>
              </a:rPr>
              <a:t>U 2016. i dalje je više onih koji smatraju da se ne može očekivati pošteno suđenje za prosječnog građanina. </a:t>
            </a:r>
            <a:r>
              <a:rPr lang="hr-HR" sz="1200" dirty="0" smtClean="0">
                <a:latin typeface="+mj-lt"/>
                <a:ea typeface="+mj-ea"/>
                <a:cs typeface="+mj-cs"/>
              </a:rPr>
              <a:t>Ipak, u odnosu na 2010. godinu blago </a:t>
            </a:r>
            <a:r>
              <a:rPr lang="hr-HR" sz="1200" dirty="0" smtClean="0"/>
              <a:t>se </a:t>
            </a:r>
            <a:r>
              <a:rPr lang="hr-HR" sz="1200" dirty="0"/>
              <a:t>smanjio udio onih s negativnim očekivanjem (51%:54%)</a:t>
            </a:r>
            <a:r>
              <a:rPr lang="hr-HR" sz="1200" dirty="0" smtClean="0">
                <a:latin typeface="+mj-lt"/>
                <a:ea typeface="+mj-ea"/>
                <a:cs typeface="+mj-cs"/>
              </a:rPr>
              <a:t> te je porastao udio onih s pozitivnim očekivanjem (46%:43%).</a:t>
            </a:r>
            <a:endParaRPr lang="hr-HR" sz="1200" dirty="0">
              <a:latin typeface="+mj-lt"/>
              <a:ea typeface="+mj-ea"/>
              <a:cs typeface="+mj-cs"/>
            </a:endParaRPr>
          </a:p>
        </p:txBody>
      </p:sp>
      <p:sp>
        <p:nvSpPr>
          <p:cNvPr id="11" name="Title 1"/>
          <p:cNvSpPr txBox="1">
            <a:spLocks/>
          </p:cNvSpPr>
          <p:nvPr/>
        </p:nvSpPr>
        <p:spPr>
          <a:xfrm>
            <a:off x="234000" y="104380"/>
            <a:ext cx="7092775" cy="44319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Više od polovine </a:t>
            </a:r>
            <a:r>
              <a:rPr lang="vi-VN" sz="1600" b="0" dirty="0" smtClean="0">
                <a:solidFill>
                  <a:schemeClr val="accent6"/>
                </a:solidFill>
              </a:rPr>
              <a:t>smatra </a:t>
            </a:r>
            <a:r>
              <a:rPr lang="vi-VN" sz="1600" b="0" dirty="0">
                <a:solidFill>
                  <a:schemeClr val="accent6"/>
                </a:solidFill>
              </a:rPr>
              <a:t>da prosječan građanin ne može očekivati pošteno suđenje ako bude stranka u </a:t>
            </a:r>
            <a:r>
              <a:rPr lang="vi-VN" sz="1600" b="0" dirty="0" smtClean="0">
                <a:solidFill>
                  <a:schemeClr val="accent6"/>
                </a:solidFill>
              </a:rPr>
              <a:t>postupku</a:t>
            </a:r>
            <a:endParaRPr lang="en-GB" sz="1600" b="0" dirty="0">
              <a:solidFill>
                <a:schemeClr val="accent6"/>
              </a:solidFill>
            </a:endParaRPr>
          </a:p>
        </p:txBody>
      </p:sp>
      <p:graphicFrame>
        <p:nvGraphicFramePr>
          <p:cNvPr id="6" name="Content Placeholder 11"/>
          <p:cNvGraphicFramePr>
            <a:graphicFrameLocks/>
          </p:cNvGraphicFramePr>
          <p:nvPr>
            <p:extLst>
              <p:ext uri="{D42A27DB-BD31-4B8C-83A1-F6EECF244321}">
                <p14:modId xmlns:p14="http://schemas.microsoft.com/office/powerpoint/2010/main" val="1901714404"/>
              </p:ext>
            </p:extLst>
          </p:nvPr>
        </p:nvGraphicFramePr>
        <p:xfrm>
          <a:off x="563610" y="1734618"/>
          <a:ext cx="7518115" cy="27383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ontent Placeholder 11"/>
          <p:cNvGraphicFramePr>
            <a:graphicFrameLocks/>
          </p:cNvGraphicFramePr>
          <p:nvPr>
            <p:extLst>
              <p:ext uri="{D42A27DB-BD31-4B8C-83A1-F6EECF244321}">
                <p14:modId xmlns:p14="http://schemas.microsoft.com/office/powerpoint/2010/main" val="2011400731"/>
              </p:ext>
            </p:extLst>
          </p:nvPr>
        </p:nvGraphicFramePr>
        <p:xfrm>
          <a:off x="5806404" y="1350464"/>
          <a:ext cx="2758046" cy="114505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3885336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a:xfrm>
            <a:off x="234000" y="107756"/>
            <a:ext cx="8646971" cy="461548"/>
          </a:xfrm>
        </p:spPr>
        <p:txBody>
          <a:bodyPr anchor="ctr"/>
          <a:lstStyle/>
          <a:p>
            <a:r>
              <a:rPr lang="hr-HR" dirty="0" smtClean="0"/>
              <a:t>Sadržaj</a:t>
            </a:r>
            <a:endParaRPr lang="en-GB" dirty="0"/>
          </a:p>
        </p:txBody>
      </p:sp>
      <p:grpSp>
        <p:nvGrpSpPr>
          <p:cNvPr id="4" name="Group 3"/>
          <p:cNvGrpSpPr/>
          <p:nvPr/>
        </p:nvGrpSpPr>
        <p:grpSpPr>
          <a:xfrm>
            <a:off x="272481" y="1171118"/>
            <a:ext cx="3801885" cy="720000"/>
            <a:chOff x="272481" y="1190845"/>
            <a:chExt cx="3801885" cy="720000"/>
          </a:xfrm>
        </p:grpSpPr>
        <p:sp>
          <p:nvSpPr>
            <p:cNvPr id="40" name="Oval 39"/>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b="1" dirty="0" smtClean="0"/>
                <a:t>0</a:t>
              </a:r>
              <a:r>
                <a:rPr lang="hr-HR" sz="2000" b="1" dirty="0" smtClean="0"/>
                <a:t>1</a:t>
              </a:r>
              <a:endParaRPr lang="en-GB" sz="2000" b="1" dirty="0"/>
            </a:p>
          </p:txBody>
        </p:sp>
        <p:grpSp>
          <p:nvGrpSpPr>
            <p:cNvPr id="3" name="Group 2"/>
            <p:cNvGrpSpPr/>
            <p:nvPr/>
          </p:nvGrpSpPr>
          <p:grpSpPr>
            <a:xfrm>
              <a:off x="1161413" y="1304068"/>
              <a:ext cx="2912953" cy="493554"/>
              <a:chOff x="1161413" y="1276518"/>
              <a:chExt cx="2912953" cy="493554"/>
            </a:xfrm>
          </p:grpSpPr>
          <p:sp>
            <p:nvSpPr>
              <p:cNvPr id="55" name="TextBox 54"/>
              <p:cNvSpPr txBox="1"/>
              <p:nvPr/>
            </p:nvSpPr>
            <p:spPr>
              <a:xfrm>
                <a:off x="1161414" y="1429231"/>
                <a:ext cx="2912952" cy="193899"/>
              </a:xfrm>
              <a:prstGeom prst="rect">
                <a:avLst/>
              </a:prstGeom>
              <a:noFill/>
            </p:spPr>
            <p:txBody>
              <a:bodyPr wrap="square" lIns="0" tIns="0" rIns="0" bIns="0" rtlCol="0" anchor="ctr">
                <a:spAutoFit/>
              </a:bodyPr>
              <a:lstStyle/>
              <a:p>
                <a:pPr>
                  <a:lnSpc>
                    <a:spcPct val="90000"/>
                  </a:lnSpc>
                </a:pPr>
                <a:r>
                  <a:rPr lang="hr-HR" sz="1400" dirty="0" smtClean="0">
                    <a:latin typeface="Calibri" panose="020F0502020204030204" pitchFamily="34" charset="0"/>
                    <a:cs typeface="Calibri" panose="020F0502020204030204" pitchFamily="34" charset="0"/>
                  </a:rPr>
                  <a:t>Sažetak</a:t>
                </a:r>
                <a:endParaRPr lang="en-GB" sz="1400" dirty="0">
                  <a:latin typeface="Calibri" panose="020F0502020204030204" pitchFamily="34" charset="0"/>
                  <a:cs typeface="Calibri" panose="020F0502020204030204" pitchFamily="34" charset="0"/>
                </a:endParaRPr>
              </a:p>
            </p:txBody>
          </p:sp>
          <p:cxnSp>
            <p:nvCxnSpPr>
              <p:cNvPr id="56" name="Straight Connector 55"/>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84" name="Group 83"/>
          <p:cNvGrpSpPr/>
          <p:nvPr/>
        </p:nvGrpSpPr>
        <p:grpSpPr>
          <a:xfrm>
            <a:off x="272480" y="2030434"/>
            <a:ext cx="3801885" cy="720000"/>
            <a:chOff x="272481" y="1190845"/>
            <a:chExt cx="3801885" cy="720000"/>
          </a:xfrm>
        </p:grpSpPr>
        <p:sp>
          <p:nvSpPr>
            <p:cNvPr id="85" name="Oval 84"/>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smtClean="0"/>
                <a:t>02</a:t>
              </a:r>
              <a:endParaRPr lang="en-GB" sz="2000" b="1" dirty="0"/>
            </a:p>
          </p:txBody>
        </p:sp>
        <p:grpSp>
          <p:nvGrpSpPr>
            <p:cNvPr id="86" name="Group 85"/>
            <p:cNvGrpSpPr/>
            <p:nvPr/>
          </p:nvGrpSpPr>
          <p:grpSpPr>
            <a:xfrm>
              <a:off x="1161413" y="1304068"/>
              <a:ext cx="2912953" cy="493554"/>
              <a:chOff x="1161413" y="1276518"/>
              <a:chExt cx="2912953" cy="493554"/>
            </a:xfrm>
          </p:grpSpPr>
          <p:sp>
            <p:nvSpPr>
              <p:cNvPr id="87" name="TextBox 86"/>
              <p:cNvSpPr txBox="1"/>
              <p:nvPr/>
            </p:nvSpPr>
            <p:spPr>
              <a:xfrm>
                <a:off x="1161414" y="1429231"/>
                <a:ext cx="2912952" cy="193899"/>
              </a:xfrm>
              <a:prstGeom prst="rect">
                <a:avLst/>
              </a:prstGeom>
              <a:noFill/>
            </p:spPr>
            <p:txBody>
              <a:bodyPr wrap="square" lIns="0" tIns="0" rIns="0" bIns="0" rtlCol="0" anchor="ctr">
                <a:spAutoFit/>
              </a:bodyPr>
              <a:lstStyle/>
              <a:p>
                <a:pPr>
                  <a:lnSpc>
                    <a:spcPct val="90000"/>
                  </a:lnSpc>
                </a:pPr>
                <a:r>
                  <a:rPr lang="hr-HR" sz="1400" dirty="0" smtClean="0">
                    <a:latin typeface="Calibri" panose="020F0502020204030204" pitchFamily="34" charset="0"/>
                    <a:cs typeface="Calibri" panose="020F0502020204030204" pitchFamily="34" charset="0"/>
                  </a:rPr>
                  <a:t>Metodologija</a:t>
                </a:r>
                <a:endParaRPr lang="en-GB" sz="1400" dirty="0">
                  <a:latin typeface="Calibri" panose="020F0502020204030204" pitchFamily="34" charset="0"/>
                  <a:cs typeface="Calibri" panose="020F0502020204030204" pitchFamily="34" charset="0"/>
                </a:endParaRPr>
              </a:p>
            </p:txBody>
          </p:sp>
          <p:cxnSp>
            <p:nvCxnSpPr>
              <p:cNvPr id="88" name="Straight Connector 87"/>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0" name="Group 89"/>
          <p:cNvGrpSpPr/>
          <p:nvPr/>
        </p:nvGrpSpPr>
        <p:grpSpPr>
          <a:xfrm>
            <a:off x="272481" y="2902834"/>
            <a:ext cx="3801885" cy="720000"/>
            <a:chOff x="272481" y="1190845"/>
            <a:chExt cx="3801885" cy="720000"/>
          </a:xfrm>
        </p:grpSpPr>
        <p:sp>
          <p:nvSpPr>
            <p:cNvPr id="91" name="Oval 90"/>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smtClean="0"/>
                <a:t>03</a:t>
              </a:r>
              <a:endParaRPr lang="en-GB" sz="2000" b="1" dirty="0"/>
            </a:p>
          </p:txBody>
        </p:sp>
        <p:grpSp>
          <p:nvGrpSpPr>
            <p:cNvPr id="92" name="Group 91"/>
            <p:cNvGrpSpPr/>
            <p:nvPr/>
          </p:nvGrpSpPr>
          <p:grpSpPr>
            <a:xfrm>
              <a:off x="1161413" y="1304068"/>
              <a:ext cx="2912953" cy="493554"/>
              <a:chOff x="1161413" y="1276518"/>
              <a:chExt cx="2912953" cy="493554"/>
            </a:xfrm>
          </p:grpSpPr>
          <p:sp>
            <p:nvSpPr>
              <p:cNvPr id="93" name="TextBox 92"/>
              <p:cNvSpPr txBox="1"/>
              <p:nvPr/>
            </p:nvSpPr>
            <p:spPr>
              <a:xfrm>
                <a:off x="1161414" y="1429232"/>
                <a:ext cx="2912952" cy="193899"/>
              </a:xfrm>
              <a:prstGeom prst="rect">
                <a:avLst/>
              </a:prstGeom>
              <a:noFill/>
            </p:spPr>
            <p:txBody>
              <a:bodyPr wrap="square" lIns="0" tIns="0" rIns="0" bIns="0" rtlCol="0" anchor="ctr">
                <a:spAutoFit/>
              </a:bodyPr>
              <a:lstStyle/>
              <a:p>
                <a:pPr>
                  <a:lnSpc>
                    <a:spcPct val="90000"/>
                  </a:lnSpc>
                </a:pPr>
                <a:r>
                  <a:rPr lang="hr-HR" sz="1400" dirty="0"/>
                  <a:t>Povjerenje u pravosudni sustav RH</a:t>
                </a:r>
                <a:endParaRPr lang="en-GB" sz="1400" dirty="0">
                  <a:latin typeface="Calibri" panose="020F0502020204030204" pitchFamily="34" charset="0"/>
                  <a:cs typeface="Calibri" panose="020F0502020204030204" pitchFamily="34" charset="0"/>
                </a:endParaRPr>
              </a:p>
            </p:txBody>
          </p:sp>
          <p:cxnSp>
            <p:nvCxnSpPr>
              <p:cNvPr id="94" name="Straight Connector 93"/>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6" name="Group 95"/>
          <p:cNvGrpSpPr/>
          <p:nvPr/>
        </p:nvGrpSpPr>
        <p:grpSpPr>
          <a:xfrm>
            <a:off x="272482" y="3775234"/>
            <a:ext cx="3801885" cy="720000"/>
            <a:chOff x="272481" y="1190845"/>
            <a:chExt cx="3801885" cy="720000"/>
          </a:xfrm>
        </p:grpSpPr>
        <p:sp>
          <p:nvSpPr>
            <p:cNvPr id="97" name="Oval 96"/>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smtClean="0"/>
                <a:t>04</a:t>
              </a:r>
              <a:endParaRPr lang="en-GB" sz="2000" b="1" dirty="0"/>
            </a:p>
          </p:txBody>
        </p:sp>
        <p:grpSp>
          <p:nvGrpSpPr>
            <p:cNvPr id="98" name="Group 97"/>
            <p:cNvGrpSpPr/>
            <p:nvPr/>
          </p:nvGrpSpPr>
          <p:grpSpPr>
            <a:xfrm>
              <a:off x="1161413" y="1304068"/>
              <a:ext cx="2912953" cy="493554"/>
              <a:chOff x="1161413" y="1276518"/>
              <a:chExt cx="2912953" cy="493554"/>
            </a:xfrm>
          </p:grpSpPr>
          <p:sp>
            <p:nvSpPr>
              <p:cNvPr id="99" name="TextBox 98"/>
              <p:cNvSpPr txBox="1"/>
              <p:nvPr/>
            </p:nvSpPr>
            <p:spPr>
              <a:xfrm>
                <a:off x="1161414" y="1332281"/>
                <a:ext cx="2912952" cy="387798"/>
              </a:xfrm>
              <a:prstGeom prst="rect">
                <a:avLst/>
              </a:prstGeom>
              <a:noFill/>
            </p:spPr>
            <p:txBody>
              <a:bodyPr wrap="square" lIns="0" tIns="0" rIns="0" bIns="0" rtlCol="0" anchor="ctr">
                <a:spAutoFit/>
              </a:bodyPr>
              <a:lstStyle/>
              <a:p>
                <a:pPr>
                  <a:lnSpc>
                    <a:spcPct val="90000"/>
                  </a:lnSpc>
                </a:pPr>
                <a:r>
                  <a:rPr lang="hr-HR" sz="1400" dirty="0"/>
                  <a:t>Percepcija slabosti pravosudnog sustava u </a:t>
                </a:r>
                <a:r>
                  <a:rPr lang="hr-HR" sz="1400" dirty="0" smtClean="0"/>
                  <a:t>RH</a:t>
                </a:r>
                <a:endParaRPr lang="en-GB" sz="1400" dirty="0">
                  <a:latin typeface="Calibri" panose="020F0502020204030204" pitchFamily="34" charset="0"/>
                  <a:cs typeface="Calibri" panose="020F0502020204030204" pitchFamily="34" charset="0"/>
                </a:endParaRPr>
              </a:p>
            </p:txBody>
          </p:sp>
          <p:cxnSp>
            <p:nvCxnSpPr>
              <p:cNvPr id="100" name="Straight Connector 99"/>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102" name="Group 101"/>
          <p:cNvGrpSpPr/>
          <p:nvPr/>
        </p:nvGrpSpPr>
        <p:grpSpPr>
          <a:xfrm>
            <a:off x="4822447" y="2030434"/>
            <a:ext cx="3801885" cy="720000"/>
            <a:chOff x="272481" y="1190845"/>
            <a:chExt cx="3801885" cy="720000"/>
          </a:xfrm>
        </p:grpSpPr>
        <p:sp>
          <p:nvSpPr>
            <p:cNvPr id="103" name="Oval 102"/>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smtClean="0"/>
                <a:t>0</a:t>
              </a:r>
              <a:r>
                <a:rPr lang="hr-HR" sz="2000" b="1" dirty="0"/>
                <a:t>6</a:t>
              </a:r>
              <a:endParaRPr lang="en-GB" sz="2000" b="1" dirty="0"/>
            </a:p>
          </p:txBody>
        </p:sp>
        <p:grpSp>
          <p:nvGrpSpPr>
            <p:cNvPr id="104" name="Group 103"/>
            <p:cNvGrpSpPr/>
            <p:nvPr/>
          </p:nvGrpSpPr>
          <p:grpSpPr>
            <a:xfrm>
              <a:off x="1161413" y="1304068"/>
              <a:ext cx="2912953" cy="493554"/>
              <a:chOff x="1161413" y="1276518"/>
              <a:chExt cx="2912953" cy="493554"/>
            </a:xfrm>
          </p:grpSpPr>
          <p:sp>
            <p:nvSpPr>
              <p:cNvPr id="105" name="TextBox 104"/>
              <p:cNvSpPr txBox="1"/>
              <p:nvPr/>
            </p:nvSpPr>
            <p:spPr>
              <a:xfrm>
                <a:off x="1161414" y="1429231"/>
                <a:ext cx="2912952" cy="193899"/>
              </a:xfrm>
              <a:prstGeom prst="rect">
                <a:avLst/>
              </a:prstGeom>
              <a:noFill/>
            </p:spPr>
            <p:txBody>
              <a:bodyPr wrap="square" lIns="0" tIns="0" rIns="0" bIns="0" rtlCol="0" anchor="ctr">
                <a:spAutoFit/>
              </a:bodyPr>
              <a:lstStyle/>
              <a:p>
                <a:pPr>
                  <a:lnSpc>
                    <a:spcPct val="90000"/>
                  </a:lnSpc>
                </a:pPr>
                <a:r>
                  <a:rPr lang="hr-HR" sz="1400" dirty="0">
                    <a:latin typeface="Calibri" panose="020F0502020204030204" pitchFamily="34" charset="0"/>
                    <a:cs typeface="Calibri" panose="020F0502020204030204" pitchFamily="34" charset="0"/>
                  </a:rPr>
                  <a:t>Reforme u pravosudnom sustavu</a:t>
                </a:r>
                <a:endParaRPr lang="en-GB" sz="1400" dirty="0">
                  <a:latin typeface="Calibri" panose="020F0502020204030204" pitchFamily="34" charset="0"/>
                  <a:cs typeface="Calibri" panose="020F0502020204030204" pitchFamily="34" charset="0"/>
                </a:endParaRPr>
              </a:p>
            </p:txBody>
          </p:sp>
          <p:cxnSp>
            <p:nvCxnSpPr>
              <p:cNvPr id="106" name="Straight Connector 105"/>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108" name="Group 107"/>
          <p:cNvGrpSpPr/>
          <p:nvPr/>
        </p:nvGrpSpPr>
        <p:grpSpPr>
          <a:xfrm>
            <a:off x="4822446" y="2889750"/>
            <a:ext cx="3801885" cy="720000"/>
            <a:chOff x="272481" y="1190845"/>
            <a:chExt cx="3801885" cy="720000"/>
          </a:xfrm>
        </p:grpSpPr>
        <p:sp>
          <p:nvSpPr>
            <p:cNvPr id="109" name="Oval 108"/>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smtClean="0"/>
                <a:t>07</a:t>
              </a:r>
              <a:endParaRPr lang="en-GB" sz="2000" b="1" dirty="0"/>
            </a:p>
          </p:txBody>
        </p:sp>
        <p:grpSp>
          <p:nvGrpSpPr>
            <p:cNvPr id="110" name="Group 109"/>
            <p:cNvGrpSpPr/>
            <p:nvPr/>
          </p:nvGrpSpPr>
          <p:grpSpPr>
            <a:xfrm>
              <a:off x="1161413" y="1304068"/>
              <a:ext cx="2912953" cy="493554"/>
              <a:chOff x="1161413" y="1276518"/>
              <a:chExt cx="2912953" cy="493554"/>
            </a:xfrm>
          </p:grpSpPr>
          <p:sp>
            <p:nvSpPr>
              <p:cNvPr id="111" name="TextBox 110"/>
              <p:cNvSpPr txBox="1"/>
              <p:nvPr/>
            </p:nvSpPr>
            <p:spPr>
              <a:xfrm>
                <a:off x="1161414" y="1429231"/>
                <a:ext cx="2912952" cy="193899"/>
              </a:xfrm>
              <a:prstGeom prst="rect">
                <a:avLst/>
              </a:prstGeom>
              <a:noFill/>
            </p:spPr>
            <p:txBody>
              <a:bodyPr wrap="square" lIns="0" tIns="0" rIns="0" bIns="0" rtlCol="0" anchor="ctr">
                <a:spAutoFit/>
              </a:bodyPr>
              <a:lstStyle/>
              <a:p>
                <a:pPr>
                  <a:lnSpc>
                    <a:spcPct val="90000"/>
                  </a:lnSpc>
                </a:pPr>
                <a:r>
                  <a:rPr lang="hr-HR" sz="1400" dirty="0">
                    <a:latin typeface="Calibri" panose="020F0502020204030204" pitchFamily="34" charset="0"/>
                    <a:cs typeface="Calibri" panose="020F0502020204030204" pitchFamily="34" charset="0"/>
                  </a:rPr>
                  <a:t>Zadovoljstvo i iskustva korisnika</a:t>
                </a:r>
                <a:endParaRPr lang="en-GB" sz="1400" dirty="0">
                  <a:latin typeface="Calibri" panose="020F0502020204030204" pitchFamily="34" charset="0"/>
                  <a:cs typeface="Calibri" panose="020F0502020204030204" pitchFamily="34" charset="0"/>
                </a:endParaRPr>
              </a:p>
            </p:txBody>
          </p:sp>
          <p:cxnSp>
            <p:nvCxnSpPr>
              <p:cNvPr id="112" name="Straight Connector 111"/>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48" name="Group 101"/>
          <p:cNvGrpSpPr/>
          <p:nvPr/>
        </p:nvGrpSpPr>
        <p:grpSpPr>
          <a:xfrm>
            <a:off x="4822444" y="1171118"/>
            <a:ext cx="3801885" cy="720000"/>
            <a:chOff x="272481" y="1190845"/>
            <a:chExt cx="3801885" cy="720000"/>
          </a:xfrm>
        </p:grpSpPr>
        <p:sp>
          <p:nvSpPr>
            <p:cNvPr id="49" name="Oval 102"/>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a:t>0</a:t>
              </a:r>
              <a:r>
                <a:rPr lang="en-GB" sz="2000" b="1" dirty="0" smtClean="0"/>
                <a:t>5</a:t>
              </a:r>
              <a:endParaRPr lang="en-GB" sz="2000" b="1" dirty="0"/>
            </a:p>
          </p:txBody>
        </p:sp>
        <p:grpSp>
          <p:nvGrpSpPr>
            <p:cNvPr id="50" name="Group 103"/>
            <p:cNvGrpSpPr/>
            <p:nvPr/>
          </p:nvGrpSpPr>
          <p:grpSpPr>
            <a:xfrm>
              <a:off x="1161413" y="1304068"/>
              <a:ext cx="2912953" cy="493554"/>
              <a:chOff x="1161413" y="1276518"/>
              <a:chExt cx="2912953" cy="493554"/>
            </a:xfrm>
          </p:grpSpPr>
          <p:sp>
            <p:nvSpPr>
              <p:cNvPr id="51" name="TextBox 104"/>
              <p:cNvSpPr txBox="1"/>
              <p:nvPr/>
            </p:nvSpPr>
            <p:spPr>
              <a:xfrm>
                <a:off x="1161414" y="1429231"/>
                <a:ext cx="2912952" cy="193899"/>
              </a:xfrm>
              <a:prstGeom prst="rect">
                <a:avLst/>
              </a:prstGeom>
              <a:noFill/>
            </p:spPr>
            <p:txBody>
              <a:bodyPr wrap="square" lIns="0" tIns="0" rIns="0" bIns="0" rtlCol="0" anchor="ctr">
                <a:spAutoFit/>
              </a:bodyPr>
              <a:lstStyle/>
              <a:p>
                <a:pPr>
                  <a:lnSpc>
                    <a:spcPct val="90000"/>
                  </a:lnSpc>
                </a:pPr>
                <a:r>
                  <a:rPr lang="hr-HR" sz="1400" dirty="0">
                    <a:latin typeface="Calibri" panose="020F0502020204030204" pitchFamily="34" charset="0"/>
                    <a:cs typeface="Calibri" panose="020F0502020204030204" pitchFamily="34" charset="0"/>
                  </a:rPr>
                  <a:t>Iskustva i stavovi o koruptivnim djelima</a:t>
                </a:r>
                <a:endParaRPr lang="en-GB" sz="1400" dirty="0">
                  <a:latin typeface="Calibri" panose="020F0502020204030204" pitchFamily="34" charset="0"/>
                  <a:cs typeface="Calibri" panose="020F0502020204030204" pitchFamily="34" charset="0"/>
                </a:endParaRPr>
              </a:p>
            </p:txBody>
          </p:sp>
          <p:cxnSp>
            <p:nvCxnSpPr>
              <p:cNvPr id="52" name="Straight Connector 105"/>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 name="Straight Connector 106"/>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45" name="Group 44"/>
          <p:cNvGrpSpPr/>
          <p:nvPr/>
        </p:nvGrpSpPr>
        <p:grpSpPr>
          <a:xfrm>
            <a:off x="4842411" y="3729525"/>
            <a:ext cx="3801885" cy="720000"/>
            <a:chOff x="272481" y="1190845"/>
            <a:chExt cx="3801885" cy="720000"/>
          </a:xfrm>
        </p:grpSpPr>
        <p:sp>
          <p:nvSpPr>
            <p:cNvPr id="46" name="Oval 45"/>
            <p:cNvSpPr/>
            <p:nvPr/>
          </p:nvSpPr>
          <p:spPr>
            <a:xfrm>
              <a:off x="272481" y="1190845"/>
              <a:ext cx="720000" cy="72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2000" b="1" dirty="0" smtClean="0"/>
                <a:t> 08</a:t>
              </a:r>
              <a:endParaRPr lang="en-GB" sz="2000" b="1" dirty="0"/>
            </a:p>
          </p:txBody>
        </p:sp>
        <p:grpSp>
          <p:nvGrpSpPr>
            <p:cNvPr id="47" name="Group 46"/>
            <p:cNvGrpSpPr/>
            <p:nvPr/>
          </p:nvGrpSpPr>
          <p:grpSpPr>
            <a:xfrm>
              <a:off x="1161413" y="1304068"/>
              <a:ext cx="2912953" cy="493554"/>
              <a:chOff x="1161413" y="1276518"/>
              <a:chExt cx="2912953" cy="493554"/>
            </a:xfrm>
          </p:grpSpPr>
          <p:sp>
            <p:nvSpPr>
              <p:cNvPr id="54" name="TextBox 53"/>
              <p:cNvSpPr txBox="1"/>
              <p:nvPr/>
            </p:nvSpPr>
            <p:spPr>
              <a:xfrm>
                <a:off x="1161414" y="1429231"/>
                <a:ext cx="2912952" cy="193899"/>
              </a:xfrm>
              <a:prstGeom prst="rect">
                <a:avLst/>
              </a:prstGeom>
              <a:noFill/>
            </p:spPr>
            <p:txBody>
              <a:bodyPr wrap="square" lIns="0" tIns="0" rIns="0" bIns="0" rtlCol="0" anchor="ctr">
                <a:spAutoFit/>
              </a:bodyPr>
              <a:lstStyle/>
              <a:p>
                <a:pPr>
                  <a:lnSpc>
                    <a:spcPct val="90000"/>
                  </a:lnSpc>
                </a:pPr>
                <a:r>
                  <a:rPr lang="hr-HR" sz="1400" dirty="0" smtClean="0">
                    <a:latin typeface="Calibri" panose="020F0502020204030204" pitchFamily="34" charset="0"/>
                    <a:cs typeface="Calibri" panose="020F0502020204030204" pitchFamily="34" charset="0"/>
                  </a:rPr>
                  <a:t>Appendix</a:t>
                </a:r>
                <a:endParaRPr lang="en-GB" sz="1400" dirty="0">
                  <a:latin typeface="Calibri" panose="020F0502020204030204" pitchFamily="34" charset="0"/>
                  <a:cs typeface="Calibri" panose="020F0502020204030204" pitchFamily="34" charset="0"/>
                </a:endParaRPr>
              </a:p>
            </p:txBody>
          </p:sp>
          <p:cxnSp>
            <p:nvCxnSpPr>
              <p:cNvPr id="58" name="Straight Connector 57"/>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1161413" y="1770072"/>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5152854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96341"/>
            <a:ext cx="8406597" cy="183315"/>
          </a:xfrm>
        </p:spPr>
        <p:txBody>
          <a:bodyPr>
            <a:noAutofit/>
          </a:bodyPr>
          <a:lstStyle/>
          <a:p>
            <a:pPr defTabSz="914400" fontAlgn="base">
              <a:lnSpc>
                <a:spcPct val="100000"/>
              </a:lnSpc>
              <a:spcBef>
                <a:spcPct val="0"/>
              </a:spcBef>
              <a:spcAft>
                <a:spcPct val="0"/>
              </a:spcAft>
            </a:pPr>
            <a:r>
              <a:rPr lang="hr-HR" sz="600" dirty="0">
                <a:latin typeface="+mj-lt"/>
              </a:rPr>
              <a:t>P8. Biste li rekli da se situacija u pravosuđu tijekom posljednjih nekoliko godina poboljšava, ostaje ista kao i prije ili da se pogoršava?</a:t>
            </a:r>
            <a:endParaRPr lang="hr-HR" sz="600" dirty="0" smtClean="0">
              <a:solidFill>
                <a:srgbClr val="58595B"/>
              </a:solidFill>
              <a:latin typeface="+mj-lt"/>
            </a:endParaRPr>
          </a:p>
          <a:p>
            <a:pPr defTabSz="914400" fontAlgn="base">
              <a:lnSpc>
                <a:spcPct val="100000"/>
              </a:lnSpc>
              <a:spcBef>
                <a:spcPct val="0"/>
              </a:spcBef>
              <a:spcAft>
                <a:spcPct val="0"/>
              </a:spcAft>
            </a:pPr>
            <a:r>
              <a:rPr lang="hr-HR" sz="600" dirty="0" smtClean="0">
                <a:solidFill>
                  <a:srgbClr val="58595B"/>
                </a:solidFill>
                <a:latin typeface="+mj-lt"/>
              </a:rPr>
              <a:t>P9</a:t>
            </a:r>
            <a:r>
              <a:rPr lang="hr-HR" sz="600" dirty="0">
                <a:solidFill>
                  <a:srgbClr val="58595B"/>
                </a:solidFill>
                <a:latin typeface="+mj-lt"/>
              </a:rPr>
              <a:t>. Biste li rekli da se uobičajeno trajanje sudskih postupaka tijekom posljednjih nekoliko godina povećava, ostaje isto ili se smanjuje</a:t>
            </a:r>
            <a:r>
              <a:rPr lang="hr-HR" sz="600" dirty="0" smtClean="0">
                <a:solidFill>
                  <a:srgbClr val="58595B"/>
                </a:solidFill>
                <a:latin typeface="+mj-lt"/>
              </a:rPr>
              <a:t>?</a:t>
            </a:r>
          </a:p>
          <a:p>
            <a:pPr defTabSz="914400" fontAlgn="base">
              <a:lnSpc>
                <a:spcPct val="100000"/>
              </a:lnSpc>
              <a:spcBef>
                <a:spcPct val="0"/>
              </a:spcBef>
              <a:spcAft>
                <a:spcPct val="0"/>
              </a:spcAft>
            </a:pPr>
            <a:r>
              <a:rPr lang="vi-VN" sz="600" dirty="0">
                <a:solidFill>
                  <a:srgbClr val="58595B"/>
                </a:solidFill>
                <a:latin typeface="+mj-lt"/>
              </a:rPr>
              <a:t>P10. Biste li rekli da se neovisnost i profesionalnost pravosuđa povećala, ostaje ista ili se smanjuje tijekom posljednjih nekoliko godina?</a:t>
            </a:r>
            <a:r>
              <a:rPr lang="hr-HR" sz="600" dirty="0">
                <a:solidFill>
                  <a:srgbClr val="58595B"/>
                </a:solidFill>
                <a:latin typeface="+mj-lt"/>
              </a:rPr>
              <a:t> </a:t>
            </a:r>
            <a:r>
              <a:rPr lang="hr-HR" sz="700" dirty="0">
                <a:solidFill>
                  <a:srgbClr val="58595B"/>
                </a:solidFill>
                <a:latin typeface="Calibri" pitchFamily="34" charset="0"/>
              </a:rPr>
              <a:t>Uzorak: N_2010=654; </a:t>
            </a:r>
            <a:r>
              <a:rPr lang="hr-HR" sz="700" dirty="0" smtClean="0">
                <a:solidFill>
                  <a:srgbClr val="58595B"/>
                </a:solidFill>
                <a:latin typeface="Calibri" pitchFamily="34" charset="0"/>
              </a:rPr>
              <a:t>N_2016=602</a:t>
            </a:r>
          </a:p>
        </p:txBody>
      </p:sp>
      <p:sp>
        <p:nvSpPr>
          <p:cNvPr id="9" name="Pravokutnik 8"/>
          <p:cNvSpPr/>
          <p:nvPr/>
        </p:nvSpPr>
        <p:spPr>
          <a:xfrm>
            <a:off x="152797" y="509359"/>
            <a:ext cx="8733453" cy="590931"/>
          </a:xfrm>
          <a:prstGeom prst="rect">
            <a:avLst/>
          </a:prstGeom>
        </p:spPr>
        <p:txBody>
          <a:bodyPr wrap="square">
            <a:spAutoFit/>
          </a:bodyPr>
          <a:lstStyle/>
          <a:p>
            <a:pPr algn="just">
              <a:lnSpc>
                <a:spcPct val="90000"/>
              </a:lnSpc>
            </a:pPr>
            <a:r>
              <a:rPr lang="vi-VN" sz="1200" b="1" dirty="0">
                <a:solidFill>
                  <a:schemeClr val="accent6"/>
                </a:solidFill>
              </a:rPr>
              <a:t>Dojam približno polovine </a:t>
            </a:r>
            <a:r>
              <a:rPr lang="hr-HR" sz="1200" b="1" dirty="0" smtClean="0">
                <a:solidFill>
                  <a:schemeClr val="accent6"/>
                </a:solidFill>
              </a:rPr>
              <a:t>građana</a:t>
            </a:r>
            <a:r>
              <a:rPr lang="vi-VN" sz="1200" b="1" dirty="0" smtClean="0">
                <a:solidFill>
                  <a:schemeClr val="accent6"/>
                </a:solidFill>
              </a:rPr>
              <a:t> </a:t>
            </a:r>
            <a:r>
              <a:rPr lang="vi-VN" sz="1200" b="1" dirty="0">
                <a:solidFill>
                  <a:schemeClr val="accent6"/>
                </a:solidFill>
              </a:rPr>
              <a:t>tj. dominantan dojam u 2016. jest da stanje u pravosuđu općenito (ali i po pitanju trajanja sudskih postupaka te neovisnosti i profesionalnosti pravosuđa) ostaje isto</a:t>
            </a:r>
            <a:r>
              <a:rPr lang="vi-VN" sz="1200" b="1" dirty="0" smtClean="0">
                <a:solidFill>
                  <a:schemeClr val="accent6"/>
                </a:solidFill>
              </a:rPr>
              <a:t>.</a:t>
            </a:r>
            <a:r>
              <a:rPr lang="hr-HR" sz="1200" b="1" dirty="0" smtClean="0">
                <a:solidFill>
                  <a:schemeClr val="accent6"/>
                </a:solidFill>
              </a:rPr>
              <a:t> </a:t>
            </a:r>
            <a:r>
              <a:rPr lang="hr-HR" sz="1200" dirty="0" smtClean="0">
                <a:latin typeface="+mj-lt"/>
                <a:ea typeface="+mj-ea"/>
                <a:cs typeface="+mj-cs"/>
              </a:rPr>
              <a:t>U odnosu na 2010. upravo je najizraženiji taj porast percepcije statusa quo u sva tri aspekta dok se smanjila percepcija promjene na bolje.</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Percepcije promjena – većina smatra da promjena nema</a:t>
            </a:r>
            <a:endParaRPr lang="en-GB" sz="1600" b="0" dirty="0">
              <a:solidFill>
                <a:schemeClr val="accent6"/>
              </a:solidFill>
            </a:endParaRPr>
          </a:p>
        </p:txBody>
      </p:sp>
      <p:graphicFrame>
        <p:nvGraphicFramePr>
          <p:cNvPr id="16" name="Chart 4"/>
          <p:cNvGraphicFramePr/>
          <p:nvPr>
            <p:extLst>
              <p:ext uri="{D42A27DB-BD31-4B8C-83A1-F6EECF244321}">
                <p14:modId xmlns:p14="http://schemas.microsoft.com/office/powerpoint/2010/main" val="3588762698"/>
              </p:ext>
            </p:extLst>
          </p:nvPr>
        </p:nvGraphicFramePr>
        <p:xfrm>
          <a:off x="506193" y="1202215"/>
          <a:ext cx="7853096" cy="331792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5552177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78666"/>
            <a:ext cx="8038195" cy="231459"/>
          </a:xfrm>
        </p:spPr>
        <p:txBody>
          <a:bodyPr>
            <a:noAutofit/>
          </a:bodyPr>
          <a:lstStyle/>
          <a:p>
            <a:pPr defTabSz="914400" fontAlgn="base">
              <a:lnSpc>
                <a:spcPct val="100000"/>
              </a:lnSpc>
              <a:spcBef>
                <a:spcPct val="0"/>
              </a:spcBef>
              <a:spcAft>
                <a:spcPct val="0"/>
              </a:spcAft>
            </a:pPr>
            <a:r>
              <a:rPr lang="hr-HR" sz="700" dirty="0" smtClean="0">
                <a:solidFill>
                  <a:srgbClr val="58595B"/>
                </a:solidFill>
                <a:latin typeface="Calibri" pitchFamily="34" charset="0"/>
              </a:rPr>
              <a:t>P6. </a:t>
            </a:r>
            <a:r>
              <a:rPr lang="hr-HR" sz="700" dirty="0">
                <a:solidFill>
                  <a:srgbClr val="58595B"/>
                </a:solidFill>
                <a:latin typeface="Calibri" pitchFamily="34" charset="0"/>
              </a:rPr>
              <a:t>Za svaku karakteristiku recite je li ona najveći, veliki, osrednji, manji ili uopće nije problem u hrvatskom pravosuđu. </a:t>
            </a:r>
            <a:r>
              <a:rPr lang="hr-HR" sz="700" dirty="0" smtClean="0">
                <a:solidFill>
                  <a:srgbClr val="58595B"/>
                </a:solidFill>
                <a:latin typeface="Calibri" pitchFamily="34" charset="0"/>
              </a:rPr>
              <a:t>Uzorak: </a:t>
            </a:r>
            <a:r>
              <a:rPr lang="hr-HR" sz="700" dirty="0">
                <a:solidFill>
                  <a:srgbClr val="58595B"/>
                </a:solidFill>
                <a:latin typeface="Calibri" pitchFamily="34" charset="0"/>
              </a:rPr>
              <a:t>N_2010=654; N_2016=602</a:t>
            </a: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smtClean="0">
                <a:solidFill>
                  <a:schemeClr val="accent6"/>
                </a:solidFill>
              </a:rPr>
              <a:t>Uz uobičajeno trajanje </a:t>
            </a:r>
            <a:r>
              <a:rPr lang="hr-HR" sz="1200" b="1" dirty="0">
                <a:solidFill>
                  <a:schemeClr val="accent6"/>
                </a:solidFill>
              </a:rPr>
              <a:t>postupaka </a:t>
            </a:r>
            <a:r>
              <a:rPr lang="hr-HR" sz="1200" b="1" dirty="0" smtClean="0">
                <a:solidFill>
                  <a:schemeClr val="accent6"/>
                </a:solidFill>
              </a:rPr>
              <a:t>najveći </a:t>
            </a:r>
            <a:r>
              <a:rPr lang="hr-HR" sz="1200" b="1" dirty="0">
                <a:solidFill>
                  <a:schemeClr val="accent6"/>
                </a:solidFill>
              </a:rPr>
              <a:t>problemi </a:t>
            </a:r>
            <a:r>
              <a:rPr lang="hr-HR" sz="1200" b="1" dirty="0" smtClean="0">
                <a:solidFill>
                  <a:schemeClr val="accent6"/>
                </a:solidFill>
              </a:rPr>
              <a:t>su utjecaj politike na sudove i državno odvjetništvo. </a:t>
            </a:r>
            <a:r>
              <a:rPr lang="hr-HR" sz="1200" dirty="0" smtClean="0">
                <a:latin typeface="+mj-lt"/>
                <a:ea typeface="+mj-ea"/>
                <a:cs typeface="+mj-cs"/>
              </a:rPr>
              <a:t>U odnosu na 2010. nije došlo do bitne promjene u relativnom položaju karakteristika na ljestvici problema u hrvatskom pravosuđu, korupcija u državnom odvjetništvu te nestručnost i neprofesionalnost sudaca pomaknuli su se u smjeru većeg problema, a troškovi postupaka u smjeru manjeg problema (za jedno mjesto na rang ljestvici koju čine zbrojeni postotci odgovora za veliki i </a:t>
            </a:r>
            <a:r>
              <a:rPr lang="hr-HR" sz="1200" dirty="0"/>
              <a:t>najveći </a:t>
            </a:r>
            <a:r>
              <a:rPr lang="hr-HR" sz="1200" dirty="0" smtClean="0">
                <a:latin typeface="+mj-lt"/>
                <a:ea typeface="+mj-ea"/>
                <a:cs typeface="+mj-cs"/>
              </a:rPr>
              <a:t>problem).</a:t>
            </a:r>
            <a:endParaRPr lang="hr-HR" sz="1200" dirty="0">
              <a:latin typeface="+mj-lt"/>
              <a:ea typeface="+mj-ea"/>
              <a:cs typeface="+mj-cs"/>
            </a:endParaRPr>
          </a:p>
        </p:txBody>
      </p:sp>
      <p:sp>
        <p:nvSpPr>
          <p:cNvPr id="11" name="Title 1"/>
          <p:cNvSpPr txBox="1">
            <a:spLocks/>
          </p:cNvSpPr>
          <p:nvPr/>
        </p:nvSpPr>
        <p:spPr>
          <a:xfrm>
            <a:off x="152797" y="123035"/>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Trajanje postupaka je građanima i dalje najveći problem u hrvatskom pravosuđu</a:t>
            </a:r>
            <a:endParaRPr lang="en-GB" sz="1600" b="0" dirty="0">
              <a:solidFill>
                <a:schemeClr val="accent6"/>
              </a:solidFill>
            </a:endParaRPr>
          </a:p>
        </p:txBody>
      </p:sp>
      <p:graphicFrame>
        <p:nvGraphicFramePr>
          <p:cNvPr id="12" name="Chart 4"/>
          <p:cNvGraphicFramePr/>
          <p:nvPr>
            <p:extLst>
              <p:ext uri="{D42A27DB-BD31-4B8C-83A1-F6EECF244321}">
                <p14:modId xmlns:p14="http://schemas.microsoft.com/office/powerpoint/2010/main" val="3363247306"/>
              </p:ext>
            </p:extLst>
          </p:nvPr>
        </p:nvGraphicFramePr>
        <p:xfrm>
          <a:off x="-444247" y="1190625"/>
          <a:ext cx="8286861" cy="3482975"/>
        </p:xfrm>
        <a:graphic>
          <a:graphicData uri="http://schemas.openxmlformats.org/drawingml/2006/chart">
            <c:chart xmlns:c="http://schemas.openxmlformats.org/drawingml/2006/chart" xmlns:r="http://schemas.openxmlformats.org/officeDocument/2006/relationships" r:id="rId3"/>
          </a:graphicData>
        </a:graphic>
      </p:graphicFrame>
      <p:sp>
        <p:nvSpPr>
          <p:cNvPr id="3" name="TekstniOkvir 2"/>
          <p:cNvSpPr txBox="1"/>
          <p:nvPr/>
        </p:nvSpPr>
        <p:spPr>
          <a:xfrm>
            <a:off x="7153275" y="1457325"/>
            <a:ext cx="1353256" cy="169277"/>
          </a:xfrm>
          <a:prstGeom prst="rect">
            <a:avLst/>
          </a:prstGeom>
        </p:spPr>
        <p:txBody>
          <a:bodyPr vert="horz" wrap="none" lIns="0" tIns="0" rIns="0" bIns="0" rtlCol="0">
            <a:spAutoFit/>
          </a:bodyPr>
          <a:lstStyle/>
          <a:p>
            <a:pPr marL="4763"/>
            <a:r>
              <a:rPr lang="hr-HR" sz="1100" dirty="0" smtClean="0"/>
              <a:t>veliki +najveći </a:t>
            </a:r>
            <a:r>
              <a:rPr lang="hr-HR" sz="1100" dirty="0"/>
              <a:t> problem</a:t>
            </a:r>
            <a:endParaRPr lang="hr-HR" sz="1100" dirty="0" smtClean="0"/>
          </a:p>
        </p:txBody>
      </p:sp>
    </p:spTree>
    <p:extLst>
      <p:ext uri="{BB962C8B-B14F-4D97-AF65-F5344CB8AC3E}">
        <p14:creationId xmlns:p14="http://schemas.microsoft.com/office/powerpoint/2010/main" val="76718285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Uglavnom negativno mišljenje poslovnog sektora o funkcioniranju pravosudnog sustava zadržalo se i nakon 6 godina.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No ipak, udio onih </a:t>
            </a:r>
            <a:r>
              <a:rPr kumimoji="0" lang="hr-HR" sz="1200" b="0" i="0" u="none" strike="noStrike" kern="1200" cap="none" spc="0" normalizeH="0" baseline="0" noProof="0" dirty="0">
                <a:ln>
                  <a:noFill/>
                </a:ln>
                <a:solidFill>
                  <a:srgbClr val="222223"/>
                </a:solidFill>
                <a:effectLst/>
                <a:uLnTx/>
                <a:uFillTx/>
                <a:latin typeface="Calibri"/>
                <a:ea typeface="+mn-ea"/>
                <a:cs typeface="+mn-cs"/>
              </a:rPr>
              <a:t>koji imaju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(uglavnom ili vrlo) pozitivno</a:t>
            </a:r>
            <a:r>
              <a:rPr kumimoji="0" lang="hr-HR" sz="1200" b="0" i="0" u="none" strike="noStrike" kern="1200" cap="none" spc="0" normalizeH="0" baseline="0" noProof="0" dirty="0">
                <a:ln>
                  <a:noFill/>
                </a:ln>
                <a:solidFill>
                  <a:srgbClr val="222223"/>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mišljenje narastao je sa približno četvrtine u 2010. na trećinu u 2016.</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Funkcioniranje pravosudnog sustava i  dalje se procjenjuje uglavnom negativno</a:t>
            </a:r>
          </a:p>
          <a:p>
            <a:pPr marL="0" marR="0" lvl="0" indent="0" algn="l" defTabSz="924282" rtl="0" eaLnBrk="1" fontAlgn="auto" latinLnBrk="0" hangingPunct="1">
              <a:lnSpc>
                <a:spcPct val="90000"/>
              </a:lnSpc>
              <a:spcBef>
                <a:spcPts val="408"/>
              </a:spcBef>
              <a:spcAft>
                <a:spcPts val="0"/>
              </a:spcAft>
              <a:buClrTx/>
              <a:buSzTx/>
              <a:buFontTx/>
              <a:buNone/>
              <a:tabLst/>
              <a:defRPr/>
            </a:pPr>
            <a:r>
              <a:rPr lang="hr-HR" sz="1600" b="0" dirty="0" smtClean="0">
                <a:solidFill>
                  <a:srgbClr val="007681"/>
                </a:solidFill>
                <a:latin typeface="Calibri"/>
              </a:rPr>
              <a:t>- korisnici suda (pravne osobe)</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vi-VN"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6" name="TextBox 10"/>
          <p:cNvSpPr txBox="1"/>
          <p:nvPr/>
        </p:nvSpPr>
        <p:spPr>
          <a:xfrm>
            <a:off x="368300" y="1350464"/>
            <a:ext cx="4081780"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Mišljenje o funkcioniranju </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pravosudnog sustava (%)</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8" name="Text Placeholder 7"/>
          <p:cNvSpPr>
            <a:spLocks noGrp="1"/>
          </p:cNvSpPr>
          <p:nvPr>
            <p:ph type="body" sz="quarter" idx="16"/>
          </p:nvPr>
        </p:nvSpPr>
        <p:spPr>
          <a:xfrm>
            <a:off x="224598" y="4635041"/>
            <a:ext cx="7247550" cy="183315"/>
          </a:xfrm>
        </p:spPr>
        <p:txBody>
          <a:bodyPr>
            <a:normAutofit/>
          </a:bodyPr>
          <a:lstStyle/>
          <a:p>
            <a:pPr defTabSz="914400" fontAlgn="base">
              <a:lnSpc>
                <a:spcPct val="100000"/>
              </a:lnSpc>
              <a:spcBef>
                <a:spcPct val="0"/>
              </a:spcBef>
              <a:spcAft>
                <a:spcPct val="0"/>
              </a:spcAft>
            </a:pPr>
            <a:r>
              <a:rPr lang="hr-HR" sz="700" dirty="0" smtClean="0">
                <a:solidFill>
                  <a:srgbClr val="58595B"/>
                </a:solidFill>
                <a:latin typeface="Calibri" pitchFamily="34" charset="0"/>
              </a:rPr>
              <a:t>P30. Kakvo je vaše općenito mišljenje o funkcioniranju pravosudnog sustava u Hrvatskoj u posljednjih nekoliko godina</a:t>
            </a:r>
            <a:r>
              <a:rPr lang="hr-HR" sz="700" dirty="0">
                <a:solidFill>
                  <a:srgbClr val="58595B"/>
                </a:solidFill>
                <a:latin typeface="Calibri" pitchFamily="34" charset="0"/>
              </a:rPr>
              <a:t>? Uzorak: </a:t>
            </a:r>
            <a:r>
              <a:rPr lang="hr-HR" sz="700" dirty="0" smtClean="0">
                <a:solidFill>
                  <a:srgbClr val="58595B"/>
                </a:solidFill>
                <a:latin typeface="Calibri" pitchFamily="34" charset="0"/>
              </a:rPr>
              <a:t>N_2010=247; N_2016=179</a:t>
            </a:r>
            <a:endParaRPr lang="hr-HR" sz="700" dirty="0">
              <a:solidFill>
                <a:srgbClr val="58595B"/>
              </a:solidFill>
              <a:latin typeface="Calibri" pitchFamily="34" charset="0"/>
            </a:endParaRPr>
          </a:p>
        </p:txBody>
      </p:sp>
      <p:graphicFrame>
        <p:nvGraphicFramePr>
          <p:cNvPr id="12" name="Content Placeholder 11"/>
          <p:cNvGraphicFramePr>
            <a:graphicFrameLocks/>
          </p:cNvGraphicFramePr>
          <p:nvPr>
            <p:extLst/>
          </p:nvPr>
        </p:nvGraphicFramePr>
        <p:xfrm>
          <a:off x="563610" y="1734618"/>
          <a:ext cx="7518115" cy="27383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ontent Placeholder 11"/>
          <p:cNvGraphicFramePr>
            <a:graphicFrameLocks/>
          </p:cNvGraphicFramePr>
          <p:nvPr>
            <p:extLst/>
          </p:nvPr>
        </p:nvGraphicFramePr>
        <p:xfrm>
          <a:off x="5806404" y="1350464"/>
          <a:ext cx="2758046" cy="114505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7042542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96341"/>
            <a:ext cx="8406597" cy="183315"/>
          </a:xfrm>
        </p:spPr>
        <p:txBody>
          <a:bodyPr>
            <a:noAutofit/>
          </a:bodyPr>
          <a:lstStyle/>
          <a:p>
            <a:pPr defTabSz="914400" fontAlgn="base">
              <a:lnSpc>
                <a:spcPct val="100000"/>
              </a:lnSpc>
              <a:spcBef>
                <a:spcPct val="0"/>
              </a:spcBef>
              <a:spcAft>
                <a:spcPct val="0"/>
              </a:spcAft>
            </a:pPr>
            <a:r>
              <a:rPr lang="hr-HR" sz="600" dirty="0" smtClean="0">
                <a:latin typeface="+mj-lt"/>
              </a:rPr>
              <a:t>P31. </a:t>
            </a:r>
            <a:r>
              <a:rPr lang="hr-HR" sz="600" dirty="0">
                <a:latin typeface="+mj-lt"/>
              </a:rPr>
              <a:t>Biste li rekli da se situacija u pravosuđu tijekom posljednjih nekoliko godina poboljšava, ostaje ista kao i prije ili da se pogoršava?</a:t>
            </a:r>
            <a:endParaRPr lang="hr-HR" sz="600" dirty="0" smtClean="0">
              <a:solidFill>
                <a:srgbClr val="58595B"/>
              </a:solidFill>
              <a:latin typeface="+mj-lt"/>
            </a:endParaRPr>
          </a:p>
          <a:p>
            <a:pPr defTabSz="914400" fontAlgn="base">
              <a:lnSpc>
                <a:spcPct val="100000"/>
              </a:lnSpc>
              <a:spcBef>
                <a:spcPct val="0"/>
              </a:spcBef>
              <a:spcAft>
                <a:spcPct val="0"/>
              </a:spcAft>
            </a:pPr>
            <a:r>
              <a:rPr lang="hr-HR" sz="600" dirty="0" smtClean="0">
                <a:solidFill>
                  <a:srgbClr val="58595B"/>
                </a:solidFill>
                <a:latin typeface="+mj-lt"/>
              </a:rPr>
              <a:t>P33. </a:t>
            </a:r>
            <a:r>
              <a:rPr lang="hr-HR" sz="600" dirty="0">
                <a:solidFill>
                  <a:srgbClr val="58595B"/>
                </a:solidFill>
                <a:latin typeface="+mj-lt"/>
              </a:rPr>
              <a:t>Biste li rekli da se uobičajeno trajanje sudskih postupaka tijekom posljednjih nekoliko godina povećava, ostaje isto ili se smanjuje</a:t>
            </a:r>
            <a:r>
              <a:rPr lang="hr-HR" sz="600" dirty="0" smtClean="0">
                <a:solidFill>
                  <a:srgbClr val="58595B"/>
                </a:solidFill>
                <a:latin typeface="+mj-lt"/>
              </a:rPr>
              <a:t>?</a:t>
            </a:r>
          </a:p>
          <a:p>
            <a:pPr defTabSz="914400" fontAlgn="base">
              <a:lnSpc>
                <a:spcPct val="100000"/>
              </a:lnSpc>
              <a:spcBef>
                <a:spcPct val="0"/>
              </a:spcBef>
              <a:spcAft>
                <a:spcPct val="0"/>
              </a:spcAft>
            </a:pPr>
            <a:r>
              <a:rPr lang="vi-VN" sz="600" dirty="0" smtClean="0">
                <a:solidFill>
                  <a:srgbClr val="58595B"/>
                </a:solidFill>
                <a:latin typeface="+mj-lt"/>
              </a:rPr>
              <a:t>P</a:t>
            </a:r>
            <a:r>
              <a:rPr lang="hr-HR" sz="600" dirty="0" smtClean="0">
                <a:solidFill>
                  <a:srgbClr val="58595B"/>
                </a:solidFill>
                <a:latin typeface="+mj-lt"/>
              </a:rPr>
              <a:t>34</a:t>
            </a:r>
            <a:r>
              <a:rPr lang="vi-VN" sz="600" dirty="0" smtClean="0">
                <a:solidFill>
                  <a:srgbClr val="58595B"/>
                </a:solidFill>
                <a:latin typeface="+mj-lt"/>
              </a:rPr>
              <a:t>. </a:t>
            </a:r>
            <a:r>
              <a:rPr lang="vi-VN" sz="600" dirty="0">
                <a:solidFill>
                  <a:srgbClr val="58595B"/>
                </a:solidFill>
                <a:latin typeface="+mj-lt"/>
              </a:rPr>
              <a:t>Biste li rekli da se neovisnost i profesionalnost pravosuđa povećala, ostaje ista ili se smanjuje tijekom posljednjih nekoliko godina?</a:t>
            </a:r>
            <a:r>
              <a:rPr lang="hr-HR" sz="600" dirty="0">
                <a:solidFill>
                  <a:srgbClr val="58595B"/>
                </a:solidFill>
                <a:latin typeface="+mj-lt"/>
              </a:rPr>
              <a:t> </a:t>
            </a:r>
            <a:r>
              <a:rPr lang="hr-HR" sz="700" dirty="0">
                <a:solidFill>
                  <a:srgbClr val="58595B"/>
                </a:solidFill>
                <a:latin typeface="Calibri" pitchFamily="34" charset="0"/>
              </a:rPr>
              <a:t>Uzorak: N_2010=247; N_2016=179</a:t>
            </a:r>
            <a:endParaRPr lang="hr-HR" sz="700" dirty="0" smtClean="0">
              <a:solidFill>
                <a:srgbClr val="58595B"/>
              </a:solidFill>
              <a:latin typeface="Calibri" pitchFamily="34" charset="0"/>
            </a:endParaRP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vi-VN" sz="1200" b="1" i="0" u="none" strike="noStrike" kern="1200" cap="none" spc="0" normalizeH="0" baseline="0" noProof="0" dirty="0">
                <a:ln>
                  <a:noFill/>
                </a:ln>
                <a:solidFill>
                  <a:srgbClr val="007681"/>
                </a:solidFill>
                <a:effectLst/>
                <a:uLnTx/>
                <a:uFillTx/>
                <a:latin typeface="Calibri"/>
                <a:ea typeface="+mn-ea"/>
                <a:cs typeface="+mn-cs"/>
              </a:rPr>
              <a:t>Dojam približno polovine ispitanika tj. dominantan dojam u 2016. jest da stanje u pravosuđu općenito (ali i po pitanju trajanja sudskih postupaka te neovisnosti i profesionalnosti pravosuđa) ostaje isto</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Došlo je do pada u percepciji promjene na bolje te porasta promjene na gore u procjeni situacije u pravosuđu općenito, zatim do porasta u percepciji promjene na gore u procjeni neovisnosti i profesionalnosti pravosuđa (uz samo blagi pad u percepciji promjena na bolje). Nema bitnih razlika percepcije promjena u trajanju sudskih postupaka.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80838"/>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lvl="0"/>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Percepcije promjena,</a:t>
            </a:r>
            <a:r>
              <a:rPr kumimoji="0" lang="hr-HR" sz="1600" b="0" i="0" u="none" strike="noStrike" kern="1200" cap="none" spc="0" normalizeH="0" noProof="0" dirty="0" smtClean="0">
                <a:ln>
                  <a:noFill/>
                </a:ln>
                <a:solidFill>
                  <a:srgbClr val="007681"/>
                </a:solidFill>
                <a:effectLst/>
                <a:uLnTx/>
                <a:uFillTx/>
                <a:latin typeface="Calibri"/>
                <a:ea typeface="+mj-ea"/>
                <a:cs typeface="+mj-cs"/>
              </a:rPr>
              <a:t>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većina smatra da </a:t>
            </a:r>
            <a:r>
              <a:rPr lang="hr-HR" sz="1600" b="0" dirty="0">
                <a:solidFill>
                  <a:srgbClr val="007681"/>
                </a:solidFill>
              </a:rPr>
              <a:t>promjena </a:t>
            </a:r>
            <a:r>
              <a:rPr lang="hr-HR" sz="1600" b="0" dirty="0" smtClean="0">
                <a:solidFill>
                  <a:srgbClr val="007681"/>
                </a:solidFill>
              </a:rPr>
              <a:t>nema - </a:t>
            </a:r>
            <a:r>
              <a:rPr lang="hr-HR" sz="1600" b="0" dirty="0">
                <a:solidFill>
                  <a:srgbClr val="007681"/>
                </a:solidFill>
              </a:rPr>
              <a:t>korisnici suda (pravne osobe) </a:t>
            </a:r>
          </a:p>
        </p:txBody>
      </p:sp>
      <p:graphicFrame>
        <p:nvGraphicFramePr>
          <p:cNvPr id="16" name="Chart 4"/>
          <p:cNvGraphicFramePr/>
          <p:nvPr>
            <p:extLst/>
          </p:nvPr>
        </p:nvGraphicFramePr>
        <p:xfrm>
          <a:off x="506193" y="1202215"/>
          <a:ext cx="7853096" cy="331792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164307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84928"/>
            <a:ext cx="7933750" cy="200671"/>
          </a:xfrm>
        </p:spPr>
        <p:txBody>
          <a:bodyPr>
            <a:normAutofit/>
          </a:bodyPr>
          <a:lstStyle/>
          <a:p>
            <a:pPr defTabSz="914400" fontAlgn="base">
              <a:lnSpc>
                <a:spcPct val="100000"/>
              </a:lnSpc>
              <a:spcBef>
                <a:spcPct val="0"/>
              </a:spcBef>
              <a:spcAft>
                <a:spcPct val="0"/>
              </a:spcAft>
            </a:pPr>
            <a:r>
              <a:rPr lang="hr-HR" sz="800" dirty="0">
                <a:solidFill>
                  <a:srgbClr val="58595B"/>
                </a:solidFill>
                <a:latin typeface="Calibri" pitchFamily="34" charset="0"/>
              </a:rPr>
              <a:t>P17. Koje tri stvari, prema Vašem mišljenju, u najvećoj mjeri smanjuju učinkovitost hrvatskog pravosuđa u ovom trenutku</a:t>
            </a:r>
            <a:r>
              <a:rPr lang="hr-HR" sz="800" dirty="0" smtClean="0">
                <a:solidFill>
                  <a:srgbClr val="58595B"/>
                </a:solidFill>
                <a:latin typeface="Calibri" pitchFamily="34" charset="0"/>
              </a:rPr>
              <a:t>? Otvoreni odgovor. Uzorak</a:t>
            </a:r>
            <a:r>
              <a:rPr lang="hr-HR" sz="800" dirty="0">
                <a:solidFill>
                  <a:srgbClr val="58595B"/>
                </a:solidFill>
                <a:latin typeface="Calibri" pitchFamily="34" charset="0"/>
              </a:rPr>
              <a:t>: </a:t>
            </a:r>
            <a:r>
              <a:rPr lang="hr-HR" sz="800" dirty="0" smtClean="0">
                <a:solidFill>
                  <a:srgbClr val="58595B"/>
                </a:solidFill>
                <a:latin typeface="Calibri" pitchFamily="34" charset="0"/>
              </a:rPr>
              <a:t>N(2010)=138; N(2016)=112</a:t>
            </a:r>
            <a:endParaRPr lang="hr-HR" sz="800" dirty="0">
              <a:solidFill>
                <a:srgbClr val="58595B"/>
              </a:solidFill>
              <a:latin typeface="Calibri" pitchFamily="34" charset="0"/>
            </a:endParaRP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Često mijenjanje zakona najveći je problem u učinkovitosti pravosuđa te je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značajno </a:t>
            </a:r>
            <a:r>
              <a:rPr kumimoji="0" lang="hr-HR" sz="1200" b="0" i="0" u="none" strike="noStrike" kern="1200" cap="none" spc="0" normalizeH="0" baseline="0" noProof="0" dirty="0">
                <a:ln>
                  <a:noFill/>
                </a:ln>
                <a:solidFill>
                  <a:srgbClr val="222223"/>
                </a:solidFill>
                <a:effectLst/>
                <a:uLnTx/>
                <a:uFillTx/>
                <a:latin typeface="Calibri"/>
                <a:ea typeface="+mn-ea"/>
                <a:cs typeface="+mn-cs"/>
              </a:rPr>
              <a:t>veći no što je bio 2010. godine</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a:t>
            </a:r>
            <a:r>
              <a:rPr kumimoji="0" lang="hr-HR" sz="1200" b="0" i="0" u="none" strike="noStrike" kern="1200" cap="none" spc="0" normalizeH="0" baseline="0" noProof="0" dirty="0">
                <a:ln>
                  <a:noFill/>
                </a:ln>
                <a:solidFill>
                  <a:srgbClr val="222223"/>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Stručnost sudaca, iako značajno niža uspoređeno s prošlim istraživanjem, problem je za četvrtinu ispitanika. Korumpiranost je i dalje problem za nešto više od 10% ispitanika, a uz to, ove godine, 11% ispitanika ocjenjuje da politika i mediji imaju preveliki utjecaj na rad pravosuđa. Preveliki broj predmeta je problem nešto manje od 9% ispitanika ove godine, što je značajno manja brojka uspoređeno s prošlim istraživanjem.</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Što smanjuje  učinkovitosti pravosuđa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4" name="Chart 4"/>
          <p:cNvGraphicFramePr/>
          <p:nvPr>
            <p:extLst/>
          </p:nvPr>
        </p:nvGraphicFramePr>
        <p:xfrm>
          <a:off x="30073" y="1581149"/>
          <a:ext cx="8353906" cy="2907723"/>
        </p:xfrm>
        <a:graphic>
          <a:graphicData uri="http://schemas.openxmlformats.org/drawingml/2006/chart">
            <c:chart xmlns:c="http://schemas.openxmlformats.org/drawingml/2006/chart" xmlns:r="http://schemas.openxmlformats.org/officeDocument/2006/relationships" r:id="rId3"/>
          </a:graphicData>
        </a:graphic>
      </p:graphicFrame>
      <p:pic>
        <p:nvPicPr>
          <p:cNvPr id="1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45532" y="406803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5833589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02284"/>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P18. U kojoj mjeri svaki od sljedećih čimbenika narušava učinkovitost i integritet pravosudnog sustava danas u Hrvatskoj? </a:t>
            </a:r>
            <a:r>
              <a:rPr lang="hr-HR" sz="800" dirty="0">
                <a:solidFill>
                  <a:srgbClr val="58595B"/>
                </a:solidFill>
                <a:latin typeface="Calibri" pitchFamily="34" charset="0"/>
              </a:rPr>
              <a:t>Uzorak: N(2010)=140; N(2016)=124</a:t>
            </a:r>
          </a:p>
        </p:txBody>
      </p:sp>
      <p:sp>
        <p:nvSpPr>
          <p:cNvPr id="9" name="Pravokutnik 8"/>
          <p:cNvSpPr/>
          <p:nvPr/>
        </p:nvSpPr>
        <p:spPr>
          <a:xfrm>
            <a:off x="152797" y="509359"/>
            <a:ext cx="8733453" cy="9233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Najvećim problemom ispitanici smatraju učestale promjene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zakona; iako </a:t>
            </a:r>
            <a:r>
              <a:rPr kumimoji="0" lang="hr-HR" sz="1200" b="0" i="0" u="none" strike="noStrike" kern="1200" cap="none" spc="0" normalizeH="0" baseline="0" noProof="0" dirty="0">
                <a:ln>
                  <a:noFill/>
                </a:ln>
                <a:solidFill>
                  <a:srgbClr val="222223"/>
                </a:solidFill>
                <a:effectLst/>
                <a:uLnTx/>
                <a:uFillTx/>
                <a:latin typeface="Calibri"/>
                <a:ea typeface="+mn-ea"/>
                <a:cs typeface="+mn-cs"/>
              </a:rPr>
              <a:t>ne značajno, udio ispitanika veći je uspoređeno s prošlim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istraživanjem. Značajnu razliku nalazimo u nerealnim očekivanjima stranaka, pa gotovo ¾ ispitanika 2016. godine navodi da to narušava rad pravosuđa. Opremljenost, kako informatička tako i ona fizičkih prostora također je značajno gore ocijenjena u usporedbi s prošlim istraživanjem. Značajno boljim, pokazali su se indikatori organizacije rada te stručnosti i profesionalnosti sudaca - iako i dalje oko 60% ispitanika to smatra problematičnim, pomaci su značajni.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67390"/>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Glavni elementi narušavanja učinkovitosti i integriteta pravosudnog sustava</a:t>
            </a: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profesionalni </a:t>
            </a:r>
            <a:r>
              <a:rPr kumimoji="0" lang="hr-HR" sz="1600" b="0" i="0" u="none" strike="noStrike" kern="1200" cap="none" spc="0" normalizeH="0" baseline="0" noProof="0" dirty="0">
                <a:ln>
                  <a:noFill/>
                </a:ln>
                <a:solidFill>
                  <a:srgbClr val="007681"/>
                </a:solidFill>
                <a:effectLst/>
                <a:uLnTx/>
                <a:uFillTx/>
                <a:latin typeface="Calibri"/>
                <a:ea typeface="+mj-ea"/>
                <a:cs typeface="+mj-cs"/>
              </a:rPr>
              <a:t>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36647" y="4450897"/>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2" name="Chart 4"/>
          <p:cNvGraphicFramePr/>
          <p:nvPr>
            <p:extLst/>
          </p:nvPr>
        </p:nvGraphicFramePr>
        <p:xfrm>
          <a:off x="-331373" y="1539924"/>
          <a:ext cx="4748660" cy="311091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4"/>
          <p:cNvGraphicFramePr/>
          <p:nvPr>
            <p:extLst/>
          </p:nvPr>
        </p:nvGraphicFramePr>
        <p:xfrm>
          <a:off x="4447361" y="1539924"/>
          <a:ext cx="4974742" cy="3110914"/>
        </p:xfrm>
        <a:graphic>
          <a:graphicData uri="http://schemas.openxmlformats.org/drawingml/2006/chart">
            <c:chart xmlns:c="http://schemas.openxmlformats.org/drawingml/2006/chart" xmlns:r="http://schemas.openxmlformats.org/officeDocument/2006/relationships" r:id="rId5"/>
          </a:graphicData>
        </a:graphic>
      </p:graphicFrame>
      <p:sp>
        <p:nvSpPr>
          <p:cNvPr id="10" name="TextBox 10"/>
          <p:cNvSpPr txBox="1"/>
          <p:nvPr/>
        </p:nvSpPr>
        <p:spPr>
          <a:xfrm>
            <a:off x="246612" y="1384986"/>
            <a:ext cx="2775286" cy="185193"/>
          </a:xfrm>
          <a:prstGeom prst="rect">
            <a:avLst/>
          </a:prstGeom>
        </p:spPr>
        <p:txBody>
          <a:bodyPr vert="horz" lIns="0" tIns="0" rIns="0" bIns="0" rtlCol="0">
            <a:noAutofit/>
          </a:bodyPr>
          <a:lst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1" i="0" u="none" strike="noStrike" kern="1200" cap="none" spc="0" normalizeH="0" baseline="0" noProof="0" dirty="0" smtClean="0">
                <a:ln>
                  <a:noFill/>
                </a:ln>
                <a:solidFill>
                  <a:srgbClr val="007681"/>
                </a:solidFill>
                <a:effectLst/>
                <a:uLnTx/>
                <a:uFillTx/>
                <a:latin typeface="Calibri"/>
                <a:ea typeface="+mn-ea"/>
                <a:cs typeface="+mn-cs"/>
              </a:rPr>
              <a:t>% odgovora donekle i značajno narušava</a:t>
            </a:r>
            <a:endParaRPr kumimoji="0" lang="en-GB" sz="800" b="1" i="0" u="none" strike="noStrike" kern="1200" cap="none" spc="0" normalizeH="0" baseline="0" noProof="0" dirty="0">
              <a:ln>
                <a:noFill/>
              </a:ln>
              <a:solidFill>
                <a:srgbClr val="007681"/>
              </a:solidFill>
              <a:effectLst/>
              <a:uLnTx/>
              <a:uFillTx/>
              <a:latin typeface="Calibri"/>
              <a:ea typeface="+mn-ea"/>
              <a:cs typeface="+mn-cs"/>
            </a:endParaRPr>
          </a:p>
        </p:txBody>
      </p:sp>
    </p:spTree>
    <p:extLst>
      <p:ext uri="{BB962C8B-B14F-4D97-AF65-F5344CB8AC3E}">
        <p14:creationId xmlns:p14="http://schemas.microsoft.com/office/powerpoint/2010/main" val="327274237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47650" y="4602284"/>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P19. </a:t>
            </a:r>
            <a:r>
              <a:rPr lang="vi-VN" sz="800" dirty="0">
                <a:solidFill>
                  <a:srgbClr val="58595B"/>
                </a:solidFill>
                <a:latin typeface="Calibri" pitchFamily="34" charset="0"/>
              </a:rPr>
              <a:t>Što bi trebalo promijeniti u procesnim pravilima kako bi se povećala učinkovitost </a:t>
            </a:r>
            <a:r>
              <a:rPr lang="vi-VN" sz="800" dirty="0" smtClean="0">
                <a:solidFill>
                  <a:srgbClr val="58595B"/>
                </a:solidFill>
                <a:latin typeface="Calibri" pitchFamily="34" charset="0"/>
              </a:rPr>
              <a:t>pravosuđa?</a:t>
            </a:r>
            <a:r>
              <a:rPr lang="hr-HR" sz="800" dirty="0">
                <a:solidFill>
                  <a:srgbClr val="58595B"/>
                </a:solidFill>
                <a:latin typeface="Calibri" pitchFamily="34" charset="0"/>
              </a:rPr>
              <a:t>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Ubrzavanje procesa i smanjivanje broja ročišta i dalje su najčešći prijedlozi za povećanje učinkovitosti. Iako 15% ispitanika smatra da su potrebni novi zakoni, njih 10% smatra da se zakoni ne smiju mijenjati prečesto, a pritom su oba prijedloga značajno češća no što su to bila 2010. godine.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a:ln>
                  <a:noFill/>
                </a:ln>
                <a:solidFill>
                  <a:srgbClr val="007681"/>
                </a:solidFill>
                <a:effectLst/>
                <a:uLnTx/>
                <a:uFillTx/>
                <a:latin typeface="Calibri"/>
                <a:ea typeface="+mj-ea"/>
                <a:cs typeface="+mj-cs"/>
              </a:rPr>
              <a:t>Što može povećati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učinkovitost</a:t>
            </a:r>
            <a:r>
              <a:rPr kumimoji="0" lang="hr-HR" sz="1600" b="0" i="0" u="none" strike="noStrike" kern="1200" cap="none" spc="0" normalizeH="0" baseline="0" noProof="0" dirty="0">
                <a:ln>
                  <a:noFill/>
                </a:ln>
                <a:solidFill>
                  <a:srgbClr val="007681"/>
                </a:solidFill>
                <a:effectLst/>
                <a:uLnTx/>
                <a:uFillTx/>
                <a:latin typeface="Calibri"/>
                <a:ea typeface="+mj-ea"/>
                <a:cs typeface="+mj-cs"/>
              </a:rPr>
              <a:t>? – profesionalni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4" name="Chart 4"/>
          <p:cNvGraphicFramePr/>
          <p:nvPr>
            <p:extLst/>
          </p:nvPr>
        </p:nvGraphicFramePr>
        <p:xfrm>
          <a:off x="141198" y="1643366"/>
          <a:ext cx="4133459" cy="2958918"/>
        </p:xfrm>
        <a:graphic>
          <a:graphicData uri="http://schemas.openxmlformats.org/drawingml/2006/chart">
            <c:chart xmlns:c="http://schemas.openxmlformats.org/drawingml/2006/chart" xmlns:r="http://schemas.openxmlformats.org/officeDocument/2006/relationships" r:id="rId3"/>
          </a:graphicData>
        </a:graphic>
      </p:graphicFrame>
      <p:pic>
        <p:nvPicPr>
          <p:cNvPr id="1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43668" y="4880619"/>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2" name="Chart 4"/>
          <p:cNvGraphicFramePr/>
          <p:nvPr>
            <p:extLst/>
          </p:nvPr>
        </p:nvGraphicFramePr>
        <p:xfrm>
          <a:off x="4578725" y="1643366"/>
          <a:ext cx="4370294" cy="295891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0221527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70534"/>
            <a:ext cx="7706552" cy="183315"/>
          </a:xfrm>
        </p:spPr>
        <p:txBody>
          <a:bodyPr>
            <a:normAutofit fontScale="925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P20. </a:t>
            </a:r>
            <a:r>
              <a:rPr lang="vi-VN" sz="800" dirty="0">
                <a:solidFill>
                  <a:srgbClr val="58595B"/>
                </a:solidFill>
                <a:latin typeface="Calibri" pitchFamily="34" charset="0"/>
              </a:rPr>
              <a:t>U kojoj mjeri bi, prema Vašem mišljenju, svako od sljedećih tehničkih rješenja moglo unaprijediti učinkovitost pravosuđa i brzinu sudskih postupaka? </a:t>
            </a:r>
            <a:r>
              <a:rPr lang="hr-HR" sz="800" dirty="0" smtClean="0">
                <a:solidFill>
                  <a:srgbClr val="58595B"/>
                </a:solidFill>
                <a:latin typeface="Calibri" pitchFamily="34" charset="0"/>
              </a:rPr>
              <a:t>Uzorak</a:t>
            </a:r>
            <a:r>
              <a:rPr lang="hr-HR" sz="800" dirty="0">
                <a:solidFill>
                  <a:srgbClr val="58595B"/>
                </a:solidFill>
                <a:latin typeface="Calibri" pitchFamily="34" charset="0"/>
              </a:rPr>
              <a:t>: N(2010)=140; N(2016)=124</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Više od dvije trećine ispitanika podržava svako od navedenih tehničkih rješenja. Usporedimo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li rezultate po zasebnim sudovima, zaposlenici u zagrebačkom sudu značajno su željniji/skloniji prihvaćanju gotovo svih tehničkih rješenja.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a:ln>
                  <a:noFill/>
                </a:ln>
                <a:solidFill>
                  <a:srgbClr val="007681"/>
                </a:solidFill>
                <a:effectLst/>
                <a:uLnTx/>
                <a:uFillTx/>
                <a:latin typeface="Calibri"/>
                <a:ea typeface="+mj-ea"/>
                <a:cs typeface="+mj-cs"/>
              </a:rPr>
              <a:t>Ocjena tehničkih rješenja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7" name="Tablica 6"/>
          <p:cNvGraphicFramePr>
            <a:graphicFrameLocks noGrp="1"/>
          </p:cNvGraphicFramePr>
          <p:nvPr>
            <p:extLst/>
          </p:nvPr>
        </p:nvGraphicFramePr>
        <p:xfrm>
          <a:off x="4749802" y="2039258"/>
          <a:ext cx="4136447" cy="1768522"/>
        </p:xfrm>
        <a:graphic>
          <a:graphicData uri="http://schemas.openxmlformats.org/drawingml/2006/table">
            <a:tbl>
              <a:tblPr>
                <a:tableStyleId>{638B1855-1B75-4FBE-930C-398BA8C253C6}</a:tableStyleId>
              </a:tblPr>
              <a:tblGrid>
                <a:gridCol w="1358487">
                  <a:extLst>
                    <a:ext uri="{9D8B030D-6E8A-4147-A177-3AD203B41FA5}">
                      <a16:colId xmlns:a16="http://schemas.microsoft.com/office/drawing/2014/main" xmlns="" val="20000"/>
                    </a:ext>
                  </a:extLst>
                </a:gridCol>
                <a:gridCol w="694490">
                  <a:extLst>
                    <a:ext uri="{9D8B030D-6E8A-4147-A177-3AD203B41FA5}">
                      <a16:colId xmlns:a16="http://schemas.microsoft.com/office/drawing/2014/main" xmlns="" val="20001"/>
                    </a:ext>
                  </a:extLst>
                </a:gridCol>
                <a:gridCol w="694490">
                  <a:extLst>
                    <a:ext uri="{9D8B030D-6E8A-4147-A177-3AD203B41FA5}">
                      <a16:colId xmlns:a16="http://schemas.microsoft.com/office/drawing/2014/main" xmlns="" val="20002"/>
                    </a:ext>
                  </a:extLst>
                </a:gridCol>
                <a:gridCol w="694490">
                  <a:extLst>
                    <a:ext uri="{9D8B030D-6E8A-4147-A177-3AD203B41FA5}">
                      <a16:colId xmlns:a16="http://schemas.microsoft.com/office/drawing/2014/main" xmlns="" val="20003"/>
                    </a:ext>
                  </a:extLst>
                </a:gridCol>
                <a:gridCol w="694490">
                  <a:extLst>
                    <a:ext uri="{9D8B030D-6E8A-4147-A177-3AD203B41FA5}">
                      <a16:colId xmlns:a16="http://schemas.microsoft.com/office/drawing/2014/main" xmlns="" val="20004"/>
                    </a:ext>
                  </a:extLst>
                </a:gridCol>
              </a:tblGrid>
              <a:tr h="176839">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N</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Uvođenje internetskog portala</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Uvođenje</a:t>
                      </a:r>
                      <a:r>
                        <a:rPr lang="hr-HR" sz="1000" b="1" u="none" strike="noStrike" kern="1200" baseline="0" dirty="0" smtClean="0">
                          <a:solidFill>
                            <a:schemeClr val="lt1"/>
                          </a:solidFill>
                          <a:effectLst/>
                          <a:latin typeface="+mn-lt"/>
                          <a:ea typeface="+mn-ea"/>
                          <a:cs typeface="+mn-cs"/>
                        </a:rPr>
                        <a:t> E-spisa</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Uvođenje</a:t>
                      </a:r>
                      <a:r>
                        <a:rPr lang="hr-HR" sz="1000" b="1" u="none" strike="noStrike" kern="1200" baseline="0" dirty="0" smtClean="0">
                          <a:solidFill>
                            <a:schemeClr val="lt1"/>
                          </a:solidFill>
                          <a:effectLst/>
                          <a:latin typeface="+mn-lt"/>
                          <a:ea typeface="+mn-ea"/>
                          <a:cs typeface="+mn-cs"/>
                        </a:rPr>
                        <a:t> elektronske razmjene</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57%</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57%</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64%</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78%</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74%</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75%</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79%</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79%</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79%</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79%</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71%</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57%</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31</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100%</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90%</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87%</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graphicFrame>
        <p:nvGraphicFramePr>
          <p:cNvPr id="14" name="Chart 4"/>
          <p:cNvGraphicFramePr/>
          <p:nvPr>
            <p:extLst/>
          </p:nvPr>
        </p:nvGraphicFramePr>
        <p:xfrm>
          <a:off x="247650" y="1643366"/>
          <a:ext cx="3991757" cy="2501900"/>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0"/>
          <p:cNvSpPr txBox="1"/>
          <p:nvPr/>
        </p:nvSpPr>
        <p:spPr>
          <a:xfrm>
            <a:off x="1068937" y="1265318"/>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Ocjena tehničkih rješenja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1785" y="4329288"/>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 Placeholder 7"/>
          <p:cNvSpPr>
            <a:spLocks noGrp="1"/>
          </p:cNvSpPr>
          <p:nvPr>
            <p:ph type="body" sz="quarter" idx="16"/>
          </p:nvPr>
        </p:nvSpPr>
        <p:spPr>
          <a:xfrm>
            <a:off x="1750283" y="1432223"/>
            <a:ext cx="1419637" cy="134547"/>
          </a:xfrm>
        </p:spPr>
        <p:txBody>
          <a:bodyPr>
            <a:normAutofit/>
          </a:bodyPr>
          <a:lstStyle/>
          <a:p>
            <a:pPr defTabSz="914400" fontAlgn="base">
              <a:lnSpc>
                <a:spcPct val="100000"/>
              </a:lnSpc>
              <a:spcBef>
                <a:spcPct val="0"/>
              </a:spcBef>
              <a:spcAft>
                <a:spcPct val="0"/>
              </a:spcAft>
            </a:pPr>
            <a:r>
              <a:rPr lang="hr-HR" sz="800" dirty="0" smtClean="0">
                <a:solidFill>
                  <a:schemeClr val="tx1"/>
                </a:solidFill>
                <a:latin typeface="Calibri" pitchFamily="34" charset="0"/>
              </a:rPr>
              <a:t>Donekle/Značajno bi unaprijedilo</a:t>
            </a:r>
            <a:endParaRPr lang="hr-HR" sz="800" dirty="0">
              <a:solidFill>
                <a:schemeClr val="tx1"/>
              </a:solidFill>
              <a:latin typeface="Calibri" pitchFamily="34" charset="0"/>
            </a:endParaRPr>
          </a:p>
        </p:txBody>
      </p:sp>
    </p:spTree>
    <p:extLst>
      <p:ext uri="{BB962C8B-B14F-4D97-AF65-F5344CB8AC3E}">
        <p14:creationId xmlns:p14="http://schemas.microsoft.com/office/powerpoint/2010/main" val="333304619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8"/>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K1. Prema Vašem mišljenju, koji je uzrok visoke percipirane razine korupcije u pravosuđu? (Moguće više odgovora)</a:t>
            </a:r>
            <a:endParaRPr lang="hr-HR" sz="800" dirty="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K2</a:t>
            </a:r>
            <a:r>
              <a:rPr lang="hr-HR" sz="800" dirty="0">
                <a:solidFill>
                  <a:srgbClr val="58595B"/>
                </a:solidFill>
                <a:latin typeface="Calibri" pitchFamily="34" charset="0"/>
              </a:rPr>
              <a:t>. Prema Vašem mišljenju koliko je politički utjecaj na suce i državne odvjetnike, odnosno u kojoj mjeri oni mogu raditi svoj posao neovisno od političkih pritisaka? Uzorak: N(2010)=140; N(2016)=124</a:t>
            </a: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Gotovo dvije trećine ispitanika vidi dugotrajnost postupka kao najveći razlog percepcije korupcije u pravosuđu, a nešto manje od polovine to pripisuje medijima te njihovu načinu izvještavanja</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Po pitanju poticanja neovisnosti i nepristranosti dužnosnika kroz postojeće zakone, ispitanici su neodlučni te nešto više od polovine smatra da su zakoni, po tom pitanju, dobro napisani.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zro</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ci</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vi-VN" sz="1600" b="0" i="0" u="none" strike="noStrike" kern="1200" cap="none" spc="0" normalizeH="0" baseline="0" noProof="0" dirty="0">
                <a:ln>
                  <a:noFill/>
                </a:ln>
                <a:solidFill>
                  <a:srgbClr val="007681"/>
                </a:solidFill>
                <a:effectLst/>
                <a:uLnTx/>
                <a:uFillTx/>
                <a:latin typeface="Calibri"/>
                <a:ea typeface="+mj-ea"/>
                <a:cs typeface="+mj-cs"/>
              </a:rPr>
              <a:t>visoke percipirane razine korupcije u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pravosuđu</a:t>
            </a:r>
            <a:r>
              <a:rPr kumimoji="0" lang="hr-HR" sz="1600" b="0" i="0" u="none" strike="noStrike" kern="1200" cap="none" spc="0" normalizeH="0" baseline="0" noProof="0" dirty="0">
                <a:ln>
                  <a:noFill/>
                </a:ln>
                <a:solidFill>
                  <a:srgbClr val="007681"/>
                </a:solidFill>
                <a:effectLst/>
                <a:uLnTx/>
                <a:uFillTx/>
                <a:latin typeface="Calibri"/>
                <a:ea typeface="+mj-ea"/>
                <a:cs typeface="+mj-cs"/>
              </a:rPr>
              <a:t>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446640" y="1727200"/>
          <a:ext cx="6041156" cy="26924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0"/>
          <p:cNvSpPr txBox="1"/>
          <p:nvPr/>
        </p:nvSpPr>
        <p:spPr>
          <a:xfrm>
            <a:off x="1447801" y="1350464"/>
            <a:ext cx="3673268"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Percipirani uzroci korupcije u pravosuđu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0" name="TextBox 10"/>
          <p:cNvSpPr txBox="1"/>
          <p:nvPr/>
        </p:nvSpPr>
        <p:spPr>
          <a:xfrm>
            <a:off x="6249457" y="1350464"/>
            <a:ext cx="2692400"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Osigurava li postojeći zakon neovisnost i nepristranost?</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a:graphicFrameLocks noChangeAspect="1"/>
          </p:cNvGraphicFramePr>
          <p:nvPr>
            <p:extLst/>
          </p:nvPr>
        </p:nvGraphicFramePr>
        <p:xfrm>
          <a:off x="6659640" y="1739527"/>
          <a:ext cx="1872037" cy="1854636"/>
        </p:xfrm>
        <a:graphic>
          <a:graphicData uri="http://schemas.openxmlformats.org/drawingml/2006/chart">
            <c:chart xmlns:c="http://schemas.openxmlformats.org/drawingml/2006/chart" xmlns:r="http://schemas.openxmlformats.org/officeDocument/2006/relationships" r:id="rId4"/>
          </a:graphicData>
        </a:graphic>
      </p:graphicFrame>
      <p:cxnSp>
        <p:nvCxnSpPr>
          <p:cNvPr id="14" name="Straight Connector 6"/>
          <p:cNvCxnSpPr/>
          <p:nvPr/>
        </p:nvCxnSpPr>
        <p:spPr>
          <a:xfrm>
            <a:off x="6522979" y="323661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5" name="TextBox 10"/>
          <p:cNvSpPr txBox="1"/>
          <p:nvPr/>
        </p:nvSpPr>
        <p:spPr>
          <a:xfrm>
            <a:off x="6213852" y="3380855"/>
            <a:ext cx="2763611"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BA"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55</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27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Ispitanika smatra da postojeći zakonski okvir u potpunosti ili uglavnom osigurava neovisnost i nepristranost dužnosnika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16" name="Freeform 17"/>
          <p:cNvSpPr>
            <a:spLocks noChangeAspect="1" noEditPoints="1"/>
          </p:cNvSpPr>
          <p:nvPr/>
        </p:nvSpPr>
        <p:spPr bwMode="auto">
          <a:xfrm>
            <a:off x="7437325" y="223453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Tree>
    <p:extLst>
      <p:ext uri="{BB962C8B-B14F-4D97-AF65-F5344CB8AC3E}">
        <p14:creationId xmlns:p14="http://schemas.microsoft.com/office/powerpoint/2010/main" val="4694402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988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P16. Koje tri stvari, prema Vašem mišljenju, u najvećoj mjeri smanjuju učinkovitost hrvatskog pravosuđa u ovom trenutku</a:t>
            </a:r>
            <a:r>
              <a:rPr lang="hr-HR" sz="800" dirty="0">
                <a:solidFill>
                  <a:srgbClr val="58595B"/>
                </a:solidFill>
                <a:latin typeface="Calibri" pitchFamily="34" charset="0"/>
              </a:rPr>
              <a:t>? Uzorak: N(2010)=369; N(2016)=439   </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P18. Što bi trebalo promijeniti u procesnim pravilima kako bi se povećala učinkovitost pravosuđa? </a:t>
            </a:r>
            <a:r>
              <a:rPr lang="hr-HR" sz="800" dirty="0">
                <a:solidFill>
                  <a:srgbClr val="58595B"/>
                </a:solidFill>
                <a:latin typeface="Calibri" pitchFamily="34" charset="0"/>
              </a:rPr>
              <a:t>Uzorak: N(2010)=369; N(2016)=439 </a:t>
            </a:r>
            <a:endParaRPr lang="hr-HR" sz="800" dirty="0" smtClean="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Često mijenjanje zakona, nestručnost sudaca i sudskog osoblja, veliki broj predmeta te nemotiviranost zaposlenici navode kao čimbenike koje umanjuju učinkovitost pravosuđa. Navode kako je potrebno imati stalne i jasne zakone kako bi se povećala učinkovitost.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Čimbenici koji umanjuju učinkovitost pravosuđa – zaposlenici</a:t>
            </a:r>
            <a:r>
              <a:rPr kumimoji="0" lang="hr-BA" sz="1600" b="0" i="0" u="none" strike="noStrike" kern="1200" cap="none" spc="0" normalizeH="0" noProof="0" dirty="0" smtClean="0">
                <a:ln>
                  <a:noFill/>
                </a:ln>
                <a:solidFill>
                  <a:srgbClr val="007681"/>
                </a:solidFill>
                <a:effectLst/>
                <a:uLnTx/>
                <a:uFillTx/>
                <a:latin typeface="Calibri"/>
                <a:ea typeface="+mj-ea"/>
                <a:cs typeface="+mj-cs"/>
              </a:rPr>
              <a:t> suda</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9" name="TextBox 10"/>
          <p:cNvSpPr txBox="1"/>
          <p:nvPr/>
        </p:nvSpPr>
        <p:spPr>
          <a:xfrm>
            <a:off x="1019866" y="1052763"/>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Čimbenici koji umanjuju učinkovitost pravosuđa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0" name="TextBox 10"/>
          <p:cNvSpPr txBox="1"/>
          <p:nvPr/>
        </p:nvSpPr>
        <p:spPr>
          <a:xfrm>
            <a:off x="5734051" y="1052763"/>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Promjene potrebne za povećanje učinkovitosti pravosuđa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0" name="Chart 4"/>
          <p:cNvGraphicFramePr/>
          <p:nvPr>
            <p:extLst>
              <p:ext uri="{D42A27DB-BD31-4B8C-83A1-F6EECF244321}">
                <p14:modId xmlns:p14="http://schemas.microsoft.com/office/powerpoint/2010/main" val="410048044"/>
              </p:ext>
            </p:extLst>
          </p:nvPr>
        </p:nvGraphicFramePr>
        <p:xfrm>
          <a:off x="247650" y="1522107"/>
          <a:ext cx="4460658" cy="29203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4"/>
          <p:cNvGraphicFramePr/>
          <p:nvPr>
            <p:extLst>
              <p:ext uri="{D42A27DB-BD31-4B8C-83A1-F6EECF244321}">
                <p14:modId xmlns:p14="http://schemas.microsoft.com/office/powerpoint/2010/main" val="108747795"/>
              </p:ext>
            </p:extLst>
          </p:nvPr>
        </p:nvGraphicFramePr>
        <p:xfrm>
          <a:off x="4978400" y="1522108"/>
          <a:ext cx="4057689" cy="2920318"/>
        </p:xfrm>
        <a:graphic>
          <a:graphicData uri="http://schemas.openxmlformats.org/drawingml/2006/chart">
            <c:chart xmlns:c="http://schemas.openxmlformats.org/drawingml/2006/chart" xmlns:r="http://schemas.openxmlformats.org/officeDocument/2006/relationships" r:id="rId4"/>
          </a:graphicData>
        </a:graphic>
      </p:graphicFrame>
      <p:pic>
        <p:nvPicPr>
          <p:cNvPr id="1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19642" y="4804246"/>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3956293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46154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dirty="0" smtClean="0"/>
              <a:t>Sažetak – Opća populacija</a:t>
            </a:r>
            <a:endParaRPr lang="en-GB" dirty="0"/>
          </a:p>
        </p:txBody>
      </p:sp>
      <p:sp>
        <p:nvSpPr>
          <p:cNvPr id="9" name="TextBox 39"/>
          <p:cNvSpPr txBox="1"/>
          <p:nvPr/>
        </p:nvSpPr>
        <p:spPr bwMode="black">
          <a:xfrm>
            <a:off x="255525" y="1158805"/>
            <a:ext cx="3240030" cy="2523768"/>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U BROJKAMA</a:t>
            </a:r>
            <a:endParaRPr lang="hr-HR" sz="1400" b="1" u="sng" dirty="0" smtClean="0">
              <a:solidFill>
                <a:schemeClr val="accent6"/>
              </a:solidFill>
            </a:endParaRPr>
          </a:p>
          <a:p>
            <a:pPr marL="4763" algn="just">
              <a:spcBef>
                <a:spcPts val="1200"/>
              </a:spcBef>
            </a:pPr>
            <a:r>
              <a:rPr lang="hr-HR" sz="1400" b="1" dirty="0" smtClean="0">
                <a:solidFill>
                  <a:schemeClr val="accent6"/>
                </a:solidFill>
              </a:rPr>
              <a:t>59% </a:t>
            </a:r>
            <a:r>
              <a:rPr lang="hr-HR" sz="1200" dirty="0" smtClean="0">
                <a:solidFill>
                  <a:srgbClr val="161612"/>
                </a:solidFill>
              </a:rPr>
              <a:t>građana nema povjerenja u sudove, a </a:t>
            </a:r>
            <a:r>
              <a:rPr lang="hr-HR" sz="1400" b="1" dirty="0">
                <a:solidFill>
                  <a:schemeClr val="accent6"/>
                </a:solidFill>
              </a:rPr>
              <a:t>54%</a:t>
            </a:r>
            <a:r>
              <a:rPr lang="hr-HR" sz="1200" b="1" dirty="0" smtClean="0">
                <a:solidFill>
                  <a:schemeClr val="accent6"/>
                </a:solidFill>
              </a:rPr>
              <a:t> </a:t>
            </a:r>
            <a:r>
              <a:rPr lang="hr-HR" sz="1200" dirty="0">
                <a:solidFill>
                  <a:srgbClr val="161612"/>
                </a:solidFill>
              </a:rPr>
              <a:t> </a:t>
            </a:r>
            <a:r>
              <a:rPr lang="hr-HR" sz="1200" dirty="0" smtClean="0">
                <a:solidFill>
                  <a:srgbClr val="161612"/>
                </a:solidFill>
              </a:rPr>
              <a:t>njih u državno </a:t>
            </a:r>
            <a:r>
              <a:rPr lang="hr-HR" sz="1200" dirty="0">
                <a:solidFill>
                  <a:srgbClr val="161612"/>
                </a:solidFill>
              </a:rPr>
              <a:t>odvjetništvo</a:t>
            </a:r>
            <a:endParaRPr lang="hr-HR" sz="1200" dirty="0" smtClean="0">
              <a:solidFill>
                <a:srgbClr val="161612"/>
              </a:solidFill>
            </a:endParaRPr>
          </a:p>
          <a:p>
            <a:pPr marL="4763">
              <a:spcBef>
                <a:spcPts val="1200"/>
              </a:spcBef>
            </a:pPr>
            <a:r>
              <a:rPr lang="hr-HR" sz="1400" b="1" dirty="0" smtClean="0">
                <a:solidFill>
                  <a:schemeClr val="accent6"/>
                </a:solidFill>
              </a:rPr>
              <a:t>68% </a:t>
            </a:r>
            <a:r>
              <a:rPr lang="hr-HR" sz="1200" dirty="0">
                <a:solidFill>
                  <a:srgbClr val="161612"/>
                </a:solidFill>
              </a:rPr>
              <a:t>ima negativno općenito mišljenje </a:t>
            </a:r>
            <a:r>
              <a:rPr lang="hr-HR" sz="1200" dirty="0" smtClean="0">
                <a:solidFill>
                  <a:srgbClr val="161612"/>
                </a:solidFill>
              </a:rPr>
              <a:t> o funkcioniranju pravosuđa</a:t>
            </a:r>
          </a:p>
          <a:p>
            <a:pPr marL="4763" algn="just">
              <a:spcBef>
                <a:spcPts val="1200"/>
              </a:spcBef>
            </a:pPr>
            <a:r>
              <a:rPr lang="hr-HR" sz="1400" b="1" dirty="0" smtClean="0">
                <a:solidFill>
                  <a:schemeClr val="accent6"/>
                </a:solidFill>
              </a:rPr>
              <a:t>51% </a:t>
            </a:r>
            <a:r>
              <a:rPr lang="hr-HR" sz="1200" dirty="0" smtClean="0">
                <a:solidFill>
                  <a:srgbClr val="161612"/>
                </a:solidFill>
              </a:rPr>
              <a:t>smatra da prosječni građani ne mogu očekivati pošteno suđenje</a:t>
            </a:r>
          </a:p>
          <a:p>
            <a:pPr marL="4763" algn="just">
              <a:spcBef>
                <a:spcPts val="1200"/>
              </a:spcBef>
            </a:pPr>
            <a:r>
              <a:rPr lang="hr-HR" sz="1600" b="1" dirty="0" smtClean="0">
                <a:solidFill>
                  <a:schemeClr val="accent6"/>
                </a:solidFill>
              </a:rPr>
              <a:t>75</a:t>
            </a:r>
            <a:r>
              <a:rPr lang="hr-HR" sz="1600" b="1" dirty="0">
                <a:solidFill>
                  <a:schemeClr val="accent6"/>
                </a:solidFill>
              </a:rPr>
              <a:t>%</a:t>
            </a:r>
            <a:r>
              <a:rPr lang="hr-HR" sz="1400" dirty="0">
                <a:solidFill>
                  <a:srgbClr val="161612"/>
                </a:solidFill>
              </a:rPr>
              <a:t> </a:t>
            </a:r>
            <a:r>
              <a:rPr lang="hr-HR" sz="1200" dirty="0" smtClean="0">
                <a:solidFill>
                  <a:srgbClr val="161612"/>
                </a:solidFill>
              </a:rPr>
              <a:t>drži trajanje postupaka najvećim problemom pravosuđa</a:t>
            </a:r>
          </a:p>
        </p:txBody>
      </p:sp>
      <p:sp>
        <p:nvSpPr>
          <p:cNvPr id="6" name="TextBox 39"/>
          <p:cNvSpPr txBox="1"/>
          <p:nvPr/>
        </p:nvSpPr>
        <p:spPr bwMode="black">
          <a:xfrm>
            <a:off x="3773347" y="1158805"/>
            <a:ext cx="5000264" cy="1354217"/>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(NEGATIVNA) PERCEPCIJA PRAVOSUDNOG SUSTAVA</a:t>
            </a:r>
          </a:p>
          <a:p>
            <a:pPr marL="4763" algn="just">
              <a:spcBef>
                <a:spcPts val="1200"/>
              </a:spcBef>
            </a:pPr>
            <a:r>
              <a:rPr lang="hr-HR" sz="1200" dirty="0" smtClean="0">
                <a:solidFill>
                  <a:srgbClr val="161612"/>
                </a:solidFill>
              </a:rPr>
              <a:t>Problem negativne percepcije pravosudnog sustava i dalje je izražen, a manifestira se kako negativnim općenitim mišljenjem o funkcioniranju pravosudnog sustava, niskom kako apsolutnom tako i relativnom (u odnosu na npr. poreznu upravu, carinu, policiju i matične urede) razinom povjerenja u pravosudne institucije te niskom razinom očekivanja poštenog suđenja.</a:t>
            </a:r>
          </a:p>
        </p:txBody>
      </p:sp>
      <p:sp>
        <p:nvSpPr>
          <p:cNvPr id="10" name="Pravokutnik 9"/>
          <p:cNvSpPr/>
          <p:nvPr/>
        </p:nvSpPr>
        <p:spPr>
          <a:xfrm>
            <a:off x="176347" y="483759"/>
            <a:ext cx="6760029" cy="369332"/>
          </a:xfrm>
          <a:prstGeom prst="rect">
            <a:avLst/>
          </a:prstGeom>
        </p:spPr>
        <p:txBody>
          <a:bodyPr wrap="square">
            <a:spAutoFit/>
          </a:bodyPr>
          <a:lstStyle/>
          <a:p>
            <a:r>
              <a:rPr lang="hr-HR" dirty="0" smtClean="0"/>
              <a:t>Percepcija pravosudnog sustava</a:t>
            </a:r>
            <a:endParaRPr lang="hr-HR" dirty="0"/>
          </a:p>
        </p:txBody>
      </p:sp>
      <p:sp>
        <p:nvSpPr>
          <p:cNvPr id="11" name="TextBox 39"/>
          <p:cNvSpPr txBox="1"/>
          <p:nvPr/>
        </p:nvSpPr>
        <p:spPr bwMode="black">
          <a:xfrm>
            <a:off x="3801922" y="2597080"/>
            <a:ext cx="5000264" cy="1815882"/>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„NEKA INSTITUCIJE PRAVNE DRŽAVE RADE SVOJ POSAO” - BRŽE</a:t>
            </a:r>
          </a:p>
          <a:p>
            <a:pPr marL="4763" algn="just">
              <a:spcBef>
                <a:spcPts val="1200"/>
              </a:spcBef>
            </a:pPr>
            <a:r>
              <a:rPr lang="hr-HR" sz="1200" dirty="0" smtClean="0">
                <a:solidFill>
                  <a:srgbClr val="161612"/>
                </a:solidFill>
              </a:rPr>
              <a:t>Tako bi glasila dopuna popularne uzrečice i ujedno glavna preporuka za promjene pravosudnog sustava kada bi se pitalo građane. Uobičajeno (predugo) trajanje postupaka najveći je problem hrvatskog pravosuđa prema mišljenju građana i kao takav najviše utječe na visoku percipiranu razinu korupcije te ubrzavanje postupaka uvjerljivo stavlja na prvo </a:t>
            </a:r>
            <a:r>
              <a:rPr lang="hr-HR" sz="1200" dirty="0">
                <a:solidFill>
                  <a:srgbClr val="161612"/>
                </a:solidFill>
              </a:rPr>
              <a:t>mjesto </a:t>
            </a:r>
            <a:r>
              <a:rPr lang="hr-HR" sz="1200" dirty="0" smtClean="0">
                <a:solidFill>
                  <a:srgbClr val="161612"/>
                </a:solidFill>
              </a:rPr>
              <a:t>među spontanim odgovorima kao najvažniji prioritet </a:t>
            </a:r>
            <a:r>
              <a:rPr lang="hr-HR" sz="1200" dirty="0">
                <a:solidFill>
                  <a:srgbClr val="161612"/>
                </a:solidFill>
              </a:rPr>
              <a:t>u reformi </a:t>
            </a:r>
            <a:r>
              <a:rPr lang="hr-HR" sz="1200" dirty="0" smtClean="0">
                <a:solidFill>
                  <a:srgbClr val="161612"/>
                </a:solidFill>
              </a:rPr>
              <a:t>pravosuđa.</a:t>
            </a:r>
          </a:p>
        </p:txBody>
      </p:sp>
    </p:spTree>
    <p:extLst>
      <p:ext uri="{BB962C8B-B14F-4D97-AF65-F5344CB8AC3E}">
        <p14:creationId xmlns:p14="http://schemas.microsoft.com/office/powerpoint/2010/main" val="364791451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02284"/>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P17. U kojoj mjeri svaki od sljedećih čimbenika narušava učinkovitost i integritet pravosudnog sustava danas u Hrvatskoj? </a:t>
            </a:r>
            <a:r>
              <a:rPr lang="hr-HR" sz="800" dirty="0">
                <a:solidFill>
                  <a:srgbClr val="58595B"/>
                </a:solidFill>
                <a:latin typeface="Calibri" pitchFamily="34" charset="0"/>
              </a:rPr>
              <a:t>Uzorak: N(2010)=369; N(2016)=439   </a:t>
            </a: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Najviše zaposlenika izdvaja učestale izmjene zakona i nedorečenost zakonskih </a:t>
            </a:r>
            <a:r>
              <a:rPr kumimoji="0" lang="hr-HR" sz="1200" b="0" i="0" u="none" strike="noStrike" kern="1200" cap="none" spc="0" normalizeH="0" baseline="0" noProof="0" dirty="0">
                <a:ln>
                  <a:noFill/>
                </a:ln>
                <a:solidFill>
                  <a:srgbClr val="222223"/>
                </a:solidFill>
                <a:effectLst/>
                <a:uLnTx/>
                <a:uFillTx/>
                <a:latin typeface="Calibri"/>
                <a:ea typeface="+mn-ea"/>
                <a:cs typeface="+mn-cs"/>
              </a:rPr>
              <a:t>odredbi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te utjecaj politike na sudove i policiju kao čimbenike </a:t>
            </a:r>
            <a:r>
              <a:rPr kumimoji="0" lang="hr-HR" sz="1200" b="0" i="0" u="none" strike="noStrike" kern="1200" cap="none" spc="0" normalizeH="0" baseline="0" noProof="0" dirty="0">
                <a:ln>
                  <a:noFill/>
                </a:ln>
                <a:solidFill>
                  <a:srgbClr val="222223"/>
                </a:solidFill>
                <a:effectLst/>
                <a:uLnTx/>
                <a:uFillTx/>
                <a:latin typeface="Calibri"/>
                <a:ea typeface="+mn-ea"/>
                <a:cs typeface="+mn-cs"/>
              </a:rPr>
              <a:t>koji narušavaju učinkovitost i integritet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sustava. </a:t>
            </a:r>
            <a:r>
              <a:rPr lang="hr-HR" sz="1200" dirty="0" smtClean="0">
                <a:solidFill>
                  <a:srgbClr val="222223"/>
                </a:solidFill>
                <a:latin typeface="Calibri"/>
              </a:rPr>
              <a:t>Gotovo 70% zaposlenika navodi </a:t>
            </a:r>
            <a:r>
              <a:rPr lang="hr-HR" sz="1200" i="1" dirty="0" smtClean="0">
                <a:solidFill>
                  <a:srgbClr val="222223"/>
                </a:solidFill>
                <a:latin typeface="Calibri"/>
              </a:rPr>
              <a:t>nedovoljan broj ljudi </a:t>
            </a:r>
            <a:r>
              <a:rPr lang="hr-HR" sz="1200" dirty="0" smtClean="0">
                <a:solidFill>
                  <a:srgbClr val="222223"/>
                </a:solidFill>
                <a:latin typeface="Calibri"/>
              </a:rPr>
              <a:t>kao razlog neučinkovitosti pravosudnog sustava.</a:t>
            </a:r>
            <a:endParaRPr kumimoji="0" lang="hr-HR" sz="1200" b="0" u="none" strike="noStrike" kern="1200" cap="none" spc="0" normalizeH="0" baseline="0" noProof="0" dirty="0">
              <a:ln>
                <a:noFill/>
              </a:ln>
              <a:solidFill>
                <a:srgbClr val="222223"/>
              </a:solidFill>
              <a:effectLst/>
              <a:uLnTx/>
              <a:uFillTx/>
              <a:latin typeface="Calibri"/>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Čimbenici koji narušavaju učinkovitost i integritet sustava </a:t>
            </a:r>
            <a:r>
              <a:rPr lang="hr-BA" sz="1600" b="0" dirty="0">
                <a:solidFill>
                  <a:srgbClr val="007681"/>
                </a:solidFill>
              </a:rPr>
              <a:t>– zaposlenici </a:t>
            </a:r>
            <a:r>
              <a:rPr lang="hr-BA" sz="1600" b="0" dirty="0" smtClean="0">
                <a:solidFill>
                  <a:srgbClr val="007681"/>
                </a:solidFill>
              </a:rPr>
              <a:t>suda</a:t>
            </a:r>
            <a:endParaRPr lang="en-GB" sz="1600" b="0" dirty="0">
              <a:solidFill>
                <a:srgbClr val="007681"/>
              </a:solidFill>
            </a:endParaRPr>
          </a:p>
        </p:txBody>
      </p:sp>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80387" y="4851802"/>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Chart 4"/>
          <p:cNvGraphicFramePr/>
          <p:nvPr>
            <p:extLst/>
          </p:nvPr>
        </p:nvGraphicFramePr>
        <p:xfrm>
          <a:off x="73834" y="1214122"/>
          <a:ext cx="4445689" cy="31051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4"/>
          <p:cNvGraphicFramePr/>
          <p:nvPr>
            <p:extLst/>
          </p:nvPr>
        </p:nvGraphicFramePr>
        <p:xfrm>
          <a:off x="4440561" y="1220354"/>
          <a:ext cx="4445689" cy="3105190"/>
        </p:xfrm>
        <a:graphic>
          <a:graphicData uri="http://schemas.openxmlformats.org/drawingml/2006/chart">
            <c:chart xmlns:c="http://schemas.openxmlformats.org/drawingml/2006/chart" xmlns:r="http://schemas.openxmlformats.org/officeDocument/2006/relationships" r:id="rId5"/>
          </a:graphicData>
        </a:graphic>
      </p:graphicFrame>
      <p:sp>
        <p:nvSpPr>
          <p:cNvPr id="13" name="TextBox 10"/>
          <p:cNvSpPr txBox="1"/>
          <p:nvPr/>
        </p:nvSpPr>
        <p:spPr>
          <a:xfrm>
            <a:off x="73834" y="4441372"/>
            <a:ext cx="2775286" cy="185193"/>
          </a:xfrm>
          <a:prstGeom prst="rect">
            <a:avLst/>
          </a:prstGeom>
        </p:spPr>
        <p:txBody>
          <a:bodyPr vert="horz" lIns="0" tIns="0" rIns="0" bIns="0" rtlCol="0">
            <a:noAutofit/>
          </a:bodyPr>
          <a:lst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mn-cs"/>
              </a:rPr>
              <a:t>% odgovora donekle i značajno narušava</a:t>
            </a:r>
            <a:endParaRPr kumimoji="0" lang="en-GB" sz="800" b="0" i="0" u="none" strike="noStrike" kern="1200" cap="none" spc="0" normalizeH="0" baseline="0" noProof="0" dirty="0">
              <a:ln>
                <a:noFill/>
              </a:ln>
              <a:solidFill>
                <a:srgbClr val="007681"/>
              </a:solidFill>
              <a:effectLst/>
              <a:uLnTx/>
              <a:uFillTx/>
              <a:latin typeface="Calibri"/>
              <a:ea typeface="+mn-ea"/>
              <a:cs typeface="+mn-cs"/>
            </a:endParaRPr>
          </a:p>
        </p:txBody>
      </p:sp>
    </p:spTree>
    <p:extLst>
      <p:ext uri="{BB962C8B-B14F-4D97-AF65-F5344CB8AC3E}">
        <p14:creationId xmlns:p14="http://schemas.microsoft.com/office/powerpoint/2010/main" val="21495681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575300" y="1949411"/>
            <a:ext cx="3484171" cy="1121846"/>
          </a:xfrm>
        </p:spPr>
        <p:txBody>
          <a:bodyPr/>
          <a:lstStyle/>
          <a:p>
            <a:pPr algn="ctr"/>
            <a:r>
              <a:rPr lang="hr-HR" dirty="0" smtClean="0"/>
              <a:t>Iskustva i stavovi o koruptivnim djelima</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31</a:t>
            </a:fld>
            <a:endParaRPr lang="en-GB" sz="800" kern="1200" dirty="0" smtClean="0">
              <a:solidFill>
                <a:schemeClr val="bg1"/>
              </a:solidFill>
              <a:latin typeface="+mn-lt"/>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4" name="Rezervirano mjesto slike 3"/>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t="716" b="716"/>
          <a:stretch>
            <a:fillRect/>
          </a:stretch>
        </p:blipFill>
        <p:spPr/>
      </p:pic>
    </p:spTree>
    <p:extLst>
      <p:ext uri="{BB962C8B-B14F-4D97-AF65-F5344CB8AC3E}">
        <p14:creationId xmlns:p14="http://schemas.microsoft.com/office/powerpoint/2010/main" val="336438382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7741"/>
            <a:ext cx="7247550" cy="183315"/>
          </a:xfrm>
        </p:spPr>
        <p:txBody>
          <a:bodyPr>
            <a:normAutofit/>
          </a:bodyPr>
          <a:lstStyle/>
          <a:p>
            <a:pPr defTabSz="914400" fontAlgn="base">
              <a:lnSpc>
                <a:spcPct val="100000"/>
              </a:lnSpc>
              <a:spcBef>
                <a:spcPct val="0"/>
              </a:spcBef>
              <a:spcAft>
                <a:spcPct val="0"/>
              </a:spcAft>
            </a:pPr>
            <a:r>
              <a:rPr lang="hr-HR" sz="800" dirty="0">
                <a:solidFill>
                  <a:srgbClr val="58595B"/>
                </a:solidFill>
                <a:latin typeface="Calibri" pitchFamily="34" charset="0"/>
              </a:rPr>
              <a:t>P3. U kojoj mjeri je, prema Vašem mišljenju, proširena korupcija u </a:t>
            </a:r>
            <a:r>
              <a:rPr lang="hr-HR" sz="800" dirty="0" smtClean="0">
                <a:solidFill>
                  <a:srgbClr val="58595B"/>
                </a:solidFill>
                <a:latin typeface="Calibri" pitchFamily="34" charset="0"/>
              </a:rPr>
              <a:t>sljedećim </a:t>
            </a:r>
            <a:r>
              <a:rPr lang="hr-HR" sz="800" dirty="0">
                <a:solidFill>
                  <a:srgbClr val="58595B"/>
                </a:solidFill>
                <a:latin typeface="Calibri" pitchFamily="34" charset="0"/>
              </a:rPr>
              <a:t>institucijama</a:t>
            </a:r>
            <a:r>
              <a:rPr lang="hr-HR" sz="800" dirty="0" smtClean="0">
                <a:solidFill>
                  <a:srgbClr val="58595B"/>
                </a:solidFill>
                <a:latin typeface="Calibri" pitchFamily="34" charset="0"/>
              </a:rPr>
              <a:t>? </a:t>
            </a:r>
            <a:r>
              <a:rPr lang="hr-HR" sz="800" dirty="0">
                <a:solidFill>
                  <a:srgbClr val="58595B"/>
                </a:solidFill>
                <a:latin typeface="Calibri" pitchFamily="34" charset="0"/>
              </a:rPr>
              <a:t>N_2010=654; N_2016=602</a:t>
            </a:r>
            <a:endParaRPr lang="hr-HR" sz="800" dirty="0" smtClean="0">
              <a:solidFill>
                <a:srgbClr val="58595B"/>
              </a:solidFill>
              <a:latin typeface="Calibri" pitchFamily="34" charset="0"/>
            </a:endParaRP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a:solidFill>
                  <a:schemeClr val="accent6"/>
                </a:solidFill>
              </a:rPr>
              <a:t>I</a:t>
            </a:r>
            <a:r>
              <a:rPr lang="hr-HR" sz="1200" b="1" dirty="0" smtClean="0">
                <a:solidFill>
                  <a:schemeClr val="accent6"/>
                </a:solidFill>
              </a:rPr>
              <a:t>zmeđu trećine i dvije petine građana smatra da je korupcija prisutna u svim ocjenjivanim institucijama. </a:t>
            </a:r>
            <a:r>
              <a:rPr lang="hr-HR" sz="1200" dirty="0" smtClean="0">
                <a:latin typeface="+mj-lt"/>
                <a:ea typeface="+mj-ea"/>
                <a:cs typeface="+mj-cs"/>
              </a:rPr>
              <a:t>U odnosu na 2010. nije došlo do velikog porasta u percepciji proširenosti korupcije u pravosudnim tijelima (u apsolutnim iznosima 2-3%) međutim u relativnom smislu upravo pravosudna tijela, pored ministarstva, predstavljaju gornju polovinu ljestvice (uz državno odvjetništvo na vrhu ljestvice) dok su u 2010. bila na sredini ljestvice.</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Percepcija </a:t>
            </a:r>
            <a:r>
              <a:rPr lang="vi-VN" sz="1600" b="0" dirty="0" smtClean="0">
                <a:solidFill>
                  <a:schemeClr val="accent6"/>
                </a:solidFill>
              </a:rPr>
              <a:t>proširen</a:t>
            </a:r>
            <a:r>
              <a:rPr lang="hr-HR" sz="1600" b="0" dirty="0" smtClean="0">
                <a:solidFill>
                  <a:schemeClr val="accent6"/>
                </a:solidFill>
              </a:rPr>
              <a:t>osti</a:t>
            </a:r>
            <a:r>
              <a:rPr lang="vi-VN" sz="1600" b="0" dirty="0" smtClean="0">
                <a:solidFill>
                  <a:schemeClr val="accent6"/>
                </a:solidFill>
              </a:rPr>
              <a:t> korupcij</a:t>
            </a:r>
            <a:r>
              <a:rPr lang="hr-HR" sz="1600" b="0" dirty="0" smtClean="0">
                <a:solidFill>
                  <a:schemeClr val="accent6"/>
                </a:solidFill>
              </a:rPr>
              <a:t>e</a:t>
            </a:r>
            <a:r>
              <a:rPr lang="vi-VN" sz="1600" b="0" dirty="0" smtClean="0">
                <a:solidFill>
                  <a:schemeClr val="accent6"/>
                </a:solidFill>
              </a:rPr>
              <a:t> u institucijama</a:t>
            </a:r>
            <a:endParaRPr lang="en-GB" sz="1600" b="0" dirty="0">
              <a:solidFill>
                <a:schemeClr val="accent6"/>
              </a:solidFill>
            </a:endParaRPr>
          </a:p>
        </p:txBody>
      </p:sp>
      <p:sp>
        <p:nvSpPr>
          <p:cNvPr id="16" name="TextBox 10"/>
          <p:cNvSpPr txBox="1"/>
          <p:nvPr/>
        </p:nvSpPr>
        <p:spPr>
          <a:xfrm>
            <a:off x="2337198" y="1108056"/>
            <a:ext cx="4364650" cy="194531"/>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600" dirty="0" smtClean="0">
                <a:solidFill>
                  <a:schemeClr val="accent6"/>
                </a:solidFill>
              </a:rPr>
              <a:t>Smatraju da je korupcija u institucijama prisutna</a:t>
            </a:r>
            <a:endParaRPr lang="en-GB" sz="1600" dirty="0">
              <a:solidFill>
                <a:schemeClr val="accent6"/>
              </a:solidFill>
            </a:endParaRPr>
          </a:p>
        </p:txBody>
      </p:sp>
      <p:graphicFrame>
        <p:nvGraphicFramePr>
          <p:cNvPr id="13" name="Chart 4"/>
          <p:cNvGraphicFramePr/>
          <p:nvPr>
            <p:extLst>
              <p:ext uri="{D42A27DB-BD31-4B8C-83A1-F6EECF244321}">
                <p14:modId xmlns:p14="http://schemas.microsoft.com/office/powerpoint/2010/main" val="3447929544"/>
              </p:ext>
            </p:extLst>
          </p:nvPr>
        </p:nvGraphicFramePr>
        <p:xfrm>
          <a:off x="-196597" y="1318082"/>
          <a:ext cx="8286861" cy="320629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2728350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605866"/>
            <a:ext cx="8406597"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K1. Prema Vašem mišljenju, koji je uzrok visoke percipirane razine korupcije u pravosuđu? </a:t>
            </a:r>
          </a:p>
          <a:p>
            <a:pPr defTabSz="914400" fontAlgn="base">
              <a:lnSpc>
                <a:spcPct val="100000"/>
              </a:lnSpc>
              <a:spcBef>
                <a:spcPct val="0"/>
              </a:spcBef>
              <a:spcAft>
                <a:spcPct val="0"/>
              </a:spcAft>
            </a:pPr>
            <a:r>
              <a:rPr lang="hr-HR" sz="800" dirty="0" smtClean="0">
                <a:solidFill>
                  <a:srgbClr val="58595B"/>
                </a:solidFill>
                <a:latin typeface="Calibri" pitchFamily="34" charset="0"/>
              </a:rPr>
              <a:t>K2. Koliki je politički utjecaj na suce i državne odvjetnike, odnosno u kojoj mjeri oni mogu raditi svoj posao neovisno od političkih pritisaka? Uzorak: N=602</a:t>
            </a:r>
          </a:p>
        </p:txBody>
      </p:sp>
      <p:sp>
        <p:nvSpPr>
          <p:cNvPr id="9" name="Pravokutnik 8"/>
          <p:cNvSpPr/>
          <p:nvPr/>
        </p:nvSpPr>
        <p:spPr>
          <a:xfrm>
            <a:off x="152797" y="509359"/>
            <a:ext cx="8733453" cy="923330"/>
          </a:xfrm>
          <a:prstGeom prst="rect">
            <a:avLst/>
          </a:prstGeom>
        </p:spPr>
        <p:txBody>
          <a:bodyPr wrap="square">
            <a:spAutoFit/>
          </a:bodyPr>
          <a:lstStyle/>
          <a:p>
            <a:pPr algn="just">
              <a:lnSpc>
                <a:spcPct val="90000"/>
              </a:lnSpc>
            </a:pPr>
            <a:r>
              <a:rPr lang="hr-HR" sz="1200" b="1" dirty="0">
                <a:solidFill>
                  <a:schemeClr val="accent6"/>
                </a:solidFill>
              </a:rPr>
              <a:t>U</a:t>
            </a:r>
            <a:r>
              <a:rPr lang="vi-VN" sz="1200" b="1" dirty="0" smtClean="0">
                <a:solidFill>
                  <a:schemeClr val="accent6"/>
                </a:solidFill>
              </a:rPr>
              <a:t>z </a:t>
            </a:r>
            <a:r>
              <a:rPr lang="vi-VN" sz="1200" b="1" dirty="0">
                <a:solidFill>
                  <a:schemeClr val="accent6"/>
                </a:solidFill>
              </a:rPr>
              <a:t>dugotrajnost postupka (61%) te mogućnost političkog utjecaja na dužnosnike (56%) </a:t>
            </a:r>
            <a:r>
              <a:rPr lang="hr-HR" sz="1200" b="1" dirty="0">
                <a:solidFill>
                  <a:schemeClr val="accent6"/>
                </a:solidFill>
              </a:rPr>
              <a:t>k</a:t>
            </a:r>
            <a:r>
              <a:rPr lang="vi-VN" sz="1200" b="1" dirty="0">
                <a:solidFill>
                  <a:schemeClr val="accent6"/>
                </a:solidFill>
              </a:rPr>
              <a:t>ao uzrok visoke percipirane razine korupcije u </a:t>
            </a:r>
            <a:r>
              <a:rPr lang="vi-VN" sz="1200" b="1" dirty="0" smtClean="0">
                <a:solidFill>
                  <a:schemeClr val="accent6"/>
                </a:solidFill>
              </a:rPr>
              <a:t>pravosuđu</a:t>
            </a:r>
            <a:r>
              <a:rPr lang="hr-HR" sz="1200" b="1" dirty="0">
                <a:solidFill>
                  <a:schemeClr val="accent6"/>
                </a:solidFill>
              </a:rPr>
              <a:t> </a:t>
            </a:r>
            <a:r>
              <a:rPr lang="vi-VN" sz="1200" b="1" dirty="0" smtClean="0">
                <a:solidFill>
                  <a:schemeClr val="accent6"/>
                </a:solidFill>
              </a:rPr>
              <a:t>navodi </a:t>
            </a:r>
            <a:r>
              <a:rPr lang="vi-VN" sz="1200" b="1" dirty="0">
                <a:solidFill>
                  <a:schemeClr val="accent6"/>
                </a:solidFill>
              </a:rPr>
              <a:t>se </a:t>
            </a:r>
            <a:r>
              <a:rPr lang="hr-HR" sz="1200" b="1" dirty="0" smtClean="0">
                <a:solidFill>
                  <a:schemeClr val="accent6"/>
                </a:solidFill>
              </a:rPr>
              <a:t>i </a:t>
            </a:r>
            <a:r>
              <a:rPr lang="vi-VN" sz="1200" b="1" dirty="0" smtClean="0">
                <a:solidFill>
                  <a:schemeClr val="accent6"/>
                </a:solidFill>
              </a:rPr>
              <a:t>mogućnost </a:t>
            </a:r>
            <a:r>
              <a:rPr lang="vi-VN" sz="1200" b="1" dirty="0">
                <a:solidFill>
                  <a:schemeClr val="accent6"/>
                </a:solidFill>
              </a:rPr>
              <a:t>pristranosti i neobjektivnosti </a:t>
            </a:r>
            <a:r>
              <a:rPr lang="vi-VN" sz="1200" b="1" dirty="0" smtClean="0">
                <a:solidFill>
                  <a:schemeClr val="accent6"/>
                </a:solidFill>
              </a:rPr>
              <a:t>dužnosnika</a:t>
            </a:r>
            <a:r>
              <a:rPr lang="hr-HR" sz="1200" b="1" dirty="0" smtClean="0">
                <a:solidFill>
                  <a:schemeClr val="accent6"/>
                </a:solidFill>
              </a:rPr>
              <a:t> </a:t>
            </a:r>
            <a:r>
              <a:rPr lang="hr-HR" sz="1200" b="1" dirty="0">
                <a:solidFill>
                  <a:schemeClr val="accent6"/>
                </a:solidFill>
              </a:rPr>
              <a:t>(45</a:t>
            </a:r>
            <a:r>
              <a:rPr lang="hr-HR" sz="1200" b="1" dirty="0" smtClean="0">
                <a:solidFill>
                  <a:schemeClr val="accent6"/>
                </a:solidFill>
              </a:rPr>
              <a:t>%). </a:t>
            </a:r>
            <a:r>
              <a:rPr lang="hr-HR" sz="1200" dirty="0" smtClean="0">
                <a:latin typeface="+mj-lt"/>
                <a:ea typeface="+mj-ea"/>
                <a:cs typeface="+mj-cs"/>
              </a:rPr>
              <a:t>Preostali mogući uzroci u nešto manjoj ali podjednakoj mjeri (svaki uzrok navodi oko trećine ispitanika) doprinose visokoj percipiranoj razini korupcije. Mišljenja građana o političkom utjecaju na suce i državne odvjetnike su podijeljena, jednak broj (po 48%) smatra da oni (uglavnom ili u potpunosti) jesu neovisni kao i da (uglavnom ili uopće) nisu neovisni od političkih pritisaka u svom radu.</a:t>
            </a:r>
            <a:endParaRPr lang="hr-HR" sz="1200" dirty="0">
              <a:latin typeface="+mj-lt"/>
              <a:ea typeface="+mj-ea"/>
              <a:cs typeface="+mj-cs"/>
            </a:endParaRPr>
          </a:p>
        </p:txBody>
      </p:sp>
      <p:sp>
        <p:nvSpPr>
          <p:cNvPr id="11" name="Title 1"/>
          <p:cNvSpPr txBox="1">
            <a:spLocks/>
          </p:cNvSpPr>
          <p:nvPr/>
        </p:nvSpPr>
        <p:spPr>
          <a:xfrm>
            <a:off x="234000" y="104380"/>
            <a:ext cx="7092775" cy="44319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Dugotrajnost postupka i mogući politički utjecaj građani vide kao uzrok </a:t>
            </a:r>
            <a:r>
              <a:rPr lang="hr-HR" sz="1600" b="0" dirty="0">
                <a:solidFill>
                  <a:schemeClr val="accent6"/>
                </a:solidFill>
              </a:rPr>
              <a:t>visoke percipirane razine </a:t>
            </a:r>
            <a:r>
              <a:rPr lang="hr-HR" sz="1600" b="0" dirty="0" smtClean="0">
                <a:solidFill>
                  <a:schemeClr val="accent6"/>
                </a:solidFill>
              </a:rPr>
              <a:t>korupcije</a:t>
            </a:r>
            <a:endParaRPr lang="hr-HR" sz="1600" b="0" dirty="0">
              <a:solidFill>
                <a:schemeClr val="accent6"/>
              </a:solidFill>
            </a:endParaRPr>
          </a:p>
        </p:txBody>
      </p:sp>
      <p:graphicFrame>
        <p:nvGraphicFramePr>
          <p:cNvPr id="25" name="Chart 4"/>
          <p:cNvGraphicFramePr/>
          <p:nvPr>
            <p:extLst>
              <p:ext uri="{D42A27DB-BD31-4B8C-83A1-F6EECF244321}">
                <p14:modId xmlns:p14="http://schemas.microsoft.com/office/powerpoint/2010/main" val="1080114095"/>
              </p:ext>
            </p:extLst>
          </p:nvPr>
        </p:nvGraphicFramePr>
        <p:xfrm>
          <a:off x="-324817" y="1765300"/>
          <a:ext cx="6447351" cy="2616574"/>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10"/>
          <p:cNvSpPr txBox="1"/>
          <p:nvPr/>
        </p:nvSpPr>
        <p:spPr>
          <a:xfrm>
            <a:off x="1619250" y="1435750"/>
            <a:ext cx="2565400"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200" dirty="0" smtClean="0">
                <a:solidFill>
                  <a:schemeClr val="accent6"/>
                </a:solidFill>
              </a:rPr>
              <a:t>Uzrok visoke percipirane razine korupcije</a:t>
            </a:r>
            <a:endParaRPr lang="en-GB" sz="1200" dirty="0">
              <a:solidFill>
                <a:schemeClr val="accent6"/>
              </a:solidFill>
            </a:endParaRPr>
          </a:p>
        </p:txBody>
      </p:sp>
      <p:sp>
        <p:nvSpPr>
          <p:cNvPr id="39" name="TextBox 10"/>
          <p:cNvSpPr txBox="1"/>
          <p:nvPr/>
        </p:nvSpPr>
        <p:spPr>
          <a:xfrm>
            <a:off x="6188099" y="1267914"/>
            <a:ext cx="2267605" cy="449837"/>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600" dirty="0">
                <a:solidFill>
                  <a:schemeClr val="accent6"/>
                </a:solidFill>
              </a:rPr>
              <a:t>Politički utjecaj na suce i državne odvjetnike</a:t>
            </a:r>
            <a:endParaRPr lang="en-GB" sz="1600" dirty="0">
              <a:solidFill>
                <a:schemeClr val="accent6"/>
              </a:solidFill>
            </a:endParaRPr>
          </a:p>
        </p:txBody>
      </p:sp>
      <p:graphicFrame>
        <p:nvGraphicFramePr>
          <p:cNvPr id="40" name="Chart 4"/>
          <p:cNvGraphicFramePr>
            <a:graphicFrameLocks noChangeAspect="1"/>
          </p:cNvGraphicFramePr>
          <p:nvPr>
            <p:extLst>
              <p:ext uri="{D42A27DB-BD31-4B8C-83A1-F6EECF244321}">
                <p14:modId xmlns:p14="http://schemas.microsoft.com/office/powerpoint/2010/main" val="807799510"/>
              </p:ext>
            </p:extLst>
          </p:nvPr>
        </p:nvGraphicFramePr>
        <p:xfrm>
          <a:off x="6390756" y="1656977"/>
          <a:ext cx="1872037" cy="1854636"/>
        </p:xfrm>
        <a:graphic>
          <a:graphicData uri="http://schemas.openxmlformats.org/drawingml/2006/chart">
            <c:chart xmlns:c="http://schemas.openxmlformats.org/drawingml/2006/chart" xmlns:r="http://schemas.openxmlformats.org/officeDocument/2006/relationships" r:id="rId4"/>
          </a:graphicData>
        </a:graphic>
      </p:graphicFrame>
      <p:cxnSp>
        <p:nvCxnSpPr>
          <p:cNvPr id="41" name="Straight Connector 6"/>
          <p:cNvCxnSpPr/>
          <p:nvPr/>
        </p:nvCxnSpPr>
        <p:spPr>
          <a:xfrm>
            <a:off x="6254095" y="315406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42" name="TextBox 10"/>
          <p:cNvSpPr txBox="1"/>
          <p:nvPr/>
        </p:nvSpPr>
        <p:spPr>
          <a:xfrm>
            <a:off x="5944968" y="3298306"/>
            <a:ext cx="2763611"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2700" dirty="0" smtClean="0">
                <a:solidFill>
                  <a:schemeClr val="accent6"/>
                </a:solidFill>
              </a:rPr>
              <a:t>4</a:t>
            </a:r>
            <a:r>
              <a:rPr lang="hr-HR" sz="2700" dirty="0">
                <a:solidFill>
                  <a:schemeClr val="accent6"/>
                </a:solidFill>
              </a:rPr>
              <a:t>8</a:t>
            </a:r>
            <a:r>
              <a:rPr lang="en-GB" sz="2700" dirty="0" smtClean="0">
                <a:solidFill>
                  <a:schemeClr val="accent6"/>
                </a:solidFill>
              </a:rPr>
              <a:t>%</a:t>
            </a:r>
          </a:p>
          <a:p>
            <a:r>
              <a:rPr lang="hr-HR" sz="1400" b="0" dirty="0" smtClean="0">
                <a:solidFill>
                  <a:schemeClr val="tx1">
                    <a:lumMod val="75000"/>
                    <a:lumOff val="25000"/>
                  </a:schemeClr>
                </a:solidFill>
              </a:rPr>
              <a:t>Gotovo polovina smatra da suci i državni odvjetnici uglavnom ili uopće nisu neovisni od političkih pritisaka</a:t>
            </a:r>
            <a:endParaRPr lang="en-GB" sz="1400" b="0" dirty="0">
              <a:solidFill>
                <a:schemeClr val="tx1">
                  <a:lumMod val="75000"/>
                  <a:lumOff val="25000"/>
                </a:schemeClr>
              </a:solidFill>
            </a:endParaRPr>
          </a:p>
        </p:txBody>
      </p:sp>
      <p:sp>
        <p:nvSpPr>
          <p:cNvPr id="43" name="Freeform 17"/>
          <p:cNvSpPr>
            <a:spLocks noChangeAspect="1" noEditPoints="1"/>
          </p:cNvSpPr>
          <p:nvPr/>
        </p:nvSpPr>
        <p:spPr bwMode="auto">
          <a:xfrm>
            <a:off x="7168441" y="215198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endParaRPr lang="en-GB" dirty="0">
              <a:latin typeface="Calibri" pitchFamily="34" charset="0"/>
            </a:endParaRPr>
          </a:p>
        </p:txBody>
      </p:sp>
      <p:sp>
        <p:nvSpPr>
          <p:cNvPr id="12" name="TextBox 10"/>
          <p:cNvSpPr txBox="1"/>
          <p:nvPr/>
        </p:nvSpPr>
        <p:spPr>
          <a:xfrm>
            <a:off x="4184650" y="2912471"/>
            <a:ext cx="1925418" cy="771670"/>
          </a:xfrm>
          <a:prstGeom prst="rect">
            <a:avLst/>
          </a:prstGeom>
          <a:ln w="12700">
            <a:solidFill>
              <a:schemeClr val="accent6"/>
            </a:solidFill>
          </a:ln>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400" b="0" dirty="0" smtClean="0">
                <a:solidFill>
                  <a:schemeClr val="tx1">
                    <a:lumMod val="75000"/>
                    <a:lumOff val="25000"/>
                  </a:schemeClr>
                </a:solidFill>
              </a:rPr>
              <a:t>Građani ne izdvajaju medije kao uzrok visoke percipirane razine korupcije</a:t>
            </a:r>
            <a:endParaRPr lang="en-GB" sz="1400" b="0" dirty="0">
              <a:solidFill>
                <a:schemeClr val="tx1">
                  <a:lumMod val="75000"/>
                  <a:lumOff val="25000"/>
                </a:schemeClr>
              </a:solidFill>
            </a:endParaRPr>
          </a:p>
        </p:txBody>
      </p:sp>
      <p:cxnSp>
        <p:nvCxnSpPr>
          <p:cNvPr id="15" name="Ravni poveznik sa strelicom 14"/>
          <p:cNvCxnSpPr/>
          <p:nvPr/>
        </p:nvCxnSpPr>
        <p:spPr>
          <a:xfrm flipH="1">
            <a:off x="3971925" y="3684141"/>
            <a:ext cx="212725" cy="141053"/>
          </a:xfrm>
          <a:prstGeom prst="straightConnector1">
            <a:avLst/>
          </a:prstGeom>
          <a:noFill/>
          <a:ln w="12700">
            <a:solidFill>
              <a:schemeClr val="accent6"/>
            </a:solidFill>
            <a:round/>
            <a:headEnd/>
            <a:tailEnd type="arrow"/>
          </a:ln>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47702253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05866"/>
            <a:ext cx="7247550" cy="183315"/>
          </a:xfrm>
        </p:spPr>
        <p:txBody>
          <a:bodyPr>
            <a:normAutofit/>
          </a:bodyPr>
          <a:lstStyle/>
          <a:p>
            <a:pPr defTabSz="914400" fontAlgn="base">
              <a:lnSpc>
                <a:spcPct val="80000"/>
              </a:lnSpc>
              <a:spcBef>
                <a:spcPct val="0"/>
              </a:spcBef>
              <a:spcAft>
                <a:spcPct val="0"/>
              </a:spcAft>
            </a:pPr>
            <a:r>
              <a:rPr lang="hr-HR" sz="800" dirty="0">
                <a:solidFill>
                  <a:srgbClr val="58595B"/>
                </a:solidFill>
                <a:latin typeface="Calibri" pitchFamily="34" charset="0"/>
              </a:rPr>
              <a:t>P6. Za svaku karakteristiku recite je li ona najveći, veliki, osrednji, manji ili uopće nije problem u hrvatskom pravosuđu. </a:t>
            </a:r>
            <a:r>
              <a:rPr lang="hr-HR" sz="800" dirty="0" smtClean="0">
                <a:solidFill>
                  <a:srgbClr val="58595B"/>
                </a:solidFill>
                <a:latin typeface="Calibri" pitchFamily="34" charset="0"/>
              </a:rPr>
              <a:t>Uzorak: </a:t>
            </a:r>
            <a:r>
              <a:rPr lang="hr-HR" sz="800" dirty="0">
                <a:solidFill>
                  <a:srgbClr val="58595B"/>
                </a:solidFill>
                <a:latin typeface="Calibri" pitchFamily="34" charset="0"/>
              </a:rPr>
              <a:t>N_2010=654; N_2016=602</a:t>
            </a: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smtClean="0">
                <a:solidFill>
                  <a:schemeClr val="accent6"/>
                </a:solidFill>
              </a:rPr>
              <a:t>Korupciju među sudcima, službenicima sudova te u državnom odvjetništvu velikim ili najvećim problemom smatra oko polovine građana dok za korupciju u policiji isto misli oko dvije petine građana. </a:t>
            </a:r>
            <a:r>
              <a:rPr lang="hr-HR" sz="1200" dirty="0" smtClean="0">
                <a:latin typeface="+mj-lt"/>
                <a:ea typeface="+mj-ea"/>
                <a:cs typeface="+mj-cs"/>
              </a:rPr>
              <a:t>U odnosu na 2010. nije došlo do promjene u procjeni korupcije kao problema u policiji i državnom odvjetništvu dok se povećao postotak građana koji korupciju među sudcima (za 2%) te korupciju u državnom odvjetništvu (za 4%) smatraju velikim problemom.</a:t>
            </a:r>
          </a:p>
        </p:txBody>
      </p:sp>
      <p:sp>
        <p:nvSpPr>
          <p:cNvPr id="6" name="TextBox 10"/>
          <p:cNvSpPr txBox="1"/>
          <p:nvPr/>
        </p:nvSpPr>
        <p:spPr>
          <a:xfrm>
            <a:off x="377531" y="1394914"/>
            <a:ext cx="1665371" cy="29300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400" dirty="0" smtClean="0">
                <a:solidFill>
                  <a:schemeClr val="accent6"/>
                </a:solidFill>
              </a:rPr>
              <a:t>Korupcija među sudcima</a:t>
            </a:r>
            <a:endParaRPr lang="en-GB" sz="1400" dirty="0">
              <a:solidFill>
                <a:schemeClr val="accent6"/>
              </a:solidFill>
            </a:endParaRPr>
          </a:p>
        </p:txBody>
      </p:sp>
      <p:graphicFrame>
        <p:nvGraphicFramePr>
          <p:cNvPr id="7" name="Chart 4"/>
          <p:cNvGraphicFramePr>
            <a:graphicFrameLocks noChangeAspect="1"/>
          </p:cNvGraphicFramePr>
          <p:nvPr>
            <p:extLst>
              <p:ext uri="{D42A27DB-BD31-4B8C-83A1-F6EECF244321}">
                <p14:modId xmlns:p14="http://schemas.microsoft.com/office/powerpoint/2010/main" val="723875865"/>
              </p:ext>
            </p:extLst>
          </p:nvPr>
        </p:nvGraphicFramePr>
        <p:xfrm>
          <a:off x="465079" y="1804331"/>
          <a:ext cx="1487086" cy="1473263"/>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6"/>
          <p:cNvCxnSpPr/>
          <p:nvPr/>
        </p:nvCxnSpPr>
        <p:spPr>
          <a:xfrm>
            <a:off x="462671" y="2948083"/>
            <a:ext cx="1487086"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3" name="TextBox 10"/>
          <p:cNvSpPr txBox="1"/>
          <p:nvPr/>
        </p:nvSpPr>
        <p:spPr>
          <a:xfrm>
            <a:off x="119733" y="3022224"/>
            <a:ext cx="2180968"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2400" dirty="0" smtClean="0">
                <a:solidFill>
                  <a:schemeClr val="accent6"/>
                </a:solidFill>
              </a:rPr>
              <a:t>51</a:t>
            </a:r>
            <a:r>
              <a:rPr lang="en-GB" sz="2400" dirty="0" smtClean="0">
                <a:solidFill>
                  <a:schemeClr val="accent6"/>
                </a:solidFill>
              </a:rPr>
              <a:t>%</a:t>
            </a:r>
            <a:endParaRPr lang="en-GB" sz="2400" dirty="0">
              <a:solidFill>
                <a:schemeClr val="accent6"/>
              </a:solidFill>
            </a:endParaRPr>
          </a:p>
          <a:p>
            <a:r>
              <a:rPr lang="hr-HR" sz="1200" b="0" dirty="0" smtClean="0">
                <a:solidFill>
                  <a:schemeClr val="tx1">
                    <a:lumMod val="75000"/>
                    <a:lumOff val="25000"/>
                  </a:schemeClr>
                </a:solidFill>
              </a:rPr>
              <a:t>49% ispitanika 2010. kaže da je to najveći/velik problem</a:t>
            </a:r>
            <a:endParaRPr lang="en-GB" sz="1200" b="0" dirty="0">
              <a:solidFill>
                <a:schemeClr val="tx1">
                  <a:lumMod val="75000"/>
                  <a:lumOff val="25000"/>
                </a:schemeClr>
              </a:solidFill>
            </a:endParaRPr>
          </a:p>
        </p:txBody>
      </p:sp>
      <p:sp>
        <p:nvSpPr>
          <p:cNvPr id="14" name="Freeform 17"/>
          <p:cNvSpPr>
            <a:spLocks noChangeAspect="1" noEditPoints="1"/>
          </p:cNvSpPr>
          <p:nvPr/>
        </p:nvSpPr>
        <p:spPr bwMode="auto">
          <a:xfrm>
            <a:off x="1088313" y="2197817"/>
            <a:ext cx="243809" cy="388980"/>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endParaRPr lang="en-GB" dirty="0">
              <a:latin typeface="Calibri" pitchFamily="34" charset="0"/>
            </a:endParaRPr>
          </a:p>
        </p:txBody>
      </p:sp>
      <p:sp>
        <p:nvSpPr>
          <p:cNvPr id="22" name="TextBox 10"/>
          <p:cNvSpPr txBox="1"/>
          <p:nvPr/>
        </p:nvSpPr>
        <p:spPr>
          <a:xfrm>
            <a:off x="7110738" y="1394914"/>
            <a:ext cx="1364897" cy="23281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400" dirty="0" smtClean="0">
                <a:solidFill>
                  <a:schemeClr val="accent6"/>
                </a:solidFill>
              </a:rPr>
              <a:t>Korupcija u policiji</a:t>
            </a:r>
            <a:endParaRPr lang="en-GB" sz="1400" dirty="0">
              <a:solidFill>
                <a:schemeClr val="accent6"/>
              </a:solidFill>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Oko polovine građana smatra korupciju velikim problemom u pravosuđu</a:t>
            </a:r>
            <a:endParaRPr lang="en-GB" sz="1600" b="0" dirty="0">
              <a:solidFill>
                <a:schemeClr val="accent6"/>
              </a:solidFill>
            </a:endParaRPr>
          </a:p>
        </p:txBody>
      </p:sp>
      <p:graphicFrame>
        <p:nvGraphicFramePr>
          <p:cNvPr id="25" name="Chart 4"/>
          <p:cNvGraphicFramePr>
            <a:graphicFrameLocks noChangeAspect="1"/>
          </p:cNvGraphicFramePr>
          <p:nvPr>
            <p:extLst>
              <p:ext uri="{D42A27DB-BD31-4B8C-83A1-F6EECF244321}">
                <p14:modId xmlns:p14="http://schemas.microsoft.com/office/powerpoint/2010/main" val="1570784093"/>
              </p:ext>
            </p:extLst>
          </p:nvPr>
        </p:nvGraphicFramePr>
        <p:xfrm>
          <a:off x="2671342" y="1804331"/>
          <a:ext cx="1487086" cy="1473263"/>
        </p:xfrm>
        <a:graphic>
          <a:graphicData uri="http://schemas.openxmlformats.org/drawingml/2006/chart">
            <c:chart xmlns:c="http://schemas.openxmlformats.org/drawingml/2006/chart" xmlns:r="http://schemas.openxmlformats.org/officeDocument/2006/relationships" r:id="rId4"/>
          </a:graphicData>
        </a:graphic>
      </p:graphicFrame>
      <p:cxnSp>
        <p:nvCxnSpPr>
          <p:cNvPr id="28" name="Straight Connector 6"/>
          <p:cNvCxnSpPr/>
          <p:nvPr/>
        </p:nvCxnSpPr>
        <p:spPr>
          <a:xfrm>
            <a:off x="2668934" y="2948083"/>
            <a:ext cx="1487086"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29" name="TextBox 10"/>
          <p:cNvSpPr txBox="1"/>
          <p:nvPr/>
        </p:nvSpPr>
        <p:spPr>
          <a:xfrm>
            <a:off x="2325996" y="3022224"/>
            <a:ext cx="2180968"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2400" dirty="0" smtClean="0">
                <a:solidFill>
                  <a:schemeClr val="accent6"/>
                </a:solidFill>
              </a:rPr>
              <a:t>51</a:t>
            </a:r>
            <a:r>
              <a:rPr lang="en-GB" sz="2400" dirty="0" smtClean="0">
                <a:solidFill>
                  <a:schemeClr val="accent6"/>
                </a:solidFill>
              </a:rPr>
              <a:t>%</a:t>
            </a:r>
            <a:endParaRPr lang="en-GB" sz="2400" dirty="0">
              <a:solidFill>
                <a:schemeClr val="accent6"/>
              </a:solidFill>
            </a:endParaRPr>
          </a:p>
          <a:p>
            <a:r>
              <a:rPr lang="hr-HR" sz="1200" b="0" dirty="0" smtClean="0">
                <a:solidFill>
                  <a:schemeClr val="tx1">
                    <a:lumMod val="75000"/>
                    <a:lumOff val="25000"/>
                  </a:schemeClr>
                </a:solidFill>
              </a:rPr>
              <a:t>47% </a:t>
            </a:r>
            <a:r>
              <a:rPr lang="hr-HR" sz="1200" b="0" dirty="0">
                <a:solidFill>
                  <a:schemeClr val="tx1">
                    <a:lumMod val="75000"/>
                    <a:lumOff val="25000"/>
                  </a:schemeClr>
                </a:solidFill>
              </a:rPr>
              <a:t>ispitanika </a:t>
            </a:r>
            <a:r>
              <a:rPr lang="hr-HR" sz="1200" b="0" dirty="0" smtClean="0">
                <a:solidFill>
                  <a:schemeClr val="tx1">
                    <a:lumMod val="75000"/>
                    <a:lumOff val="25000"/>
                  </a:schemeClr>
                </a:solidFill>
              </a:rPr>
              <a:t>2010. </a:t>
            </a:r>
            <a:r>
              <a:rPr lang="hr-HR" sz="1200" b="0" dirty="0">
                <a:solidFill>
                  <a:schemeClr val="tx1">
                    <a:lumMod val="75000"/>
                    <a:lumOff val="25000"/>
                  </a:schemeClr>
                </a:solidFill>
              </a:rPr>
              <a:t>kaže da je to najveći/velik problem</a:t>
            </a:r>
            <a:endParaRPr lang="en-GB" sz="1200" b="0" dirty="0">
              <a:solidFill>
                <a:schemeClr val="tx1">
                  <a:lumMod val="75000"/>
                  <a:lumOff val="25000"/>
                </a:schemeClr>
              </a:solidFill>
            </a:endParaRPr>
          </a:p>
          <a:p>
            <a:endParaRPr lang="en-GB" sz="1200" b="0" dirty="0">
              <a:solidFill>
                <a:schemeClr val="tx1">
                  <a:lumMod val="75000"/>
                  <a:lumOff val="25000"/>
                </a:schemeClr>
              </a:solidFill>
            </a:endParaRPr>
          </a:p>
        </p:txBody>
      </p:sp>
      <p:sp>
        <p:nvSpPr>
          <p:cNvPr id="30" name="Freeform 17"/>
          <p:cNvSpPr>
            <a:spLocks noChangeAspect="1" noEditPoints="1"/>
          </p:cNvSpPr>
          <p:nvPr/>
        </p:nvSpPr>
        <p:spPr bwMode="auto">
          <a:xfrm>
            <a:off x="3294576" y="2197817"/>
            <a:ext cx="243809" cy="388980"/>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endParaRPr lang="en-GB" dirty="0">
              <a:latin typeface="Calibri" pitchFamily="34" charset="0"/>
            </a:endParaRPr>
          </a:p>
        </p:txBody>
      </p:sp>
      <p:graphicFrame>
        <p:nvGraphicFramePr>
          <p:cNvPr id="31" name="Chart 4"/>
          <p:cNvGraphicFramePr>
            <a:graphicFrameLocks noChangeAspect="1"/>
          </p:cNvGraphicFramePr>
          <p:nvPr>
            <p:extLst>
              <p:ext uri="{D42A27DB-BD31-4B8C-83A1-F6EECF244321}">
                <p14:modId xmlns:p14="http://schemas.microsoft.com/office/powerpoint/2010/main" val="3592021022"/>
              </p:ext>
            </p:extLst>
          </p:nvPr>
        </p:nvGraphicFramePr>
        <p:xfrm>
          <a:off x="4852892" y="1804331"/>
          <a:ext cx="1487086" cy="1473263"/>
        </p:xfrm>
        <a:graphic>
          <a:graphicData uri="http://schemas.openxmlformats.org/drawingml/2006/chart">
            <c:chart xmlns:c="http://schemas.openxmlformats.org/drawingml/2006/chart" xmlns:r="http://schemas.openxmlformats.org/officeDocument/2006/relationships" r:id="rId5"/>
          </a:graphicData>
        </a:graphic>
      </p:graphicFrame>
      <p:cxnSp>
        <p:nvCxnSpPr>
          <p:cNvPr id="32" name="Straight Connector 6"/>
          <p:cNvCxnSpPr/>
          <p:nvPr/>
        </p:nvCxnSpPr>
        <p:spPr>
          <a:xfrm>
            <a:off x="4850484" y="2948083"/>
            <a:ext cx="1487086"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33" name="TextBox 10"/>
          <p:cNvSpPr txBox="1"/>
          <p:nvPr/>
        </p:nvSpPr>
        <p:spPr>
          <a:xfrm>
            <a:off x="4507546" y="3022224"/>
            <a:ext cx="2180968"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2400" dirty="0" smtClean="0">
                <a:solidFill>
                  <a:schemeClr val="accent6"/>
                </a:solidFill>
              </a:rPr>
              <a:t>4</a:t>
            </a:r>
            <a:r>
              <a:rPr lang="hr-HR" sz="2400" dirty="0">
                <a:solidFill>
                  <a:schemeClr val="accent6"/>
                </a:solidFill>
              </a:rPr>
              <a:t>8</a:t>
            </a:r>
            <a:r>
              <a:rPr lang="en-GB" sz="2400" dirty="0" smtClean="0">
                <a:solidFill>
                  <a:schemeClr val="accent6"/>
                </a:solidFill>
              </a:rPr>
              <a:t>%</a:t>
            </a:r>
            <a:endParaRPr lang="en-GB" sz="2400" dirty="0">
              <a:solidFill>
                <a:schemeClr val="accent6"/>
              </a:solidFill>
            </a:endParaRPr>
          </a:p>
          <a:p>
            <a:r>
              <a:rPr lang="hr-HR" sz="1200" b="0" dirty="0" smtClean="0">
                <a:solidFill>
                  <a:schemeClr val="tx1">
                    <a:lumMod val="75000"/>
                    <a:lumOff val="25000"/>
                  </a:schemeClr>
                </a:solidFill>
              </a:rPr>
              <a:t>48% </a:t>
            </a:r>
            <a:r>
              <a:rPr lang="hr-HR" sz="1200" b="0" dirty="0">
                <a:solidFill>
                  <a:schemeClr val="tx1">
                    <a:lumMod val="75000"/>
                    <a:lumOff val="25000"/>
                  </a:schemeClr>
                </a:solidFill>
              </a:rPr>
              <a:t>ispitanika </a:t>
            </a:r>
            <a:r>
              <a:rPr lang="hr-HR" sz="1200" b="0" dirty="0" smtClean="0">
                <a:solidFill>
                  <a:schemeClr val="tx1">
                    <a:lumMod val="75000"/>
                    <a:lumOff val="25000"/>
                  </a:schemeClr>
                </a:solidFill>
              </a:rPr>
              <a:t>2010. </a:t>
            </a:r>
            <a:r>
              <a:rPr lang="hr-HR" sz="1200" b="0" dirty="0">
                <a:solidFill>
                  <a:schemeClr val="tx1">
                    <a:lumMod val="75000"/>
                    <a:lumOff val="25000"/>
                  </a:schemeClr>
                </a:solidFill>
              </a:rPr>
              <a:t>kaže da je to najveći/velik problem</a:t>
            </a:r>
            <a:endParaRPr lang="en-GB" sz="1200" b="0" dirty="0">
              <a:solidFill>
                <a:schemeClr val="tx1">
                  <a:lumMod val="75000"/>
                  <a:lumOff val="25000"/>
                </a:schemeClr>
              </a:solidFill>
            </a:endParaRPr>
          </a:p>
        </p:txBody>
      </p:sp>
      <p:sp>
        <p:nvSpPr>
          <p:cNvPr id="34" name="Freeform 17"/>
          <p:cNvSpPr>
            <a:spLocks noChangeAspect="1" noEditPoints="1"/>
          </p:cNvSpPr>
          <p:nvPr/>
        </p:nvSpPr>
        <p:spPr bwMode="auto">
          <a:xfrm>
            <a:off x="5476126" y="2197817"/>
            <a:ext cx="243809" cy="388980"/>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endParaRPr lang="en-GB" dirty="0">
              <a:latin typeface="Calibri" pitchFamily="34" charset="0"/>
            </a:endParaRPr>
          </a:p>
        </p:txBody>
      </p:sp>
      <p:graphicFrame>
        <p:nvGraphicFramePr>
          <p:cNvPr id="35" name="Chart 4"/>
          <p:cNvGraphicFramePr>
            <a:graphicFrameLocks noChangeAspect="1"/>
          </p:cNvGraphicFramePr>
          <p:nvPr>
            <p:extLst>
              <p:ext uri="{D42A27DB-BD31-4B8C-83A1-F6EECF244321}">
                <p14:modId xmlns:p14="http://schemas.microsoft.com/office/powerpoint/2010/main" val="1060563819"/>
              </p:ext>
            </p:extLst>
          </p:nvPr>
        </p:nvGraphicFramePr>
        <p:xfrm>
          <a:off x="7052052" y="1804331"/>
          <a:ext cx="1487086" cy="1473263"/>
        </p:xfrm>
        <a:graphic>
          <a:graphicData uri="http://schemas.openxmlformats.org/drawingml/2006/chart">
            <c:chart xmlns:c="http://schemas.openxmlformats.org/drawingml/2006/chart" xmlns:r="http://schemas.openxmlformats.org/officeDocument/2006/relationships" r:id="rId6"/>
          </a:graphicData>
        </a:graphic>
      </p:graphicFrame>
      <p:cxnSp>
        <p:nvCxnSpPr>
          <p:cNvPr id="36" name="Straight Connector 6"/>
          <p:cNvCxnSpPr/>
          <p:nvPr/>
        </p:nvCxnSpPr>
        <p:spPr>
          <a:xfrm>
            <a:off x="7049644" y="2948083"/>
            <a:ext cx="1487086"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37" name="TextBox 10"/>
          <p:cNvSpPr txBox="1"/>
          <p:nvPr/>
        </p:nvSpPr>
        <p:spPr>
          <a:xfrm>
            <a:off x="6706706" y="3022224"/>
            <a:ext cx="2180968"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2400" dirty="0" smtClean="0">
                <a:solidFill>
                  <a:schemeClr val="accent6"/>
                </a:solidFill>
              </a:rPr>
              <a:t>4</a:t>
            </a:r>
            <a:r>
              <a:rPr lang="hr-HR" sz="2400" dirty="0">
                <a:solidFill>
                  <a:schemeClr val="accent6"/>
                </a:solidFill>
              </a:rPr>
              <a:t>1</a:t>
            </a:r>
            <a:r>
              <a:rPr lang="en-GB" sz="2400" dirty="0" smtClean="0">
                <a:solidFill>
                  <a:schemeClr val="accent6"/>
                </a:solidFill>
              </a:rPr>
              <a:t>%</a:t>
            </a:r>
            <a:endParaRPr lang="en-GB" sz="2400" dirty="0">
              <a:solidFill>
                <a:schemeClr val="accent6"/>
              </a:solidFill>
            </a:endParaRPr>
          </a:p>
          <a:p>
            <a:r>
              <a:rPr lang="hr-HR" sz="1200" b="0" dirty="0" smtClean="0">
                <a:solidFill>
                  <a:schemeClr val="tx1">
                    <a:lumMod val="75000"/>
                    <a:lumOff val="25000"/>
                  </a:schemeClr>
                </a:solidFill>
              </a:rPr>
              <a:t>41% </a:t>
            </a:r>
            <a:r>
              <a:rPr lang="hr-HR" sz="1200" b="0" dirty="0">
                <a:solidFill>
                  <a:schemeClr val="tx1">
                    <a:lumMod val="75000"/>
                    <a:lumOff val="25000"/>
                  </a:schemeClr>
                </a:solidFill>
              </a:rPr>
              <a:t>ispitanika </a:t>
            </a:r>
            <a:r>
              <a:rPr lang="hr-HR" sz="1200" b="0" dirty="0" smtClean="0">
                <a:solidFill>
                  <a:schemeClr val="tx1">
                    <a:lumMod val="75000"/>
                    <a:lumOff val="25000"/>
                  </a:schemeClr>
                </a:solidFill>
              </a:rPr>
              <a:t>2010. </a:t>
            </a:r>
            <a:r>
              <a:rPr lang="hr-HR" sz="1200" b="0" dirty="0">
                <a:solidFill>
                  <a:schemeClr val="tx1">
                    <a:lumMod val="75000"/>
                    <a:lumOff val="25000"/>
                  </a:schemeClr>
                </a:solidFill>
              </a:rPr>
              <a:t>kaže da je to najveći/velik problem</a:t>
            </a:r>
            <a:endParaRPr lang="en-GB" sz="1200" b="0" dirty="0">
              <a:solidFill>
                <a:schemeClr val="tx1">
                  <a:lumMod val="75000"/>
                  <a:lumOff val="25000"/>
                </a:schemeClr>
              </a:solidFill>
            </a:endParaRPr>
          </a:p>
        </p:txBody>
      </p:sp>
      <p:sp>
        <p:nvSpPr>
          <p:cNvPr id="38" name="Freeform 17"/>
          <p:cNvSpPr>
            <a:spLocks noChangeAspect="1" noEditPoints="1"/>
          </p:cNvSpPr>
          <p:nvPr/>
        </p:nvSpPr>
        <p:spPr bwMode="auto">
          <a:xfrm>
            <a:off x="7675286" y="2197817"/>
            <a:ext cx="243809" cy="388980"/>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endParaRPr lang="en-GB" dirty="0">
              <a:latin typeface="Calibri" pitchFamily="34" charset="0"/>
            </a:endParaRPr>
          </a:p>
        </p:txBody>
      </p:sp>
      <p:sp>
        <p:nvSpPr>
          <p:cNvPr id="39" name="TextBox 10"/>
          <p:cNvSpPr txBox="1"/>
          <p:nvPr/>
        </p:nvSpPr>
        <p:spPr>
          <a:xfrm>
            <a:off x="4741367" y="1394914"/>
            <a:ext cx="1713325" cy="232817"/>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400" dirty="0" smtClean="0">
                <a:solidFill>
                  <a:schemeClr val="accent6"/>
                </a:solidFill>
              </a:rPr>
              <a:t>Korupcija službenika u sudovima</a:t>
            </a:r>
            <a:endParaRPr lang="en-GB" sz="1400" dirty="0">
              <a:solidFill>
                <a:schemeClr val="accent6"/>
              </a:solidFill>
            </a:endParaRPr>
          </a:p>
        </p:txBody>
      </p:sp>
      <p:sp>
        <p:nvSpPr>
          <p:cNvPr id="26" name="TextBox 10"/>
          <p:cNvSpPr txBox="1"/>
          <p:nvPr/>
        </p:nvSpPr>
        <p:spPr>
          <a:xfrm>
            <a:off x="2559817" y="1394915"/>
            <a:ext cx="171332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400" dirty="0" smtClean="0">
                <a:solidFill>
                  <a:schemeClr val="accent6"/>
                </a:solidFill>
              </a:rPr>
              <a:t>Korupcija u državnom odvjetništvu</a:t>
            </a:r>
            <a:endParaRPr lang="en-GB" sz="1400" dirty="0">
              <a:solidFill>
                <a:schemeClr val="accent6"/>
              </a:solidFill>
            </a:endParaRPr>
          </a:p>
        </p:txBody>
      </p:sp>
    </p:spTree>
    <p:extLst>
      <p:ext uri="{BB962C8B-B14F-4D97-AF65-F5344CB8AC3E}">
        <p14:creationId xmlns:p14="http://schemas.microsoft.com/office/powerpoint/2010/main" val="68652588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K1. Prema Vašem mišljenju, koji je uzrok visoke percipirane razine korupcije u pravosuđu? (Moguće više odgovora</a:t>
            </a:r>
            <a:r>
              <a:rPr lang="hr-HR" sz="800" dirty="0">
                <a:solidFill>
                  <a:srgbClr val="58595B"/>
                </a:solidFill>
                <a:latin typeface="Calibri" pitchFamily="34" charset="0"/>
              </a:rPr>
              <a:t>) Uzorak</a:t>
            </a:r>
            <a:r>
              <a:rPr lang="hr-HR" sz="800" dirty="0" smtClean="0">
                <a:solidFill>
                  <a:srgbClr val="58595B"/>
                </a:solidFill>
                <a:latin typeface="Calibri" pitchFamily="34" charset="0"/>
              </a:rPr>
              <a:t>: N= 329</a:t>
            </a:r>
          </a:p>
          <a:p>
            <a:pPr defTabSz="914400" fontAlgn="base">
              <a:lnSpc>
                <a:spcPct val="100000"/>
              </a:lnSpc>
              <a:spcBef>
                <a:spcPct val="0"/>
              </a:spcBef>
              <a:spcAft>
                <a:spcPct val="0"/>
              </a:spcAft>
            </a:pPr>
            <a:r>
              <a:rPr lang="hr-HR" sz="800" dirty="0" smtClean="0">
                <a:solidFill>
                  <a:srgbClr val="58595B"/>
                </a:solidFill>
                <a:latin typeface="Calibri" pitchFamily="34" charset="0"/>
              </a:rPr>
              <a:t>K2</a:t>
            </a:r>
            <a:r>
              <a:rPr lang="hr-HR" sz="800" dirty="0">
                <a:solidFill>
                  <a:srgbClr val="58595B"/>
                </a:solidFill>
                <a:latin typeface="Calibri" pitchFamily="34" charset="0"/>
              </a:rPr>
              <a:t>. Prema Vašem mišljenju koliko je politički utjecaj na suce i državne odvjetnike, odnosno u kojoj mjeri oni mogu raditi svoj posao neovisno od političkih pritisaka? </a:t>
            </a:r>
            <a:r>
              <a:rPr lang="hr-HR" sz="800" dirty="0" smtClean="0">
                <a:solidFill>
                  <a:srgbClr val="58595B"/>
                </a:solidFill>
                <a:latin typeface="Calibri" pitchFamily="34" charset="0"/>
              </a:rPr>
              <a:t>Uzorak</a:t>
            </a:r>
            <a:r>
              <a:rPr lang="hr-HR" sz="800" dirty="0">
                <a:solidFill>
                  <a:srgbClr val="58595B"/>
                </a:solidFill>
                <a:latin typeface="Calibri" pitchFamily="34" charset="0"/>
              </a:rPr>
              <a:t>: </a:t>
            </a:r>
            <a:r>
              <a:rPr lang="hr-HR" sz="800" dirty="0" smtClean="0">
                <a:solidFill>
                  <a:srgbClr val="58595B"/>
                </a:solidFill>
                <a:latin typeface="Calibri" pitchFamily="34" charset="0"/>
              </a:rPr>
              <a:t>N=245</a:t>
            </a:r>
          </a:p>
        </p:txBody>
      </p:sp>
      <p:sp>
        <p:nvSpPr>
          <p:cNvPr id="11" name="Title 1"/>
          <p:cNvSpPr txBox="1">
            <a:spLocks/>
          </p:cNvSpPr>
          <p:nvPr/>
        </p:nvSpPr>
        <p:spPr>
          <a:xfrm>
            <a:off x="234001" y="74792"/>
            <a:ext cx="7100118"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BA" sz="1600" b="0" i="0" u="none" strike="noStrike" kern="1200" cap="none" spc="0" normalizeH="0" baseline="0" noProof="0" dirty="0">
                <a:ln>
                  <a:noFill/>
                </a:ln>
                <a:solidFill>
                  <a:srgbClr val="007681"/>
                </a:solidFill>
                <a:effectLst/>
                <a:uLnTx/>
                <a:uFillTx/>
                <a:latin typeface="Calibri"/>
                <a:ea typeface="+mj-ea"/>
                <a:cs typeface="+mj-cs"/>
              </a:rPr>
              <a:t>U</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zrok </a:t>
            </a:r>
            <a:r>
              <a:rPr kumimoji="0" lang="vi-VN" sz="1600" b="0" i="0" u="none" strike="noStrike" kern="1200" cap="none" spc="0" normalizeH="0" baseline="0" noProof="0" dirty="0">
                <a:ln>
                  <a:noFill/>
                </a:ln>
                <a:solidFill>
                  <a:srgbClr val="007681"/>
                </a:solidFill>
                <a:effectLst/>
                <a:uLnTx/>
                <a:uFillTx/>
                <a:latin typeface="Calibri"/>
                <a:ea typeface="+mj-ea"/>
                <a:cs typeface="+mj-cs"/>
              </a:rPr>
              <a:t>visoke percipirane razine korupcije u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pravosuđu</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 </a:t>
            </a:r>
            <a:r>
              <a:rPr kumimoji="0" lang="hr-HR" sz="1600" b="0" i="0" u="none" strike="noStrike" kern="1200" cap="none" spc="0" normalizeH="0" baseline="0" noProof="0" dirty="0">
                <a:ln>
                  <a:noFill/>
                </a:ln>
                <a:solidFill>
                  <a:srgbClr val="007681"/>
                </a:solidFill>
                <a:effectLst/>
                <a:uLnTx/>
                <a:uFillTx/>
                <a:latin typeface="Calibri"/>
                <a:ea typeface="+mj-ea"/>
                <a:cs typeface="+mj-cs"/>
              </a:rPr>
              <a:t>Korisnici suda (fizičke osobe)</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400050" y="1739900"/>
          <a:ext cx="6254750" cy="25019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0"/>
          <p:cNvSpPr txBox="1"/>
          <p:nvPr/>
        </p:nvSpPr>
        <p:spPr>
          <a:xfrm>
            <a:off x="1708150" y="1350464"/>
            <a:ext cx="322580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Percipirani uzroci korupcije u pravosuđu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0" name="TextBox 10"/>
          <p:cNvSpPr txBox="1"/>
          <p:nvPr/>
        </p:nvSpPr>
        <p:spPr>
          <a:xfrm>
            <a:off x="6381346" y="1350464"/>
            <a:ext cx="2418879" cy="3830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Osigurava li postojeći zakon neovisnost i nepristranost?</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a:graphicFrameLocks noChangeAspect="1"/>
          </p:cNvGraphicFramePr>
          <p:nvPr>
            <p:extLst/>
          </p:nvPr>
        </p:nvGraphicFramePr>
        <p:xfrm>
          <a:off x="6659640" y="1739527"/>
          <a:ext cx="1872037" cy="1854636"/>
        </p:xfrm>
        <a:graphic>
          <a:graphicData uri="http://schemas.openxmlformats.org/drawingml/2006/chart">
            <c:chart xmlns:c="http://schemas.openxmlformats.org/drawingml/2006/chart" xmlns:r="http://schemas.openxmlformats.org/officeDocument/2006/relationships" r:id="rId4"/>
          </a:graphicData>
        </a:graphic>
      </p:graphicFrame>
      <p:cxnSp>
        <p:nvCxnSpPr>
          <p:cNvPr id="14" name="Straight Connector 6"/>
          <p:cNvCxnSpPr/>
          <p:nvPr/>
        </p:nvCxnSpPr>
        <p:spPr>
          <a:xfrm>
            <a:off x="6522979" y="323661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5" name="TextBox 10"/>
          <p:cNvSpPr txBox="1"/>
          <p:nvPr/>
        </p:nvSpPr>
        <p:spPr>
          <a:xfrm>
            <a:off x="6213852" y="3380855"/>
            <a:ext cx="2763611"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5</a:t>
            </a:r>
            <a:r>
              <a:rPr kumimoji="0" lang="hr-BA"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4</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27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Ispitanika smatra da postojeći zakonski okvir ne osigurava neovisnost i nepristranost dužnosnika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16" name="Freeform 17"/>
          <p:cNvSpPr>
            <a:spLocks noChangeAspect="1" noEditPoints="1"/>
          </p:cNvSpPr>
          <p:nvPr/>
        </p:nvSpPr>
        <p:spPr bwMode="auto">
          <a:xfrm>
            <a:off x="7437325" y="223453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
        <p:nvSpPr>
          <p:cNvPr id="17" name="Pravokutnik 16"/>
          <p:cNvSpPr/>
          <p:nvPr/>
        </p:nvSpPr>
        <p:spPr>
          <a:xfrm>
            <a:off x="152797" y="458243"/>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Mogućnost političkog utjecaja na pravosudne dužnosnike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(57%) te njihova moguća pristranost i neobjektivnost (39%) najčešće su navođeni uzroci </a:t>
            </a:r>
            <a:r>
              <a:rPr kumimoji="0" lang="hr-HR" sz="1200" b="0" i="0" u="none" strike="noStrike" kern="1200" cap="none" spc="0" normalizeH="0" baseline="0" noProof="0" dirty="0">
                <a:ln>
                  <a:noFill/>
                </a:ln>
                <a:solidFill>
                  <a:srgbClr val="222223"/>
                </a:solidFill>
                <a:effectLst/>
                <a:uLnTx/>
                <a:uFillTx/>
                <a:latin typeface="Calibri"/>
                <a:ea typeface="+mn-ea"/>
                <a:cs typeface="+mn-cs"/>
              </a:rPr>
              <a:t>korupcije u pravosuđu.  54% ispitanika ističe da postojeći zakonski okvir ne osigurava neovisnost i nepristranost dužnosnika. </a:t>
            </a:r>
          </a:p>
        </p:txBody>
      </p:sp>
    </p:spTree>
    <p:extLst>
      <p:ext uri="{BB962C8B-B14F-4D97-AF65-F5344CB8AC3E}">
        <p14:creationId xmlns:p14="http://schemas.microsoft.com/office/powerpoint/2010/main" val="36134787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84059"/>
            <a:ext cx="7247550" cy="183315"/>
          </a:xfrm>
        </p:spPr>
        <p:txBody>
          <a:bodyPr>
            <a:normAutofit/>
          </a:bodyPr>
          <a:lstStyle/>
          <a:p>
            <a:pPr defTabSz="914400" fontAlgn="base">
              <a:lnSpc>
                <a:spcPct val="100000"/>
              </a:lnSpc>
              <a:spcBef>
                <a:spcPct val="0"/>
              </a:spcBef>
              <a:spcAft>
                <a:spcPct val="0"/>
              </a:spcAft>
            </a:pPr>
            <a:r>
              <a:rPr lang="hr-HR" sz="600" dirty="0">
                <a:solidFill>
                  <a:srgbClr val="58595B"/>
                </a:solidFill>
                <a:latin typeface="Calibri" pitchFamily="34" charset="0"/>
              </a:rPr>
              <a:t>P21a. Je li Vam tijekom bilo koje faze ovog sudskog postupka bilo sugerirano da bi korištenje neformalnog puta (dodatno plaćanje, poklon, poznanstvo) Vaš slučaj učinilo efikasnijim i ishod za vas povoljnijim? Uzorak: N=217 /245</a:t>
            </a:r>
          </a:p>
          <a:p>
            <a:pPr defTabSz="914400" fontAlgn="base">
              <a:lnSpc>
                <a:spcPct val="100000"/>
              </a:lnSpc>
              <a:spcBef>
                <a:spcPct val="0"/>
              </a:spcBef>
              <a:spcAft>
                <a:spcPct val="0"/>
              </a:spcAft>
            </a:pPr>
            <a:r>
              <a:rPr lang="hr-HR" sz="600" dirty="0">
                <a:solidFill>
                  <a:srgbClr val="58595B"/>
                </a:solidFill>
                <a:latin typeface="Calibri" pitchFamily="34" charset="0"/>
              </a:rPr>
              <a:t>P</a:t>
            </a:r>
            <a:r>
              <a:rPr lang="hr-HR" sz="600" dirty="0" smtClean="0">
                <a:solidFill>
                  <a:srgbClr val="58595B"/>
                </a:solidFill>
                <a:latin typeface="Calibri" pitchFamily="34" charset="0"/>
              </a:rPr>
              <a:t>21b</a:t>
            </a:r>
            <a:r>
              <a:rPr lang="hr-HR" sz="600" dirty="0">
                <a:solidFill>
                  <a:srgbClr val="58595B"/>
                </a:solidFill>
                <a:latin typeface="Calibri" pitchFamily="34" charset="0"/>
              </a:rPr>
              <a:t>. Tko je predložio korištenje neformalnog puta za ubrzavanje Vašeg predmeta ili njegovo povoljnije </a:t>
            </a:r>
            <a:r>
              <a:rPr lang="hr-HR" sz="600" dirty="0" smtClean="0">
                <a:solidFill>
                  <a:srgbClr val="58595B"/>
                </a:solidFill>
                <a:latin typeface="Calibri" pitchFamily="34" charset="0"/>
              </a:rPr>
              <a:t>rješavanje? Uzorak: </a:t>
            </a:r>
            <a:r>
              <a:rPr lang="pt-BR" sz="600" dirty="0">
                <a:solidFill>
                  <a:srgbClr val="58595B"/>
                </a:solidFill>
                <a:latin typeface="Calibri" pitchFamily="34" charset="0"/>
              </a:rPr>
              <a:t>Uzorak: N(2010</a:t>
            </a:r>
            <a:r>
              <a:rPr lang="pt-BR" sz="600" dirty="0" smtClean="0">
                <a:solidFill>
                  <a:srgbClr val="58595B"/>
                </a:solidFill>
                <a:latin typeface="Calibri" pitchFamily="34" charset="0"/>
              </a:rPr>
              <a:t>)=</a:t>
            </a:r>
            <a:r>
              <a:rPr lang="hr-HR" sz="600" dirty="0">
                <a:solidFill>
                  <a:srgbClr val="58595B"/>
                </a:solidFill>
                <a:latin typeface="Calibri" pitchFamily="34" charset="0"/>
              </a:rPr>
              <a:t>6</a:t>
            </a:r>
            <a:r>
              <a:rPr lang="pt-BR" sz="600" dirty="0" smtClean="0">
                <a:solidFill>
                  <a:srgbClr val="58595B"/>
                </a:solidFill>
                <a:latin typeface="Calibri" pitchFamily="34" charset="0"/>
              </a:rPr>
              <a:t>; </a:t>
            </a:r>
            <a:r>
              <a:rPr lang="pt-BR" sz="600" dirty="0">
                <a:solidFill>
                  <a:srgbClr val="58595B"/>
                </a:solidFill>
                <a:latin typeface="Calibri" pitchFamily="34" charset="0"/>
              </a:rPr>
              <a:t>N(2016</a:t>
            </a:r>
            <a:r>
              <a:rPr lang="pt-BR" sz="600" dirty="0" smtClean="0">
                <a:solidFill>
                  <a:srgbClr val="58595B"/>
                </a:solidFill>
                <a:latin typeface="Calibri" pitchFamily="34" charset="0"/>
              </a:rPr>
              <a:t>)=</a:t>
            </a:r>
            <a:r>
              <a:rPr lang="hr-HR" sz="600" dirty="0" smtClean="0">
                <a:solidFill>
                  <a:srgbClr val="58595B"/>
                </a:solidFill>
                <a:latin typeface="Calibri" pitchFamily="34" charset="0"/>
              </a:rPr>
              <a:t>13</a:t>
            </a:r>
            <a:endParaRPr lang="hr-HR" sz="600" dirty="0">
              <a:solidFill>
                <a:srgbClr val="FF0000"/>
              </a:solidFill>
              <a:latin typeface="Calibri" pitchFamily="34" charset="0"/>
            </a:endParaRPr>
          </a:p>
        </p:txBody>
      </p:sp>
      <p:sp>
        <p:nvSpPr>
          <p:cNvPr id="11" name="Title 1"/>
          <p:cNvSpPr txBox="1">
            <a:spLocks/>
          </p:cNvSpPr>
          <p:nvPr/>
        </p:nvSpPr>
        <p:spPr>
          <a:xfrm>
            <a:off x="234001" y="104380"/>
            <a:ext cx="6585900"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Korištenje „neformalnih putova”</a:t>
            </a:r>
            <a:r>
              <a:rPr kumimoji="0" lang="hr-HR" sz="1600" b="0" i="0" u="none" strike="noStrike" kern="1200" cap="none" spc="0" normalizeH="0" baseline="0" noProof="0" dirty="0">
                <a:ln>
                  <a:noFill/>
                </a:ln>
                <a:solidFill>
                  <a:srgbClr val="007681"/>
                </a:solidFill>
                <a:effectLst/>
                <a:uLnTx/>
                <a:uFillTx/>
                <a:latin typeface="Calibri"/>
                <a:ea typeface="+mj-ea"/>
                <a:cs typeface="+mj-cs"/>
              </a:rPr>
              <a:t> – Korisnici suda (fizičke osobe</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0" name="TextBox 10"/>
          <p:cNvSpPr txBox="1"/>
          <p:nvPr/>
        </p:nvSpPr>
        <p:spPr>
          <a:xfrm>
            <a:off x="743427" y="1070970"/>
            <a:ext cx="1819914"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Neformalni put?</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a:graphicFrameLocks noChangeAspect="1"/>
          </p:cNvGraphicFramePr>
          <p:nvPr>
            <p:extLst/>
          </p:nvPr>
        </p:nvGraphicFramePr>
        <p:xfrm>
          <a:off x="717365" y="1288435"/>
          <a:ext cx="1872037" cy="1854636"/>
        </p:xfrm>
        <a:graphic>
          <a:graphicData uri="http://schemas.openxmlformats.org/drawingml/2006/chart">
            <c:chart xmlns:c="http://schemas.openxmlformats.org/drawingml/2006/chart" xmlns:r="http://schemas.openxmlformats.org/officeDocument/2006/relationships" r:id="rId3"/>
          </a:graphicData>
        </a:graphic>
      </p:graphicFrame>
      <p:cxnSp>
        <p:nvCxnSpPr>
          <p:cNvPr id="14" name="Straight Connector 6"/>
          <p:cNvCxnSpPr/>
          <p:nvPr/>
        </p:nvCxnSpPr>
        <p:spPr>
          <a:xfrm>
            <a:off x="585577" y="2802066"/>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6" name="Freeform 17"/>
          <p:cNvSpPr>
            <a:spLocks noChangeAspect="1" noEditPoints="1"/>
          </p:cNvSpPr>
          <p:nvPr/>
        </p:nvSpPr>
        <p:spPr bwMode="auto">
          <a:xfrm>
            <a:off x="1499923" y="1788193"/>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
        <p:nvSpPr>
          <p:cNvPr id="18" name="TextBox 10"/>
          <p:cNvSpPr txBox="1"/>
          <p:nvPr/>
        </p:nvSpPr>
        <p:spPr>
          <a:xfrm>
            <a:off x="5202755" y="2486218"/>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BA"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Tko najčešće predlaže?</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Tablica 11"/>
          <p:cNvGraphicFramePr>
            <a:graphicFrameLocks noGrp="1"/>
          </p:cNvGraphicFramePr>
          <p:nvPr>
            <p:extLst/>
          </p:nvPr>
        </p:nvGraphicFramePr>
        <p:xfrm>
          <a:off x="4848727" y="1335431"/>
          <a:ext cx="3259953" cy="1043520"/>
        </p:xfrm>
        <a:graphic>
          <a:graphicData uri="http://schemas.openxmlformats.org/drawingml/2006/table">
            <a:tbl>
              <a:tblPr>
                <a:tableStyleId>{638B1855-1B75-4FBE-930C-398BA8C253C6}</a:tableStyleId>
              </a:tblPr>
              <a:tblGrid>
                <a:gridCol w="1737255">
                  <a:extLst>
                    <a:ext uri="{9D8B030D-6E8A-4147-A177-3AD203B41FA5}">
                      <a16:colId xmlns:a16="http://schemas.microsoft.com/office/drawing/2014/main" xmlns="" val="20000"/>
                    </a:ext>
                  </a:extLst>
                </a:gridCol>
                <a:gridCol w="761349">
                  <a:extLst>
                    <a:ext uri="{9D8B030D-6E8A-4147-A177-3AD203B41FA5}">
                      <a16:colId xmlns:a16="http://schemas.microsoft.com/office/drawing/2014/main" xmlns="" val="20001"/>
                    </a:ext>
                  </a:extLst>
                </a:gridCol>
                <a:gridCol w="761349">
                  <a:extLst>
                    <a:ext uri="{9D8B030D-6E8A-4147-A177-3AD203B41FA5}">
                      <a16:colId xmlns:a16="http://schemas.microsoft.com/office/drawing/2014/main" xmlns="" val="20002"/>
                    </a:ext>
                  </a:extLst>
                </a:gridCol>
              </a:tblGrid>
              <a:tr h="173920">
                <a:tc>
                  <a:txBody>
                    <a:bodyPr/>
                    <a:lstStyle/>
                    <a:p>
                      <a:pPr marL="0" algn="ctr" defTabSz="924282" rtl="0" eaLnBrk="1" fontAlgn="b" latinLnBrk="0" hangingPunct="1"/>
                      <a:endParaRPr lang="hr-HR" sz="900" b="1" u="none" strike="noStrike" kern="1200" dirty="0">
                        <a:solidFill>
                          <a:schemeClr val="lt1"/>
                        </a:solidFill>
                        <a:effectLst/>
                        <a:latin typeface="+mn-lt"/>
                        <a:ea typeface="+mn-ea"/>
                        <a:cs typeface="+mn-cs"/>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smtClean="0">
                          <a:solidFill>
                            <a:schemeClr val="lt1"/>
                          </a:solidFill>
                          <a:effectLst/>
                          <a:latin typeface="+mn-lt"/>
                          <a:ea typeface="+mn-ea"/>
                          <a:cs typeface="+mn-cs"/>
                        </a:rPr>
                        <a:t>% „Da”</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73920">
                <a:tc>
                  <a:txBody>
                    <a:bodyPr/>
                    <a:lstStyle/>
                    <a:p>
                      <a:pPr marL="0" algn="l" defTabSz="924282" rtl="0" eaLnBrk="1" fontAlgn="b" latinLnBrk="0" hangingPunct="1"/>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73920">
                <a:tc>
                  <a:txBody>
                    <a:bodyPr/>
                    <a:lstStyle/>
                    <a:p>
                      <a:pPr marL="0" algn="l" defTabSz="924282" rtl="0" eaLnBrk="1" fontAlgn="b" latinLnBrk="0" hangingPunct="1"/>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143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73920">
                <a:tc>
                  <a:txBody>
                    <a:bodyPr/>
                    <a:lstStyle/>
                    <a:p>
                      <a:pPr marL="0" algn="l" defTabSz="924282" rtl="0" eaLnBrk="1" fontAlgn="b" latinLnBrk="0" hangingPunct="1"/>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73920">
                <a:tc>
                  <a:txBody>
                    <a:bodyPr/>
                    <a:lstStyle/>
                    <a:p>
                      <a:pPr marL="0" algn="l" defTabSz="924282" rtl="0" eaLnBrk="1" fontAlgn="b" latinLnBrk="0" hangingPunct="1"/>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73920">
                <a:tc>
                  <a:txBody>
                    <a:bodyPr/>
                    <a:lstStyle/>
                    <a:p>
                      <a:pPr marL="0" algn="l" defTabSz="924282" rtl="0" eaLnBrk="1" fontAlgn="b" latinLnBrk="0" hangingPunct="1"/>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900" b="1" u="none" strike="noStrike" kern="1200" dirty="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29922" y="2850725"/>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0" name="Tablica 19"/>
          <p:cNvGraphicFramePr>
            <a:graphicFrameLocks noGrp="1"/>
          </p:cNvGraphicFramePr>
          <p:nvPr>
            <p:extLst/>
          </p:nvPr>
        </p:nvGraphicFramePr>
        <p:xfrm>
          <a:off x="4848727" y="2772160"/>
          <a:ext cx="3259953" cy="1675205"/>
        </p:xfrm>
        <a:graphic>
          <a:graphicData uri="http://schemas.openxmlformats.org/drawingml/2006/table">
            <a:tbl>
              <a:tblPr>
                <a:tableStyleId>{638B1855-1B75-4FBE-930C-398BA8C253C6}</a:tableStyleId>
              </a:tblPr>
              <a:tblGrid>
                <a:gridCol w="1737255">
                  <a:extLst>
                    <a:ext uri="{9D8B030D-6E8A-4147-A177-3AD203B41FA5}">
                      <a16:colId xmlns:a16="http://schemas.microsoft.com/office/drawing/2014/main" xmlns="" val="20000"/>
                    </a:ext>
                  </a:extLst>
                </a:gridCol>
                <a:gridCol w="761349">
                  <a:extLst>
                    <a:ext uri="{9D8B030D-6E8A-4147-A177-3AD203B41FA5}">
                      <a16:colId xmlns:a16="http://schemas.microsoft.com/office/drawing/2014/main" xmlns="" val="20001"/>
                    </a:ext>
                  </a:extLst>
                </a:gridCol>
                <a:gridCol w="761349">
                  <a:extLst>
                    <a:ext uri="{9D8B030D-6E8A-4147-A177-3AD203B41FA5}">
                      <a16:colId xmlns:a16="http://schemas.microsoft.com/office/drawing/2014/main" xmlns="" val="20002"/>
                    </a:ext>
                  </a:extLst>
                </a:gridCol>
              </a:tblGrid>
              <a:tr h="173920">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2010.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73920">
                <a:tc>
                  <a:txBody>
                    <a:bodyPr/>
                    <a:lstStyle/>
                    <a:p>
                      <a:pPr algn="l"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13</a:t>
                      </a:r>
                      <a:endParaRPr lang="hr-HR" sz="900" b="1" u="none" strike="noStrike" kern="1200" dirty="0">
                        <a:solidFill>
                          <a:schemeClr val="lt1"/>
                        </a:solidFill>
                        <a:effectLst/>
                        <a:latin typeface="+mn-lt"/>
                        <a:ea typeface="+mn-ea"/>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73920">
                <a:tc>
                  <a:txBody>
                    <a:bodyPr/>
                    <a:lstStyle/>
                    <a:p>
                      <a:pPr algn="l" fontAlgn="b"/>
                      <a:r>
                        <a:rPr lang="hr-HR" sz="900" b="1" u="none" strike="noStrike" kern="1200" dirty="0">
                          <a:solidFill>
                            <a:schemeClr val="lt1"/>
                          </a:solidFill>
                          <a:effectLst/>
                          <a:latin typeface="+mn-lt"/>
                          <a:ea typeface="+mn-ea"/>
                          <a:cs typeface="+mn-cs"/>
                        </a:rPr>
                        <a:t>Odvjetnik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73920">
                <a:tc>
                  <a:txBody>
                    <a:bodyPr/>
                    <a:lstStyle/>
                    <a:p>
                      <a:pPr algn="l" fontAlgn="b"/>
                      <a:r>
                        <a:rPr lang="hr-HR" sz="900" b="1" u="none" strike="noStrike" kern="1200" dirty="0">
                          <a:solidFill>
                            <a:schemeClr val="lt1"/>
                          </a:solidFill>
                          <a:effectLst/>
                          <a:latin typeface="+mn-lt"/>
                          <a:ea typeface="+mn-ea"/>
                          <a:cs typeface="+mn-cs"/>
                        </a:rPr>
                        <a:t>Drugi zaposlenici ovog suda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73920">
                <a:tc>
                  <a:txBody>
                    <a:bodyPr/>
                    <a:lstStyle/>
                    <a:p>
                      <a:pPr algn="l" fontAlgn="b"/>
                      <a:r>
                        <a:rPr lang="hr-HR" sz="900" b="1" u="none" strike="noStrike" kern="1200" dirty="0">
                          <a:solidFill>
                            <a:schemeClr val="lt1"/>
                          </a:solidFill>
                          <a:effectLst/>
                          <a:latin typeface="+mn-lt"/>
                          <a:ea typeface="+mn-ea"/>
                          <a:cs typeface="+mn-cs"/>
                        </a:rPr>
                        <a:t>Drugi zaposlenici u pravosudnom sustavu </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73920">
                <a:tc>
                  <a:txBody>
                    <a:bodyPr/>
                    <a:lstStyle/>
                    <a:p>
                      <a:pPr algn="l" fontAlgn="b"/>
                      <a:r>
                        <a:rPr lang="hr-HR" sz="900" b="1" u="none" strike="noStrike" kern="1200" dirty="0">
                          <a:solidFill>
                            <a:schemeClr val="lt1"/>
                          </a:solidFill>
                          <a:effectLst/>
                          <a:latin typeface="+mn-lt"/>
                          <a:ea typeface="+mn-ea"/>
                          <a:cs typeface="+mn-cs"/>
                        </a:rPr>
                        <a:t>Poznanici i rodbina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173920">
                <a:tc>
                  <a:txBody>
                    <a:bodyPr/>
                    <a:lstStyle/>
                    <a:p>
                      <a:pPr algn="l" fontAlgn="b"/>
                      <a:r>
                        <a:rPr lang="hr-HR" sz="900" b="1" u="none" strike="noStrike" kern="1200" dirty="0">
                          <a:solidFill>
                            <a:schemeClr val="lt1"/>
                          </a:solidFill>
                          <a:effectLst/>
                          <a:latin typeface="+mn-lt"/>
                          <a:ea typeface="+mn-ea"/>
                          <a:cs typeface="+mn-cs"/>
                        </a:rPr>
                        <a:t>Državni dužnosnici i drugi političari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173920">
                <a:tc>
                  <a:txBody>
                    <a:bodyPr/>
                    <a:lstStyle/>
                    <a:p>
                      <a:pPr algn="l" fontAlgn="b"/>
                      <a:r>
                        <a:rPr lang="hr-HR" sz="900" b="1" u="none" strike="noStrike" kern="1200" dirty="0">
                          <a:solidFill>
                            <a:schemeClr val="lt1"/>
                          </a:solidFill>
                          <a:effectLst/>
                          <a:latin typeface="+mn-lt"/>
                          <a:ea typeface="+mn-ea"/>
                          <a:cs typeface="+mn-cs"/>
                        </a:rPr>
                        <a:t>Netko drugi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173920">
                <a:tc>
                  <a:txBody>
                    <a:bodyPr/>
                    <a:lstStyle/>
                    <a:p>
                      <a:pPr algn="l" fontAlgn="b"/>
                      <a:r>
                        <a:rPr lang="hr-HR" sz="900" b="1" u="none" strike="noStrike" kern="1200" dirty="0">
                          <a:solidFill>
                            <a:schemeClr val="lt1"/>
                          </a:solidFill>
                          <a:effectLst/>
                          <a:latin typeface="+mn-lt"/>
                          <a:ea typeface="+mn-ea"/>
                          <a:cs typeface="+mn-cs"/>
                        </a:rPr>
                        <a:t>NZ\BO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bl>
          </a:graphicData>
        </a:graphic>
      </p:graphicFrame>
      <p:sp>
        <p:nvSpPr>
          <p:cNvPr id="15" name="Pravokutnik 14"/>
          <p:cNvSpPr/>
          <p:nvPr/>
        </p:nvSpPr>
        <p:spPr>
          <a:xfrm>
            <a:off x="152797" y="458243"/>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„Neformalni put” predlagan je manjem broju korisnika, ali je taj broj u odnosu na 2010. narastao s 3% na 5%. Iako razlika nije statistički značajna, potrebno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ju je istaknuti, posebice s </a:t>
            </a:r>
            <a:r>
              <a:rPr kumimoji="0" lang="hr-HR" sz="1200" b="0" i="0" u="none" strike="noStrike" kern="1200" cap="none" spc="0" normalizeH="0" baseline="0" noProof="0" dirty="0">
                <a:ln>
                  <a:noFill/>
                </a:ln>
                <a:solidFill>
                  <a:srgbClr val="222223"/>
                </a:solidFill>
                <a:effectLst/>
                <a:uLnTx/>
                <a:uFillTx/>
                <a:latin typeface="Calibri"/>
                <a:ea typeface="+mn-ea"/>
                <a:cs typeface="+mn-cs"/>
              </a:rPr>
              <a:t>obzirom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na to da </a:t>
            </a:r>
            <a:r>
              <a:rPr kumimoji="0" lang="hr-HR" sz="1200" b="0" i="0" u="none" strike="noStrike" kern="1200" cap="none" spc="0" normalizeH="0" baseline="0" noProof="0" dirty="0">
                <a:ln>
                  <a:noFill/>
                </a:ln>
                <a:solidFill>
                  <a:srgbClr val="222223"/>
                </a:solidFill>
                <a:effectLst/>
                <a:uLnTx/>
                <a:uFillTx/>
                <a:latin typeface="Calibri"/>
                <a:ea typeface="+mn-ea"/>
                <a:cs typeface="+mn-cs"/>
              </a:rPr>
              <a:t>trend nije pozitivan</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7" name="TextBox 10"/>
          <p:cNvSpPr txBox="1"/>
          <p:nvPr/>
        </p:nvSpPr>
        <p:spPr>
          <a:xfrm>
            <a:off x="276449" y="3059002"/>
            <a:ext cx="2763611"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5%</a:t>
            </a:r>
            <a:r>
              <a:rPr kumimoji="0" lang="hr-HR" sz="1400" b="1" i="0" u="none" strike="noStrike" kern="1200" cap="none" spc="0" normalizeH="0" baseline="0" noProof="0" dirty="0" smtClean="0">
                <a:ln>
                  <a:noFill/>
                </a:ln>
                <a:solidFill>
                  <a:srgbClr val="F1BE48"/>
                </a:solidFill>
                <a:effectLst/>
                <a:uLnTx/>
                <a:uFillTx/>
                <a:latin typeface="Calibri"/>
                <a:ea typeface="+mn-ea"/>
                <a:cs typeface="Arial" panose="020B0604020202020204" pitchFamily="34" charset="0"/>
              </a:rPr>
              <a:t> </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Ispitanika imalo je iskustvo s predlaganjem korištenja „neformalnog puta”2016. uspoređeno s </a:t>
            </a:r>
            <a:r>
              <a:rPr kumimoji="0" lang="hr-HR" sz="1400" b="1" i="0" u="none" strike="noStrike" kern="1200" cap="none" spc="0" normalizeH="0" baseline="0" noProof="0" dirty="0" smtClean="0">
                <a:ln>
                  <a:noFill/>
                </a:ln>
                <a:solidFill>
                  <a:srgbClr val="F1BE48"/>
                </a:solidFill>
                <a:effectLst/>
                <a:uLnTx/>
                <a:uFillTx/>
                <a:latin typeface="Calibri"/>
                <a:ea typeface="+mn-ea"/>
                <a:cs typeface="Arial" panose="020B0604020202020204" pitchFamily="34" charset="0"/>
              </a:rPr>
              <a:t>3%</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 u 2010. </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21" name="TextBox 10"/>
          <p:cNvSpPr txBox="1"/>
          <p:nvPr/>
        </p:nvSpPr>
        <p:spPr>
          <a:xfrm>
            <a:off x="5202755" y="1070970"/>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Gdje je to najčešći slučaj?</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41948198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605866"/>
            <a:ext cx="8406597"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K1. Prema Vašem mišljenju, koji je uzrok visoke percipirane razine korupcije u pravosuđu? </a:t>
            </a:r>
          </a:p>
          <a:p>
            <a:pPr defTabSz="914400" fontAlgn="base">
              <a:lnSpc>
                <a:spcPct val="100000"/>
              </a:lnSpc>
              <a:spcBef>
                <a:spcPct val="0"/>
              </a:spcBef>
              <a:spcAft>
                <a:spcPct val="0"/>
              </a:spcAft>
            </a:pPr>
            <a:r>
              <a:rPr lang="hr-HR" sz="800" dirty="0" smtClean="0">
                <a:solidFill>
                  <a:srgbClr val="58595B"/>
                </a:solidFill>
                <a:latin typeface="Calibri" pitchFamily="34" charset="0"/>
              </a:rPr>
              <a:t>K2. Koliki je politički utjecaj na suce i državne odvjetnike, odnosno u kojoj mjeri oni mogu raditi svoj posao neovisno od političkih pritisaka? Uzorak: N=179</a:t>
            </a:r>
          </a:p>
        </p:txBody>
      </p:sp>
      <p:sp>
        <p:nvSpPr>
          <p:cNvPr id="9" name="Pravokutnik 8"/>
          <p:cNvSpPr/>
          <p:nvPr/>
        </p:nvSpPr>
        <p:spPr>
          <a:xfrm>
            <a:off x="152797" y="509359"/>
            <a:ext cx="8733453" cy="9233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a:ln>
                  <a:noFill/>
                </a:ln>
                <a:solidFill>
                  <a:srgbClr val="007681"/>
                </a:solidFill>
                <a:effectLst/>
                <a:uLnTx/>
                <a:uFillTx/>
                <a:latin typeface="Calibri"/>
                <a:ea typeface="+mn-ea"/>
                <a:cs typeface="+mn-cs"/>
              </a:rPr>
              <a:t>U</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z </a:t>
            </a:r>
            <a:r>
              <a:rPr kumimoji="0" lang="vi-VN" sz="1200" b="1" i="0" u="none" strike="noStrike" kern="1200" cap="none" spc="0" normalizeH="0" baseline="0" noProof="0" dirty="0">
                <a:ln>
                  <a:noFill/>
                </a:ln>
                <a:solidFill>
                  <a:srgbClr val="007681"/>
                </a:solidFill>
                <a:effectLst/>
                <a:uLnTx/>
                <a:uFillTx/>
                <a:latin typeface="Calibri"/>
                <a:ea typeface="+mn-ea"/>
                <a:cs typeface="+mn-cs"/>
              </a:rPr>
              <a:t>mogućnost političkog utjecaja na dužnosnike </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(6</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5</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 </a:t>
            </a:r>
            <a:r>
              <a:rPr kumimoji="0" lang="vi-VN" sz="1200" b="1" i="0" u="none" strike="noStrike" kern="1200" cap="none" spc="0" normalizeH="0" baseline="0" noProof="0" dirty="0">
                <a:ln>
                  <a:noFill/>
                </a:ln>
                <a:solidFill>
                  <a:srgbClr val="007681"/>
                </a:solidFill>
                <a:effectLst/>
                <a:uLnTx/>
                <a:uFillTx/>
                <a:latin typeface="Calibri"/>
                <a:ea typeface="+mn-ea"/>
                <a:cs typeface="+mn-cs"/>
              </a:rPr>
              <a:t>te dugotrajnost postupka </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(5</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5</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 </a:t>
            </a:r>
            <a:r>
              <a:rPr kumimoji="0" lang="hr-HR" sz="1200" b="1" i="0" u="none" strike="noStrike" kern="1200" cap="none" spc="0" normalizeH="0" baseline="0" noProof="0" dirty="0">
                <a:ln>
                  <a:noFill/>
                </a:ln>
                <a:solidFill>
                  <a:srgbClr val="007681"/>
                </a:solidFill>
                <a:effectLst/>
                <a:uLnTx/>
                <a:uFillTx/>
                <a:latin typeface="Calibri"/>
                <a:ea typeface="+mn-ea"/>
                <a:cs typeface="+mn-cs"/>
              </a:rPr>
              <a:t>k</a:t>
            </a:r>
            <a:r>
              <a:rPr kumimoji="0" lang="vi-VN" sz="1200" b="1" i="0" u="none" strike="noStrike" kern="1200" cap="none" spc="0" normalizeH="0" baseline="0" noProof="0" dirty="0">
                <a:ln>
                  <a:noFill/>
                </a:ln>
                <a:solidFill>
                  <a:srgbClr val="007681"/>
                </a:solidFill>
                <a:effectLst/>
                <a:uLnTx/>
                <a:uFillTx/>
                <a:latin typeface="Calibri"/>
                <a:ea typeface="+mn-ea"/>
                <a:cs typeface="+mn-cs"/>
              </a:rPr>
              <a:t>ao uzrok visoke percipirane razine korupcije u </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pravosuđu</a:t>
            </a:r>
            <a:r>
              <a:rPr kumimoji="0" lang="hr-HR" sz="1200" b="1" i="0" u="none" strike="noStrike" kern="1200" cap="none" spc="0" normalizeH="0" baseline="0" noProof="0" dirty="0">
                <a:ln>
                  <a:noFill/>
                </a:ln>
                <a:solidFill>
                  <a:srgbClr val="007681"/>
                </a:solidFill>
                <a:effectLst/>
                <a:uLnTx/>
                <a:uFillTx/>
                <a:latin typeface="Calibri"/>
                <a:ea typeface="+mn-ea"/>
                <a:cs typeface="+mn-cs"/>
              </a:rPr>
              <a:t> </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navodi </a:t>
            </a:r>
            <a:r>
              <a:rPr kumimoji="0" lang="vi-VN" sz="1200" b="1" i="0" u="none" strike="noStrike" kern="1200" cap="none" spc="0" normalizeH="0" baseline="0" noProof="0" dirty="0">
                <a:ln>
                  <a:noFill/>
                </a:ln>
                <a:solidFill>
                  <a:srgbClr val="007681"/>
                </a:solidFill>
                <a:effectLst/>
                <a:uLnTx/>
                <a:uFillTx/>
                <a:latin typeface="Calibri"/>
                <a:ea typeface="+mn-ea"/>
                <a:cs typeface="+mn-cs"/>
              </a:rPr>
              <a:t>se </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i </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mogućnost </a:t>
            </a:r>
            <a:r>
              <a:rPr kumimoji="0" lang="vi-VN" sz="1200" b="1" i="0" u="none" strike="noStrike" kern="1200" cap="none" spc="0" normalizeH="0" baseline="0" noProof="0" dirty="0">
                <a:ln>
                  <a:noFill/>
                </a:ln>
                <a:solidFill>
                  <a:srgbClr val="007681"/>
                </a:solidFill>
                <a:effectLst/>
                <a:uLnTx/>
                <a:uFillTx/>
                <a:latin typeface="Calibri"/>
                <a:ea typeface="+mn-ea"/>
                <a:cs typeface="+mn-cs"/>
              </a:rPr>
              <a:t>pristranosti i neobjektivnosti </a:t>
            </a:r>
            <a:r>
              <a:rPr kumimoji="0" lang="vi-VN" sz="1200" b="1" i="0" u="none" strike="noStrike" kern="1200" cap="none" spc="0" normalizeH="0" baseline="0" noProof="0" dirty="0" smtClean="0">
                <a:ln>
                  <a:noFill/>
                </a:ln>
                <a:solidFill>
                  <a:srgbClr val="007681"/>
                </a:solidFill>
                <a:effectLst/>
                <a:uLnTx/>
                <a:uFillTx/>
                <a:latin typeface="Calibri"/>
                <a:ea typeface="+mn-ea"/>
                <a:cs typeface="+mn-cs"/>
              </a:rPr>
              <a:t>dužnosnika</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 (50%).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Način izvještavanja medija četvrti je po redu uzrok visoke percipirane razine korupcije i navodi ga trećina ispitanika. Najmanji broj ispitanika (17%) kao uzrok navodi nedostupnost imovinskih kartica pravosudnih dužnosnika. Većina ispitanika (59%) smatra da sudci i državni odvjetnici (uglavnom ili uopće) nisu neovisni od političkih utjecaja u svom radu.</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Mogući politički utjecaj </a:t>
            </a:r>
            <a:r>
              <a:rPr kumimoji="0" lang="hr-HR" sz="1600" b="0" i="0" u="none" strike="noStrike" kern="1200" cap="none" spc="0" normalizeH="0" baseline="0" noProof="0" dirty="0">
                <a:ln>
                  <a:noFill/>
                </a:ln>
                <a:solidFill>
                  <a:srgbClr val="007681"/>
                </a:solidFill>
                <a:effectLst/>
                <a:uLnTx/>
                <a:uFillTx/>
                <a:latin typeface="Calibri"/>
                <a:ea typeface="+mj-ea"/>
                <a:cs typeface="+mj-cs"/>
              </a:rPr>
              <a:t>i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dugotrajnost </a:t>
            </a:r>
            <a:r>
              <a:rPr kumimoji="0" lang="hr-HR" sz="1600" b="0" i="0" u="none" strike="noStrike" kern="1200" cap="none" spc="0" normalizeH="0" baseline="0" noProof="0" dirty="0">
                <a:ln>
                  <a:noFill/>
                </a:ln>
                <a:solidFill>
                  <a:srgbClr val="007681"/>
                </a:solidFill>
                <a:effectLst/>
                <a:uLnTx/>
                <a:uFillTx/>
                <a:latin typeface="Calibri"/>
                <a:ea typeface="+mj-ea"/>
                <a:cs typeface="+mj-cs"/>
              </a:rPr>
              <a:t>postupka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glavni uzroci </a:t>
            </a:r>
            <a:r>
              <a:rPr kumimoji="0" lang="hr-HR" sz="1600" b="0" i="0" u="none" strike="noStrike" kern="1200" cap="none" spc="0" normalizeH="0" baseline="0" noProof="0" dirty="0">
                <a:ln>
                  <a:noFill/>
                </a:ln>
                <a:solidFill>
                  <a:srgbClr val="007681"/>
                </a:solidFill>
                <a:effectLst/>
                <a:uLnTx/>
                <a:uFillTx/>
                <a:latin typeface="Calibri"/>
                <a:ea typeface="+mj-ea"/>
                <a:cs typeface="+mj-cs"/>
              </a:rPr>
              <a:t>visoke percipirane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razine korupcije - </a:t>
            </a:r>
            <a:r>
              <a:rPr lang="hr-HR" sz="1600" b="0" dirty="0" smtClean="0">
                <a:solidFill>
                  <a:srgbClr val="007681"/>
                </a:solidFill>
              </a:rPr>
              <a:t>korisnici </a:t>
            </a:r>
            <a:r>
              <a:rPr lang="hr-HR" sz="1600" b="0" dirty="0">
                <a:solidFill>
                  <a:srgbClr val="007681"/>
                </a:solidFill>
              </a:rPr>
              <a:t>suda (pravne osobe) </a:t>
            </a: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25" name="Chart 4"/>
          <p:cNvGraphicFramePr/>
          <p:nvPr>
            <p:extLst/>
          </p:nvPr>
        </p:nvGraphicFramePr>
        <p:xfrm>
          <a:off x="-324817" y="1765300"/>
          <a:ext cx="6447351" cy="2616574"/>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10"/>
          <p:cNvSpPr txBox="1"/>
          <p:nvPr/>
        </p:nvSpPr>
        <p:spPr>
          <a:xfrm>
            <a:off x="1619250" y="1435750"/>
            <a:ext cx="2565400"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Uzrok visoke percipirane razine korupcije</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9" name="TextBox 10"/>
          <p:cNvSpPr txBox="1"/>
          <p:nvPr/>
        </p:nvSpPr>
        <p:spPr>
          <a:xfrm>
            <a:off x="6188099" y="1267914"/>
            <a:ext cx="2267605" cy="449837"/>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Politički utjecaj na suce i državne odvjetnike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40" name="Chart 4"/>
          <p:cNvGraphicFramePr>
            <a:graphicFrameLocks noChangeAspect="1"/>
          </p:cNvGraphicFramePr>
          <p:nvPr>
            <p:extLst/>
          </p:nvPr>
        </p:nvGraphicFramePr>
        <p:xfrm>
          <a:off x="6390756" y="1656977"/>
          <a:ext cx="1872037" cy="1854636"/>
        </p:xfrm>
        <a:graphic>
          <a:graphicData uri="http://schemas.openxmlformats.org/drawingml/2006/chart">
            <c:chart xmlns:c="http://schemas.openxmlformats.org/drawingml/2006/chart" xmlns:r="http://schemas.openxmlformats.org/officeDocument/2006/relationships" r:id="rId4"/>
          </a:graphicData>
        </a:graphic>
      </p:graphicFrame>
      <p:cxnSp>
        <p:nvCxnSpPr>
          <p:cNvPr id="41" name="Straight Connector 6"/>
          <p:cNvCxnSpPr/>
          <p:nvPr/>
        </p:nvCxnSpPr>
        <p:spPr>
          <a:xfrm>
            <a:off x="6254095" y="315406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42" name="TextBox 10"/>
          <p:cNvSpPr txBox="1"/>
          <p:nvPr/>
        </p:nvSpPr>
        <p:spPr>
          <a:xfrm>
            <a:off x="5944968" y="3298306"/>
            <a:ext cx="2763611"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59</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Većina smatra da suci i državni odvjetnici uglavnom ili uopće nisu neovisni od političkih pritisaka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43" name="Freeform 17"/>
          <p:cNvSpPr>
            <a:spLocks noChangeAspect="1" noEditPoints="1"/>
          </p:cNvSpPr>
          <p:nvPr/>
        </p:nvSpPr>
        <p:spPr bwMode="auto">
          <a:xfrm>
            <a:off x="7168441" y="215198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
        <p:nvSpPr>
          <p:cNvPr id="12" name="TextBox 10"/>
          <p:cNvSpPr txBox="1"/>
          <p:nvPr/>
        </p:nvSpPr>
        <p:spPr>
          <a:xfrm>
            <a:off x="4184650" y="2912471"/>
            <a:ext cx="1925418" cy="599142"/>
          </a:xfrm>
          <a:prstGeom prst="rect">
            <a:avLst/>
          </a:prstGeom>
          <a:ln w="12700">
            <a:solidFill>
              <a:schemeClr val="accent6"/>
            </a:solidFill>
          </a:ln>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Mediji četvrti po redu kao uzrok visoke percipirane razine korupcije</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cxnSp>
        <p:nvCxnSpPr>
          <p:cNvPr id="15" name="Ravni poveznik sa strelicom 14"/>
          <p:cNvCxnSpPr/>
          <p:nvPr/>
        </p:nvCxnSpPr>
        <p:spPr>
          <a:xfrm flipH="1">
            <a:off x="3971924" y="2912471"/>
            <a:ext cx="212726" cy="0"/>
          </a:xfrm>
          <a:prstGeom prst="straightConnector1">
            <a:avLst/>
          </a:prstGeom>
          <a:noFill/>
          <a:ln w="12700">
            <a:solidFill>
              <a:schemeClr val="accent6"/>
            </a:solidFill>
            <a:round/>
            <a:headEnd/>
            <a:tailEnd type="arrow"/>
          </a:ln>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82386639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K1. Prema Vašem mišljenju, koji je uzrok visoke percipirane razine korupcije u pravosuđu? (Moguće više odgovora</a:t>
            </a:r>
            <a:r>
              <a:rPr lang="hr-HR" sz="800" dirty="0">
                <a:solidFill>
                  <a:srgbClr val="58595B"/>
                </a:solidFill>
                <a:latin typeface="Calibri" pitchFamily="34" charset="0"/>
              </a:rPr>
              <a:t>) Uzorak: </a:t>
            </a:r>
            <a:r>
              <a:rPr lang="hr-HR" sz="800" dirty="0" smtClean="0">
                <a:solidFill>
                  <a:srgbClr val="58595B"/>
                </a:solidFill>
                <a:latin typeface="Calibri" pitchFamily="34" charset="0"/>
              </a:rPr>
              <a:t>N(2016)=622 </a:t>
            </a:r>
          </a:p>
          <a:p>
            <a:pPr defTabSz="914400" fontAlgn="base">
              <a:lnSpc>
                <a:spcPct val="100000"/>
              </a:lnSpc>
              <a:spcBef>
                <a:spcPct val="0"/>
              </a:spcBef>
              <a:spcAft>
                <a:spcPct val="0"/>
              </a:spcAft>
            </a:pPr>
            <a:r>
              <a:rPr lang="hr-HR" sz="800" dirty="0" smtClean="0">
                <a:solidFill>
                  <a:srgbClr val="58595B"/>
                </a:solidFill>
                <a:latin typeface="Calibri" pitchFamily="34" charset="0"/>
              </a:rPr>
              <a:t>K1a. U kojoj mjeri smatrate da postojeći zakonski okvir osigurava neovisnost i nepristranost pravosudnih dužnosnika u vođenju istraga i postupaka visoke korupcije? </a:t>
            </a:r>
            <a:r>
              <a:rPr lang="hr-HR" sz="800" dirty="0">
                <a:solidFill>
                  <a:srgbClr val="58595B"/>
                </a:solidFill>
                <a:latin typeface="Calibri" pitchFamily="34" charset="0"/>
              </a:rPr>
              <a:t>Uzorak: N(2016)=622 </a:t>
            </a:r>
            <a:endParaRPr lang="hr-HR" sz="800" dirty="0" smtClean="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Prema mišljenju zaposlenika u</a:t>
            </a:r>
            <a:r>
              <a:rPr kumimoji="0" lang="vi-VN" sz="1200" b="0" i="0" u="none" strike="noStrike" kern="1200" cap="none" spc="0" normalizeH="0" baseline="0" noProof="0" dirty="0" smtClean="0">
                <a:ln>
                  <a:noFill/>
                </a:ln>
                <a:solidFill>
                  <a:srgbClr val="222223"/>
                </a:solidFill>
                <a:effectLst/>
                <a:uLnTx/>
                <a:uFillTx/>
                <a:latin typeface="Calibri"/>
                <a:ea typeface="+mn-ea"/>
                <a:cs typeface="+mn-cs"/>
              </a:rPr>
              <a:t>zrok </a:t>
            </a:r>
            <a:r>
              <a:rPr kumimoji="0" lang="vi-VN" sz="1200" b="0" i="0" u="none" strike="noStrike" kern="1200" cap="none" spc="0" normalizeH="0" baseline="0" noProof="0" dirty="0">
                <a:ln>
                  <a:noFill/>
                </a:ln>
                <a:solidFill>
                  <a:srgbClr val="222223"/>
                </a:solidFill>
                <a:effectLst/>
                <a:uLnTx/>
                <a:uFillTx/>
                <a:latin typeface="Calibri"/>
                <a:ea typeface="+mn-ea"/>
                <a:cs typeface="+mn-cs"/>
              </a:rPr>
              <a:t>visoke percipirane razine korupcije u </a:t>
            </a:r>
            <a:r>
              <a:rPr kumimoji="0" lang="vi-VN" sz="1200" b="0" i="0" u="none" strike="noStrike" kern="1200" cap="none" spc="0" normalizeH="0" baseline="0" noProof="0" dirty="0" smtClean="0">
                <a:ln>
                  <a:noFill/>
                </a:ln>
                <a:solidFill>
                  <a:srgbClr val="222223"/>
                </a:solidFill>
                <a:effectLst/>
                <a:uLnTx/>
                <a:uFillTx/>
                <a:latin typeface="Calibri"/>
                <a:ea typeface="+mn-ea"/>
                <a:cs typeface="+mn-cs"/>
              </a:rPr>
              <a:t>pravosuđu</a:t>
            </a:r>
            <a:r>
              <a:rPr kumimoji="0" lang="hr-BA" sz="1200" b="0" i="0" u="none" strike="noStrike" kern="1200" cap="none" spc="0" normalizeH="0" baseline="0" noProof="0" dirty="0" smtClean="0">
                <a:ln>
                  <a:noFill/>
                </a:ln>
                <a:solidFill>
                  <a:srgbClr val="222223"/>
                </a:solidFill>
                <a:effectLst/>
                <a:uLnTx/>
                <a:uFillTx/>
                <a:latin typeface="Calibri"/>
                <a:ea typeface="+mn-ea"/>
                <a:cs typeface="+mn-cs"/>
              </a:rPr>
              <a:t> su dugotrajnost postupka,  način izvještavanja medija te mogućnost političkog utjecaja.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U</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zrok </a:t>
            </a:r>
            <a:r>
              <a:rPr kumimoji="0" lang="vi-VN" sz="1600" b="0" i="0" u="none" strike="noStrike" kern="1200" cap="none" spc="0" normalizeH="0" baseline="0" noProof="0" dirty="0">
                <a:ln>
                  <a:noFill/>
                </a:ln>
                <a:solidFill>
                  <a:srgbClr val="007681"/>
                </a:solidFill>
                <a:effectLst/>
                <a:uLnTx/>
                <a:uFillTx/>
                <a:latin typeface="Calibri"/>
                <a:ea typeface="+mj-ea"/>
                <a:cs typeface="+mj-cs"/>
              </a:rPr>
              <a:t>visoke percipirane razine korupcije u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pravosuđu</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hr-BA" sz="1600" b="0" i="0" u="none" strike="noStrike" kern="1200" cap="none" spc="0" normalizeH="0" baseline="0" noProof="0" dirty="0">
                <a:ln>
                  <a:noFill/>
                </a:ln>
                <a:solidFill>
                  <a:srgbClr val="007681"/>
                </a:solidFill>
                <a:effectLst/>
                <a:uLnTx/>
                <a:uFillTx/>
                <a:latin typeface="Calibri"/>
                <a:ea typeface="+mj-ea"/>
                <a:cs typeface="+mj-cs"/>
              </a:rPr>
              <a:t>– zaposlenici </a:t>
            </a: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suda</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234000" y="1677036"/>
          <a:ext cx="5582282" cy="25019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0"/>
          <p:cNvSpPr txBox="1"/>
          <p:nvPr/>
        </p:nvSpPr>
        <p:spPr>
          <a:xfrm>
            <a:off x="2195168" y="1170341"/>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Percipirani uzroci korupcije u pravosuđu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0" name="TextBox 10"/>
          <p:cNvSpPr txBox="1"/>
          <p:nvPr/>
        </p:nvSpPr>
        <p:spPr>
          <a:xfrm>
            <a:off x="6249457" y="1151664"/>
            <a:ext cx="2692400"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Osigurava li postojeći zakon neovisnost i nepristranost?</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a:graphicFrameLocks noChangeAspect="1"/>
          </p:cNvGraphicFramePr>
          <p:nvPr>
            <p:extLst/>
          </p:nvPr>
        </p:nvGraphicFramePr>
        <p:xfrm>
          <a:off x="6659640" y="1540727"/>
          <a:ext cx="1872037" cy="1854636"/>
        </p:xfrm>
        <a:graphic>
          <a:graphicData uri="http://schemas.openxmlformats.org/drawingml/2006/chart">
            <c:chart xmlns:c="http://schemas.openxmlformats.org/drawingml/2006/chart" xmlns:r="http://schemas.openxmlformats.org/officeDocument/2006/relationships" r:id="rId4"/>
          </a:graphicData>
        </a:graphic>
      </p:graphicFrame>
      <p:cxnSp>
        <p:nvCxnSpPr>
          <p:cNvPr id="14" name="Straight Connector 6"/>
          <p:cNvCxnSpPr/>
          <p:nvPr/>
        </p:nvCxnSpPr>
        <p:spPr>
          <a:xfrm>
            <a:off x="6522979" y="303781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5" name="TextBox 10"/>
          <p:cNvSpPr txBox="1"/>
          <p:nvPr/>
        </p:nvSpPr>
        <p:spPr>
          <a:xfrm>
            <a:off x="6213852" y="3052796"/>
            <a:ext cx="2763611"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BA"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51</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27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Ispitanika smatra da postojeći zakonski okvir u potpunosti ili uglavnom osigurava neovisnost i nepristranost dužnosnika</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16" name="Freeform 17"/>
          <p:cNvSpPr>
            <a:spLocks noChangeAspect="1" noEditPoints="1"/>
          </p:cNvSpPr>
          <p:nvPr/>
        </p:nvSpPr>
        <p:spPr bwMode="auto">
          <a:xfrm>
            <a:off x="7437325" y="203573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Tree>
    <p:extLst>
      <p:ext uri="{BB962C8B-B14F-4D97-AF65-F5344CB8AC3E}">
        <p14:creationId xmlns:p14="http://schemas.microsoft.com/office/powerpoint/2010/main" val="374785289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08502"/>
            <a:ext cx="7247550" cy="183315"/>
          </a:xfrm>
        </p:spPr>
        <p:txBody>
          <a:bodyPr>
            <a:normAutofit fontScale="925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P19. Je li netko, u proteklih 12 mjeseci, neformalnim putem (nuđenjem mita, neke usluge, pozivanjem na poznanstvo itd. pokušao utjecati na Vaš rad? </a:t>
            </a:r>
            <a:r>
              <a:rPr lang="hr-HR" sz="800" dirty="0">
                <a:solidFill>
                  <a:srgbClr val="58595B"/>
                </a:solidFill>
                <a:latin typeface="Calibri" pitchFamily="34" charset="0"/>
              </a:rPr>
              <a:t>Uzorak: N(2010)=369; N(2016)=439   </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Manji broj zaposlenika navodi kako je u posljednjih 12 mjeseci imalo iskustva s korupcijom (5%). Situacija se nije promijenila u odnosu na rezultate iz 2010. godine.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Iskustva s korupcijom </a:t>
            </a:r>
            <a:r>
              <a:rPr kumimoji="0" lang="hr-BA" sz="1600" b="0" i="0" u="none" strike="noStrike" kern="1200" cap="none" spc="0" normalizeH="0" baseline="0" noProof="0" dirty="0">
                <a:ln>
                  <a:noFill/>
                </a:ln>
                <a:solidFill>
                  <a:srgbClr val="007681"/>
                </a:solidFill>
                <a:effectLst/>
                <a:uLnTx/>
                <a:uFillTx/>
                <a:latin typeface="Calibri"/>
                <a:ea typeface="+mj-ea"/>
                <a:cs typeface="+mj-cs"/>
              </a:rPr>
              <a:t>– zaposlenici </a:t>
            </a: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suda</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3" name="Chart 4"/>
          <p:cNvGraphicFramePr/>
          <p:nvPr>
            <p:extLst/>
          </p:nvPr>
        </p:nvGraphicFramePr>
        <p:xfrm>
          <a:off x="275437" y="1547208"/>
          <a:ext cx="3991757" cy="250190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0"/>
          <p:cNvSpPr txBox="1"/>
          <p:nvPr/>
        </p:nvSpPr>
        <p:spPr>
          <a:xfrm>
            <a:off x="915591" y="1080085"/>
            <a:ext cx="2711450" cy="37038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Iskustva s korupcijom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Tablica 14"/>
          <p:cNvGraphicFramePr>
            <a:graphicFrameLocks noGrp="1"/>
          </p:cNvGraphicFramePr>
          <p:nvPr>
            <p:extLst/>
          </p:nvPr>
        </p:nvGraphicFramePr>
        <p:xfrm>
          <a:off x="4217159" y="1076766"/>
          <a:ext cx="2175614" cy="2619019"/>
        </p:xfrm>
        <a:graphic>
          <a:graphicData uri="http://schemas.openxmlformats.org/drawingml/2006/table">
            <a:tbl>
              <a:tblPr>
                <a:tableStyleId>{638B1855-1B75-4FBE-930C-398BA8C253C6}</a:tableStyleId>
              </a:tblPr>
              <a:tblGrid>
                <a:gridCol w="1075732">
                  <a:extLst>
                    <a:ext uri="{9D8B030D-6E8A-4147-A177-3AD203B41FA5}">
                      <a16:colId xmlns:a16="http://schemas.microsoft.com/office/drawing/2014/main" xmlns="" val="20000"/>
                    </a:ext>
                  </a:extLst>
                </a:gridCol>
                <a:gridCol w="549941">
                  <a:extLst>
                    <a:ext uri="{9D8B030D-6E8A-4147-A177-3AD203B41FA5}">
                      <a16:colId xmlns:a16="http://schemas.microsoft.com/office/drawing/2014/main" xmlns="" val="20001"/>
                    </a:ext>
                  </a:extLst>
                </a:gridCol>
                <a:gridCol w="549941">
                  <a:extLst>
                    <a:ext uri="{9D8B030D-6E8A-4147-A177-3AD203B41FA5}">
                      <a16:colId xmlns:a16="http://schemas.microsoft.com/office/drawing/2014/main" xmlns="" val="20002"/>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a:t>
                      </a:r>
                      <a:r>
                        <a:rPr lang="hr-HR" sz="900" b="1" u="none" strike="noStrike" kern="1200" baseline="0" dirty="0" smtClean="0">
                          <a:solidFill>
                            <a:schemeClr val="lt1"/>
                          </a:solidFill>
                          <a:effectLst/>
                          <a:latin typeface="+mn-lt"/>
                          <a:ea typeface="+mn-ea"/>
                          <a:cs typeface="+mn-cs"/>
                        </a:rPr>
                        <a:t> Da</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Županijski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50806">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r>
                        <a:rPr lang="hr-HR" sz="900" b="1" u="none" strike="noStrike" kern="1200" dirty="0" smtClean="0">
                          <a:solidFill>
                            <a:schemeClr val="lt1"/>
                          </a:solidFill>
                          <a:effectLst/>
                          <a:latin typeface="+mn-lt"/>
                          <a:ea typeface="+mn-ea"/>
                          <a:cs typeface="+mn-cs"/>
                        </a:rPr>
                        <a:t>-</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5970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150125">
                <a:tc>
                  <a:txBody>
                    <a:bodyPr/>
                    <a:lstStyle/>
                    <a:p>
                      <a:pPr algn="l" fontAlgn="b"/>
                      <a:r>
                        <a:rPr lang="hr-HR" sz="900" b="1" u="none" strike="noStrike" kern="1200" dirty="0" smtClean="0">
                          <a:solidFill>
                            <a:schemeClr val="lt1"/>
                          </a:solidFill>
                          <a:effectLst/>
                          <a:latin typeface="+mn-lt"/>
                          <a:ea typeface="+mn-ea"/>
                          <a:cs typeface="+mn-cs"/>
                        </a:rPr>
                        <a:t>ŽDO </a:t>
                      </a:r>
                      <a:r>
                        <a:rPr lang="hr-HR" sz="900" b="1" u="none" strike="noStrike" kern="1200" dirty="0">
                          <a:solidFill>
                            <a:schemeClr val="lt1"/>
                          </a:solidFill>
                          <a:effectLst/>
                          <a:latin typeface="+mn-lt"/>
                          <a:ea typeface="+mn-ea"/>
                          <a:cs typeface="+mn-cs"/>
                        </a:rPr>
                        <a:t>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156949">
                <a:tc>
                  <a:txBody>
                    <a:bodyPr/>
                    <a:lstStyle/>
                    <a:p>
                      <a:pPr algn="l" fontAlgn="b"/>
                      <a:r>
                        <a:rPr lang="hr-HR" sz="900" b="1" u="none" strike="noStrike" kern="1200" dirty="0" smtClean="0">
                          <a:solidFill>
                            <a:schemeClr val="lt1"/>
                          </a:solidFill>
                          <a:effectLst/>
                          <a:latin typeface="+mn-lt"/>
                          <a:ea typeface="+mn-ea"/>
                          <a:cs typeface="+mn-cs"/>
                        </a:rPr>
                        <a:t>ODO </a:t>
                      </a:r>
                      <a:r>
                        <a:rPr lang="hr-HR" sz="900" b="1" u="none" strike="noStrike" kern="1200" dirty="0">
                          <a:solidFill>
                            <a:schemeClr val="lt1"/>
                          </a:solidFill>
                          <a:effectLst/>
                          <a:latin typeface="+mn-lt"/>
                          <a:ea typeface="+mn-ea"/>
                          <a:cs typeface="+mn-cs"/>
                        </a:rPr>
                        <a:t>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170597">
                <a:tc>
                  <a:txBody>
                    <a:bodyPr/>
                    <a:lstStyle/>
                    <a:p>
                      <a:pPr algn="l" fontAlgn="b"/>
                      <a:r>
                        <a:rPr lang="hr-HR" sz="900" b="1" u="none" strike="noStrike" kern="1200" dirty="0" smtClean="0">
                          <a:solidFill>
                            <a:schemeClr val="lt1"/>
                          </a:solidFill>
                          <a:effectLst/>
                          <a:latin typeface="+mn-lt"/>
                          <a:ea typeface="+mn-ea"/>
                          <a:cs typeface="+mn-cs"/>
                        </a:rPr>
                        <a:t>ŽDO u </a:t>
                      </a:r>
                      <a:r>
                        <a:rPr lang="hr-HR" sz="900" b="1" u="none" strike="noStrike" kern="1200" dirty="0">
                          <a:solidFill>
                            <a:schemeClr val="lt1"/>
                          </a:solidFill>
                          <a:effectLst/>
                          <a:latin typeface="+mn-lt"/>
                          <a:ea typeface="+mn-ea"/>
                          <a:cs typeface="+mn-cs"/>
                        </a:rPr>
                        <a:t>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r>
                        <a:rPr lang="hr-HR" sz="900" b="1" u="none" strike="noStrike" kern="1200" dirty="0" smtClean="0">
                          <a:solidFill>
                            <a:schemeClr val="lt1"/>
                          </a:solidFill>
                          <a:effectLst/>
                          <a:latin typeface="+mn-lt"/>
                          <a:ea typeface="+mn-ea"/>
                          <a:cs typeface="+mn-cs"/>
                        </a:rPr>
                        <a:t>-</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197893">
                <a:tc>
                  <a:txBody>
                    <a:bodyPr/>
                    <a:lstStyle/>
                    <a:p>
                      <a:pPr algn="l" fontAlgn="b"/>
                      <a:r>
                        <a:rPr lang="hr-HR" sz="900" b="1" u="none" strike="noStrike" kern="1200" dirty="0" smtClean="0">
                          <a:solidFill>
                            <a:schemeClr val="lt1"/>
                          </a:solidFill>
                          <a:effectLst/>
                          <a:latin typeface="+mn-lt"/>
                          <a:ea typeface="+mn-ea"/>
                          <a:cs typeface="+mn-cs"/>
                        </a:rPr>
                        <a:t>ODO </a:t>
                      </a:r>
                      <a:r>
                        <a:rPr lang="hr-HR" sz="900" b="1" u="none" strike="noStrike" kern="1200" dirty="0">
                          <a:solidFill>
                            <a:schemeClr val="lt1"/>
                          </a:solidFill>
                          <a:effectLst/>
                          <a:latin typeface="+mn-lt"/>
                          <a:ea typeface="+mn-ea"/>
                          <a:cs typeface="+mn-cs"/>
                        </a:rPr>
                        <a:t>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136478">
                <a:tc>
                  <a:txBody>
                    <a:bodyPr/>
                    <a:lstStyle/>
                    <a:p>
                      <a:pPr algn="l" fontAlgn="b"/>
                      <a:r>
                        <a:rPr lang="hr-HR" sz="900" b="1" u="none" strike="noStrike" kern="1200" dirty="0" smtClean="0">
                          <a:solidFill>
                            <a:schemeClr val="lt1"/>
                          </a:solidFill>
                          <a:effectLst/>
                          <a:latin typeface="+mn-lt"/>
                          <a:ea typeface="+mn-ea"/>
                          <a:cs typeface="+mn-cs"/>
                        </a:rPr>
                        <a:t>DORH</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 </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174037">
                <a:tc>
                  <a:txBody>
                    <a:bodyPr/>
                    <a:lstStyle/>
                    <a:p>
                      <a:pPr algn="l" fontAlgn="b"/>
                      <a:r>
                        <a:rPr lang="hr-HR" sz="900" b="1" u="none" strike="noStrike" kern="1200" dirty="0" smtClean="0">
                          <a:solidFill>
                            <a:schemeClr val="lt1"/>
                          </a:solidFill>
                          <a:effectLst/>
                          <a:latin typeface="+mn-lt"/>
                          <a:ea typeface="+mn-ea"/>
                          <a:cs typeface="+mn-cs"/>
                        </a:rPr>
                        <a:t>USKOK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bl>
          </a:graphicData>
        </a:graphic>
      </p:graphicFrame>
      <p:graphicFrame>
        <p:nvGraphicFramePr>
          <p:cNvPr id="16" name="Tablica 15"/>
          <p:cNvGraphicFramePr>
            <a:graphicFrameLocks noGrp="1"/>
          </p:cNvGraphicFramePr>
          <p:nvPr>
            <p:extLst/>
          </p:nvPr>
        </p:nvGraphicFramePr>
        <p:xfrm>
          <a:off x="6747871" y="1080085"/>
          <a:ext cx="2063749" cy="3068970"/>
        </p:xfrm>
        <a:graphic>
          <a:graphicData uri="http://schemas.openxmlformats.org/drawingml/2006/table">
            <a:tbl>
              <a:tblPr>
                <a:tableStyleId>{638B1855-1B75-4FBE-930C-398BA8C253C6}</a:tableStyleId>
              </a:tblPr>
              <a:tblGrid>
                <a:gridCol w="1020421">
                  <a:extLst>
                    <a:ext uri="{9D8B030D-6E8A-4147-A177-3AD203B41FA5}">
                      <a16:colId xmlns:a16="http://schemas.microsoft.com/office/drawing/2014/main" xmlns="" val="20000"/>
                    </a:ext>
                  </a:extLst>
                </a:gridCol>
                <a:gridCol w="521664">
                  <a:extLst>
                    <a:ext uri="{9D8B030D-6E8A-4147-A177-3AD203B41FA5}">
                      <a16:colId xmlns:a16="http://schemas.microsoft.com/office/drawing/2014/main" xmlns="" val="20001"/>
                    </a:ext>
                  </a:extLst>
                </a:gridCol>
                <a:gridCol w="521664">
                  <a:extLst>
                    <a:ext uri="{9D8B030D-6E8A-4147-A177-3AD203B41FA5}">
                      <a16:colId xmlns:a16="http://schemas.microsoft.com/office/drawing/2014/main" xmlns="" val="20002"/>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a:t>
                      </a:r>
                      <a:r>
                        <a:rPr lang="hr-HR" sz="900" b="1" u="none" strike="noStrike" kern="1200" baseline="0" dirty="0" smtClean="0">
                          <a:solidFill>
                            <a:schemeClr val="lt1"/>
                          </a:solidFill>
                          <a:effectLst/>
                          <a:latin typeface="+mn-lt"/>
                          <a:ea typeface="+mn-ea"/>
                          <a:cs typeface="+mn-cs"/>
                        </a:rPr>
                        <a:t> Da</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a:solidFill>
                            <a:schemeClr val="lt1"/>
                          </a:solidFill>
                          <a:effectLst/>
                          <a:latin typeface="+mn-lt"/>
                          <a:ea typeface="+mn-ea"/>
                          <a:cs typeface="+mn-cs"/>
                        </a:rPr>
                        <a:t>Sudac \ sutkinja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a:solidFill>
                            <a:schemeClr val="lt1"/>
                          </a:solidFill>
                          <a:effectLst/>
                          <a:latin typeface="+mn-lt"/>
                          <a:ea typeface="+mn-ea"/>
                          <a:cs typeface="+mn-cs"/>
                        </a:rPr>
                        <a:t>Sudski savjetnik \ savjetnica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a:solidFill>
                            <a:schemeClr val="lt1"/>
                          </a:solidFill>
                          <a:effectLst/>
                          <a:latin typeface="+mn-lt"/>
                          <a:ea typeface="+mn-ea"/>
                          <a:cs typeface="+mn-cs"/>
                        </a:rPr>
                        <a:t>Zemljišno-knjižni referent</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a:solidFill>
                            <a:schemeClr val="lt1"/>
                          </a:solidFill>
                          <a:effectLst/>
                          <a:latin typeface="+mn-lt"/>
                          <a:ea typeface="+mn-ea"/>
                          <a:cs typeface="+mn-cs"/>
                        </a:rPr>
                        <a:t>Sudski službenik voditelj upisnika \ </a:t>
                      </a:r>
                      <a:r>
                        <a:rPr lang="hr-HR" sz="900" b="1" u="none" strike="noStrike" kern="1200" dirty="0" err="1">
                          <a:solidFill>
                            <a:schemeClr val="lt1"/>
                          </a:solidFill>
                          <a:effectLst/>
                          <a:latin typeface="+mn-lt"/>
                          <a:ea typeface="+mn-ea"/>
                          <a:cs typeface="+mn-cs"/>
                        </a:rPr>
                        <a:t>upisničar</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a:solidFill>
                            <a:schemeClr val="lt1"/>
                          </a:solidFill>
                          <a:effectLst/>
                          <a:latin typeface="+mn-lt"/>
                          <a:ea typeface="+mn-ea"/>
                          <a:cs typeface="+mn-cs"/>
                        </a:rPr>
                        <a:t>Sudski službenik - zapisničar</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a:solidFill>
                            <a:schemeClr val="lt1"/>
                          </a:solidFill>
                          <a:effectLst/>
                          <a:latin typeface="+mn-lt"/>
                          <a:ea typeface="+mn-ea"/>
                          <a:cs typeface="+mn-cs"/>
                        </a:rPr>
                        <a:t>Dužnosnik u državnom odvjetništvu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900" b="1" u="none" strike="noStrike" kern="1200">
                          <a:solidFill>
                            <a:schemeClr val="lt1"/>
                          </a:solidFill>
                          <a:effectLst/>
                          <a:latin typeface="+mn-lt"/>
                          <a:ea typeface="+mn-ea"/>
                          <a:cs typeface="+mn-cs"/>
                        </a:rPr>
                        <a:t>Državno-odvjetnički savjetnik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r>
                        <a:rPr lang="hr-HR" sz="900" b="1" u="none" strike="noStrike" kern="1200" dirty="0" smtClean="0">
                          <a:solidFill>
                            <a:schemeClr val="lt1"/>
                          </a:solidFill>
                          <a:effectLst/>
                          <a:latin typeface="+mn-lt"/>
                          <a:ea typeface="+mn-ea"/>
                          <a:cs typeface="+mn-cs"/>
                        </a:rPr>
                        <a:t>-</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46868">
                <a:tc>
                  <a:txBody>
                    <a:bodyPr/>
                    <a:lstStyle/>
                    <a:p>
                      <a:pPr algn="l" fontAlgn="b"/>
                      <a:r>
                        <a:rPr lang="hr-HR" sz="900" b="1" u="none" strike="noStrike" kern="1200" dirty="0">
                          <a:solidFill>
                            <a:schemeClr val="lt1"/>
                          </a:solidFill>
                          <a:effectLst/>
                          <a:latin typeface="+mn-lt"/>
                          <a:ea typeface="+mn-ea"/>
                          <a:cs typeface="+mn-cs"/>
                        </a:rPr>
                        <a:t>Ostali državno-odvjetnički službenici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46868">
                <a:tc>
                  <a:txBody>
                    <a:bodyPr/>
                    <a:lstStyle/>
                    <a:p>
                      <a:pPr algn="l" fontAlgn="b"/>
                      <a:r>
                        <a:rPr lang="hr-HR" sz="900" b="1" u="none" strike="noStrike" kern="1200" dirty="0">
                          <a:solidFill>
                            <a:schemeClr val="lt1"/>
                          </a:solidFill>
                          <a:effectLst/>
                          <a:latin typeface="+mn-lt"/>
                          <a:ea typeface="+mn-ea"/>
                          <a:cs typeface="+mn-cs"/>
                        </a:rPr>
                        <a:t>Nešto drugo. Što?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bl>
          </a:graphicData>
        </a:graphic>
      </p:graphicFrame>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80387" y="4851802"/>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3299614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46154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dirty="0" smtClean="0"/>
              <a:t>Sažetak – Opća populacija</a:t>
            </a:r>
            <a:endParaRPr lang="en-GB" dirty="0"/>
          </a:p>
        </p:txBody>
      </p:sp>
      <p:sp>
        <p:nvSpPr>
          <p:cNvPr id="9" name="TextBox 39"/>
          <p:cNvSpPr txBox="1"/>
          <p:nvPr/>
        </p:nvSpPr>
        <p:spPr bwMode="black">
          <a:xfrm>
            <a:off x="255525" y="1158805"/>
            <a:ext cx="3240030" cy="3508653"/>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U BROJKAMA</a:t>
            </a:r>
            <a:endParaRPr lang="hr-HR" sz="1400" b="1" u="sng" dirty="0" smtClean="0">
              <a:solidFill>
                <a:schemeClr val="accent6"/>
              </a:solidFill>
            </a:endParaRPr>
          </a:p>
          <a:p>
            <a:pPr marL="4763" algn="just">
              <a:spcBef>
                <a:spcPts val="1200"/>
              </a:spcBef>
            </a:pPr>
            <a:r>
              <a:rPr lang="hr-HR" sz="1400" b="1" dirty="0" smtClean="0">
                <a:solidFill>
                  <a:schemeClr val="accent6"/>
                </a:solidFill>
              </a:rPr>
              <a:t>40% </a:t>
            </a:r>
            <a:r>
              <a:rPr lang="hr-HR" sz="1200" dirty="0" smtClean="0">
                <a:solidFill>
                  <a:srgbClr val="161612"/>
                </a:solidFill>
              </a:rPr>
              <a:t>percipira korupciju proširenom u institucijama pravosuđa</a:t>
            </a:r>
          </a:p>
          <a:p>
            <a:pPr marL="4763" algn="just">
              <a:spcBef>
                <a:spcPts val="1200"/>
              </a:spcBef>
            </a:pPr>
            <a:r>
              <a:rPr lang="hr-HR" sz="1400" b="1" dirty="0">
                <a:solidFill>
                  <a:schemeClr val="accent6"/>
                </a:solidFill>
              </a:rPr>
              <a:t>51% </a:t>
            </a:r>
            <a:r>
              <a:rPr lang="hr-HR" sz="1200" dirty="0">
                <a:solidFill>
                  <a:srgbClr val="161612"/>
                </a:solidFill>
              </a:rPr>
              <a:t>smatra korupciju među sucima i </a:t>
            </a:r>
            <a:r>
              <a:rPr lang="hr-HR" sz="1200" dirty="0" smtClean="0">
                <a:solidFill>
                  <a:srgbClr val="161612"/>
                </a:solidFill>
              </a:rPr>
              <a:t>u državnom odvjetništvu velikim problemom</a:t>
            </a:r>
          </a:p>
          <a:p>
            <a:pPr marL="4763" algn="just">
              <a:spcBef>
                <a:spcPts val="1200"/>
              </a:spcBef>
            </a:pPr>
            <a:r>
              <a:rPr lang="hr-HR" sz="1600" b="1" dirty="0">
                <a:solidFill>
                  <a:schemeClr val="accent6"/>
                </a:solidFill>
              </a:rPr>
              <a:t>48% </a:t>
            </a:r>
            <a:r>
              <a:rPr lang="hr-HR" sz="1400" dirty="0">
                <a:solidFill>
                  <a:srgbClr val="161612"/>
                </a:solidFill>
              </a:rPr>
              <a:t> </a:t>
            </a:r>
            <a:r>
              <a:rPr lang="hr-HR" sz="1200" dirty="0" smtClean="0">
                <a:solidFill>
                  <a:srgbClr val="161612"/>
                </a:solidFill>
              </a:rPr>
              <a:t>drži </a:t>
            </a:r>
            <a:r>
              <a:rPr lang="hr-HR" sz="1200" dirty="0">
                <a:solidFill>
                  <a:srgbClr val="161612"/>
                </a:solidFill>
              </a:rPr>
              <a:t>da suci i državni odvjetnici nisu neovisni od političkih pritisaka</a:t>
            </a:r>
          </a:p>
          <a:p>
            <a:pPr marL="4763" algn="just">
              <a:spcBef>
                <a:spcPts val="1200"/>
              </a:spcBef>
            </a:pPr>
            <a:r>
              <a:rPr lang="hr-HR" sz="1400" b="1" dirty="0" smtClean="0">
                <a:solidFill>
                  <a:schemeClr val="accent6"/>
                </a:solidFill>
              </a:rPr>
              <a:t>48</a:t>
            </a:r>
            <a:r>
              <a:rPr lang="hr-HR" sz="1400" b="1" dirty="0">
                <a:solidFill>
                  <a:schemeClr val="accent6"/>
                </a:solidFill>
              </a:rPr>
              <a:t>% </a:t>
            </a:r>
            <a:r>
              <a:rPr lang="hr-HR" sz="1200" dirty="0">
                <a:solidFill>
                  <a:srgbClr val="161612"/>
                </a:solidFill>
              </a:rPr>
              <a:t>građana smatra da je situacija u pravosuđu ostala ista, a </a:t>
            </a:r>
            <a:r>
              <a:rPr lang="hr-HR" sz="1400" b="1" dirty="0">
                <a:solidFill>
                  <a:schemeClr val="accent6"/>
                </a:solidFill>
              </a:rPr>
              <a:t>27%</a:t>
            </a:r>
            <a:r>
              <a:rPr lang="hr-HR" sz="1200" b="1" dirty="0">
                <a:solidFill>
                  <a:schemeClr val="accent6"/>
                </a:solidFill>
              </a:rPr>
              <a:t> </a:t>
            </a:r>
            <a:r>
              <a:rPr lang="hr-HR" sz="1200" dirty="0">
                <a:solidFill>
                  <a:srgbClr val="161612"/>
                </a:solidFill>
              </a:rPr>
              <a:t> da se promijenila na bolje tijekom posljednjih nekoliko </a:t>
            </a:r>
            <a:r>
              <a:rPr lang="hr-HR" sz="1200" dirty="0" smtClean="0">
                <a:solidFill>
                  <a:srgbClr val="161612"/>
                </a:solidFill>
              </a:rPr>
              <a:t>godina</a:t>
            </a:r>
          </a:p>
          <a:p>
            <a:pPr marL="4763" algn="just">
              <a:spcBef>
                <a:spcPts val="1200"/>
              </a:spcBef>
            </a:pPr>
            <a:r>
              <a:rPr lang="hr-HR" sz="1600" b="1" dirty="0" smtClean="0">
                <a:solidFill>
                  <a:schemeClr val="accent6"/>
                </a:solidFill>
              </a:rPr>
              <a:t>53% </a:t>
            </a:r>
            <a:r>
              <a:rPr lang="hr-HR" sz="1200" dirty="0" smtClean="0">
                <a:solidFill>
                  <a:srgbClr val="161612"/>
                </a:solidFill>
              </a:rPr>
              <a:t>smatra </a:t>
            </a:r>
            <a:r>
              <a:rPr lang="hr-HR" sz="1200" dirty="0">
                <a:solidFill>
                  <a:srgbClr val="161612"/>
                </a:solidFill>
              </a:rPr>
              <a:t>da projekt „Reorganizacija pravosudnog sustava“ </a:t>
            </a:r>
            <a:r>
              <a:rPr lang="hr-HR" sz="1200" dirty="0" smtClean="0">
                <a:solidFill>
                  <a:srgbClr val="161612"/>
                </a:solidFill>
              </a:rPr>
              <a:t>nije pridonio </a:t>
            </a:r>
            <a:r>
              <a:rPr lang="hr-HR" sz="1200" dirty="0">
                <a:solidFill>
                  <a:srgbClr val="161612"/>
                </a:solidFill>
              </a:rPr>
              <a:t>boljem i uspješnim radu pravosudnih </a:t>
            </a:r>
            <a:r>
              <a:rPr lang="hr-HR" sz="1200" dirty="0" smtClean="0">
                <a:solidFill>
                  <a:srgbClr val="161612"/>
                </a:solidFill>
              </a:rPr>
              <a:t>tijela</a:t>
            </a:r>
            <a:endParaRPr lang="hr-HR" sz="1200" dirty="0">
              <a:solidFill>
                <a:srgbClr val="161612"/>
              </a:solidFill>
            </a:endParaRPr>
          </a:p>
        </p:txBody>
      </p:sp>
      <p:sp>
        <p:nvSpPr>
          <p:cNvPr id="6" name="TextBox 39"/>
          <p:cNvSpPr txBox="1"/>
          <p:nvPr/>
        </p:nvSpPr>
        <p:spPr bwMode="black">
          <a:xfrm>
            <a:off x="3773347" y="1158805"/>
            <a:ext cx="5000264" cy="1877437"/>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PERCEPCIJA KORUPCIJE</a:t>
            </a:r>
          </a:p>
          <a:p>
            <a:pPr marL="4763" algn="just">
              <a:spcBef>
                <a:spcPts val="1200"/>
              </a:spcBef>
            </a:pPr>
            <a:r>
              <a:rPr lang="hr-HR" sz="1200" dirty="0" smtClean="0">
                <a:solidFill>
                  <a:srgbClr val="161612"/>
                </a:solidFill>
              </a:rPr>
              <a:t>U usporedbi s drugim institucijama pravosudne institucije su na vrhu prema percipiranoj proširenosti korupcije, a približno polovina građana korupciju vidi kao veliki problem. Međutim, jedan od glavnih izvora korupcije u pravosuđu je utjecaj politike -  dvije trećine građana smatra ga velikim problemom, drugi je po </a:t>
            </a:r>
            <a:r>
              <a:rPr lang="hr-HR" sz="1200" dirty="0">
                <a:solidFill>
                  <a:srgbClr val="161612"/>
                </a:solidFill>
              </a:rPr>
              <a:t>važnosti </a:t>
            </a:r>
            <a:r>
              <a:rPr lang="hr-HR" sz="1200" dirty="0" smtClean="0">
                <a:solidFill>
                  <a:srgbClr val="161612"/>
                </a:solidFill>
              </a:rPr>
              <a:t>uzrok visoke </a:t>
            </a:r>
            <a:r>
              <a:rPr lang="hr-HR" sz="1200" dirty="0">
                <a:solidFill>
                  <a:srgbClr val="161612"/>
                </a:solidFill>
              </a:rPr>
              <a:t>percipirane </a:t>
            </a:r>
            <a:r>
              <a:rPr lang="hr-HR" sz="1200" dirty="0" smtClean="0">
                <a:solidFill>
                  <a:srgbClr val="161612"/>
                </a:solidFill>
              </a:rPr>
              <a:t>razine korupcije, a gotovo polovina građana smatra da sudci i državni odvjetnici </a:t>
            </a:r>
            <a:r>
              <a:rPr lang="hr-HR" sz="1200" dirty="0">
                <a:solidFill>
                  <a:srgbClr val="161612"/>
                </a:solidFill>
              </a:rPr>
              <a:t>nisu neovisni od političkih </a:t>
            </a:r>
            <a:r>
              <a:rPr lang="hr-HR" sz="1200" dirty="0" smtClean="0">
                <a:solidFill>
                  <a:srgbClr val="161612"/>
                </a:solidFill>
              </a:rPr>
              <a:t>pritisaka.</a:t>
            </a:r>
            <a:endParaRPr lang="hr-HR" sz="1200" dirty="0">
              <a:solidFill>
                <a:srgbClr val="161612"/>
              </a:solidFill>
            </a:endParaRPr>
          </a:p>
          <a:p>
            <a:pPr marL="4763" algn="just">
              <a:spcBef>
                <a:spcPts val="1200"/>
              </a:spcBef>
            </a:pPr>
            <a:endParaRPr lang="hr-HR" sz="1200" dirty="0" smtClean="0">
              <a:solidFill>
                <a:srgbClr val="161612"/>
              </a:solidFill>
            </a:endParaRPr>
          </a:p>
        </p:txBody>
      </p:sp>
      <p:sp>
        <p:nvSpPr>
          <p:cNvPr id="10" name="Pravokutnik 9"/>
          <p:cNvSpPr/>
          <p:nvPr/>
        </p:nvSpPr>
        <p:spPr>
          <a:xfrm>
            <a:off x="176347" y="483759"/>
            <a:ext cx="6760029" cy="369332"/>
          </a:xfrm>
          <a:prstGeom prst="rect">
            <a:avLst/>
          </a:prstGeom>
        </p:spPr>
        <p:txBody>
          <a:bodyPr wrap="square">
            <a:spAutoFit/>
          </a:bodyPr>
          <a:lstStyle/>
          <a:p>
            <a:r>
              <a:rPr lang="hr-HR" dirty="0" smtClean="0"/>
              <a:t>Percepcija korupcije i promjena u pravosuđu</a:t>
            </a:r>
            <a:endParaRPr lang="hr-HR" dirty="0"/>
          </a:p>
        </p:txBody>
      </p:sp>
      <p:sp>
        <p:nvSpPr>
          <p:cNvPr id="11" name="TextBox 39"/>
          <p:cNvSpPr txBox="1"/>
          <p:nvPr/>
        </p:nvSpPr>
        <p:spPr bwMode="black">
          <a:xfrm>
            <a:off x="3801922" y="2688579"/>
            <a:ext cx="5000264" cy="800219"/>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USPOREDBA S 2010.</a:t>
            </a:r>
          </a:p>
          <a:p>
            <a:pPr marL="4763" algn="just">
              <a:spcBef>
                <a:spcPts val="1200"/>
              </a:spcBef>
            </a:pPr>
            <a:r>
              <a:rPr lang="hr-HR" sz="1200" dirty="0" smtClean="0">
                <a:solidFill>
                  <a:srgbClr val="161612"/>
                </a:solidFill>
              </a:rPr>
              <a:t>U cjelini gledano, nisu utvrđene bitne razlike u odnosu na rezultate istraživanja provedenog 2010. godine.</a:t>
            </a:r>
          </a:p>
        </p:txBody>
      </p:sp>
      <p:sp>
        <p:nvSpPr>
          <p:cNvPr id="12" name="TextBox 39"/>
          <p:cNvSpPr txBox="1"/>
          <p:nvPr/>
        </p:nvSpPr>
        <p:spPr bwMode="black">
          <a:xfrm>
            <a:off x="3811447" y="3469629"/>
            <a:ext cx="5000264" cy="1169551"/>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PERCEPCIJA PROMJENE</a:t>
            </a:r>
          </a:p>
          <a:p>
            <a:pPr marL="4763" algn="just">
              <a:spcBef>
                <a:spcPts val="1200"/>
              </a:spcBef>
            </a:pPr>
            <a:r>
              <a:rPr lang="hr-HR" sz="1200" dirty="0" smtClean="0">
                <a:solidFill>
                  <a:srgbClr val="161612"/>
                </a:solidFill>
              </a:rPr>
              <a:t>Oko polovine građana smatra </a:t>
            </a:r>
            <a:r>
              <a:rPr lang="pl-PL" sz="1200" dirty="0">
                <a:solidFill>
                  <a:srgbClr val="161612"/>
                </a:solidFill>
              </a:rPr>
              <a:t>da je situacija u pravosuđu </a:t>
            </a:r>
            <a:r>
              <a:rPr lang="pl-PL" sz="1200" dirty="0" smtClean="0">
                <a:solidFill>
                  <a:srgbClr val="161612"/>
                </a:solidFill>
              </a:rPr>
              <a:t>općenito ostala ista </a:t>
            </a:r>
            <a:r>
              <a:rPr lang="hr-HR" sz="1200" dirty="0" smtClean="0">
                <a:solidFill>
                  <a:srgbClr val="161612"/>
                </a:solidFill>
              </a:rPr>
              <a:t>tijekom </a:t>
            </a:r>
            <a:r>
              <a:rPr lang="hr-HR" sz="1200" dirty="0">
                <a:solidFill>
                  <a:srgbClr val="161612"/>
                </a:solidFill>
              </a:rPr>
              <a:t>posljednjih nekoliko </a:t>
            </a:r>
            <a:r>
              <a:rPr lang="hr-HR" sz="1200" dirty="0" smtClean="0">
                <a:solidFill>
                  <a:srgbClr val="161612"/>
                </a:solidFill>
              </a:rPr>
              <a:t>godina, a dojam da nema promjena dominantan je i po pitanju trajanja sudskih postupaka te neovisnosti i profesionalnosti pravosuđa.  </a:t>
            </a:r>
          </a:p>
        </p:txBody>
      </p:sp>
    </p:spTree>
    <p:extLst>
      <p:ext uri="{BB962C8B-B14F-4D97-AF65-F5344CB8AC3E}">
        <p14:creationId xmlns:p14="http://schemas.microsoft.com/office/powerpoint/2010/main" val="9903672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34000" y="4514209"/>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P20. Tko je pokušao neformalnim putem utjecati na Vaš rad? (Moguće više odgovora</a:t>
            </a:r>
            <a:r>
              <a:rPr lang="hr-HR" sz="800" dirty="0">
                <a:solidFill>
                  <a:srgbClr val="58595B"/>
                </a:solidFill>
                <a:latin typeface="Calibri" pitchFamily="34" charset="0"/>
              </a:rPr>
              <a:t>) Uzorak: N(2010</a:t>
            </a:r>
            <a:r>
              <a:rPr lang="hr-HR" sz="800" dirty="0" smtClean="0">
                <a:solidFill>
                  <a:srgbClr val="58595B"/>
                </a:solidFill>
                <a:latin typeface="Calibri" pitchFamily="34" charset="0"/>
              </a:rPr>
              <a:t>)=44; </a:t>
            </a:r>
            <a:r>
              <a:rPr lang="hr-HR" sz="800" dirty="0">
                <a:solidFill>
                  <a:srgbClr val="58595B"/>
                </a:solidFill>
                <a:latin typeface="Calibri" pitchFamily="34" charset="0"/>
              </a:rPr>
              <a:t>N(2016</a:t>
            </a:r>
            <a:r>
              <a:rPr lang="hr-HR" sz="800" dirty="0" smtClean="0">
                <a:solidFill>
                  <a:srgbClr val="58595B"/>
                </a:solidFill>
                <a:latin typeface="Calibri" pitchFamily="34" charset="0"/>
              </a:rPr>
              <a:t>)=20</a:t>
            </a:r>
          </a:p>
          <a:p>
            <a:pPr defTabSz="914400" fontAlgn="base">
              <a:lnSpc>
                <a:spcPct val="100000"/>
              </a:lnSpc>
              <a:spcBef>
                <a:spcPct val="0"/>
              </a:spcBef>
              <a:spcAft>
                <a:spcPct val="0"/>
              </a:spcAft>
            </a:pPr>
            <a:r>
              <a:rPr lang="hr-HR" sz="800" dirty="0" smtClean="0">
                <a:solidFill>
                  <a:srgbClr val="58595B"/>
                </a:solidFill>
                <a:latin typeface="Calibri" pitchFamily="34" charset="0"/>
              </a:rPr>
              <a:t>P21. Čime su pokušali utjecati na Vaš rad? (Moguće više odgovora) N(2010</a:t>
            </a:r>
            <a:r>
              <a:rPr lang="hr-HR" sz="800" dirty="0">
                <a:solidFill>
                  <a:srgbClr val="58595B"/>
                </a:solidFill>
                <a:latin typeface="Calibri" pitchFamily="34" charset="0"/>
              </a:rPr>
              <a:t>)=44; N(2016)=</a:t>
            </a:r>
            <a:r>
              <a:rPr lang="hr-HR" sz="800" dirty="0" smtClean="0">
                <a:solidFill>
                  <a:srgbClr val="58595B"/>
                </a:solidFill>
                <a:latin typeface="Calibri" pitchFamily="34" charset="0"/>
              </a:rPr>
              <a:t>20</a:t>
            </a:r>
            <a:endParaRPr lang="hr-HR" sz="800" dirty="0">
              <a:solidFill>
                <a:srgbClr val="58595B"/>
              </a:solidFill>
              <a:latin typeface="Calibri" pitchFamily="34" charset="0"/>
            </a:endParaRPr>
          </a:p>
        </p:txBody>
      </p:sp>
      <p:sp>
        <p:nvSpPr>
          <p:cNvPr id="9" name="Pravokutnik 8"/>
          <p:cNvSpPr/>
          <p:nvPr/>
        </p:nvSpPr>
        <p:spPr>
          <a:xfrm>
            <a:off x="152797" y="509359"/>
            <a:ext cx="8733453" cy="2585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Pozivanje na prijateljstvo i kolegijalnost je najčešći kanal pokušaja utjecaja.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lang="pl-PL" sz="1600" b="0" dirty="0">
                <a:solidFill>
                  <a:srgbClr val="007681"/>
                </a:solidFill>
                <a:latin typeface="Calibri"/>
              </a:rPr>
              <a:t>Tko je pokušao neformalnim putem utjecati na Vaš rad? </a:t>
            </a:r>
            <a:r>
              <a:rPr lang="hr-BA" sz="1600" b="0" dirty="0">
                <a:solidFill>
                  <a:srgbClr val="007681"/>
                </a:solidFill>
                <a:latin typeface="Calibri"/>
              </a:rPr>
              <a:t>– </a:t>
            </a:r>
            <a:r>
              <a:rPr kumimoji="0" lang="hr-BA" sz="1600" b="0" i="0" u="none" strike="noStrike" kern="1200" cap="none" spc="0" normalizeH="0" baseline="0" noProof="0" dirty="0">
                <a:ln>
                  <a:noFill/>
                </a:ln>
                <a:solidFill>
                  <a:srgbClr val="007681"/>
                </a:solidFill>
                <a:effectLst/>
                <a:uLnTx/>
                <a:uFillTx/>
                <a:latin typeface="Calibri"/>
                <a:ea typeface="+mj-ea"/>
                <a:cs typeface="+mj-cs"/>
              </a:rPr>
              <a:t>zaposlenici </a:t>
            </a: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suda</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9" name="TextBox 10"/>
          <p:cNvSpPr txBox="1"/>
          <p:nvPr/>
        </p:nvSpPr>
        <p:spPr>
          <a:xfrm>
            <a:off x="679450" y="1121442"/>
            <a:ext cx="3282949"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Tko je pokušao utjecati na rad?</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8" name="TextBox 10"/>
          <p:cNvSpPr txBox="1"/>
          <p:nvPr/>
        </p:nvSpPr>
        <p:spPr>
          <a:xfrm>
            <a:off x="5346719" y="1168692"/>
            <a:ext cx="3282949"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Čime?</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Tablica 11"/>
          <p:cNvGraphicFramePr>
            <a:graphicFrameLocks noGrp="1"/>
          </p:cNvGraphicFramePr>
          <p:nvPr>
            <p:extLst>
              <p:ext uri="{D42A27DB-BD31-4B8C-83A1-F6EECF244321}">
                <p14:modId xmlns:p14="http://schemas.microsoft.com/office/powerpoint/2010/main" val="940909588"/>
              </p:ext>
            </p:extLst>
          </p:nvPr>
        </p:nvGraphicFramePr>
        <p:xfrm>
          <a:off x="679450" y="1460913"/>
          <a:ext cx="3431918" cy="2769682"/>
        </p:xfrm>
        <a:graphic>
          <a:graphicData uri="http://schemas.openxmlformats.org/drawingml/2006/table">
            <a:tbl>
              <a:tblPr>
                <a:tableStyleId>{638B1855-1B75-4FBE-930C-398BA8C253C6}</a:tableStyleId>
              </a:tblPr>
              <a:tblGrid>
                <a:gridCol w="1696912">
                  <a:extLst>
                    <a:ext uri="{9D8B030D-6E8A-4147-A177-3AD203B41FA5}">
                      <a16:colId xmlns:a16="http://schemas.microsoft.com/office/drawing/2014/main" xmlns="" val="20000"/>
                    </a:ext>
                  </a:extLst>
                </a:gridCol>
                <a:gridCol w="867503">
                  <a:extLst>
                    <a:ext uri="{9D8B030D-6E8A-4147-A177-3AD203B41FA5}">
                      <a16:colId xmlns:a16="http://schemas.microsoft.com/office/drawing/2014/main" xmlns="" val="20001"/>
                    </a:ext>
                  </a:extLst>
                </a:gridCol>
                <a:gridCol w="867503">
                  <a:extLst>
                    <a:ext uri="{9D8B030D-6E8A-4147-A177-3AD203B41FA5}">
                      <a16:colId xmlns:a16="http://schemas.microsoft.com/office/drawing/2014/main" xmlns="" val="20002"/>
                    </a:ext>
                  </a:extLst>
                </a:gridCol>
              </a:tblGrid>
              <a:tr h="162340">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hr-HR" sz="900" b="1" u="none" strike="noStrike" kern="1200" dirty="0" smtClean="0">
                          <a:solidFill>
                            <a:schemeClr val="tx1"/>
                          </a:solidFill>
                          <a:effectLst/>
                          <a:latin typeface="+mn-lt"/>
                          <a:ea typeface="+mn-ea"/>
                          <a:cs typeface="+mn-cs"/>
                        </a:rPr>
                        <a:t>2010.</a:t>
                      </a:r>
                      <a:endParaRPr lang="hr-HR" sz="900" b="1"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hr-HR" sz="900" b="1" u="none" strike="noStrike" kern="1200" dirty="0" smtClean="0">
                          <a:solidFill>
                            <a:schemeClr val="lt1"/>
                          </a:solidFill>
                          <a:effectLst/>
                          <a:latin typeface="+mn-lt"/>
                          <a:ea typeface="+mn-ea"/>
                          <a:cs typeface="+mn-cs"/>
                        </a:rPr>
                        <a:t>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26628">
                <a:tc>
                  <a:txBody>
                    <a:bodyPr/>
                    <a:lstStyle/>
                    <a:p>
                      <a:pPr algn="l"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26628">
                <a:tc>
                  <a:txBody>
                    <a:bodyPr/>
                    <a:lstStyle/>
                    <a:p>
                      <a:pPr algn="l" fontAlgn="b"/>
                      <a:r>
                        <a:rPr lang="hr-HR" sz="900" b="1" u="none" strike="noStrike" kern="1200" dirty="0">
                          <a:solidFill>
                            <a:schemeClr val="lt1"/>
                          </a:solidFill>
                          <a:effectLst/>
                          <a:latin typeface="+mn-lt"/>
                          <a:ea typeface="+mn-ea"/>
                          <a:cs typeface="+mn-cs"/>
                        </a:rPr>
                        <a:t>Odvjetnik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26628">
                <a:tc>
                  <a:txBody>
                    <a:bodyPr/>
                    <a:lstStyle/>
                    <a:p>
                      <a:pPr algn="l" fontAlgn="b"/>
                      <a:r>
                        <a:rPr lang="hr-HR" sz="900" b="1" u="none" strike="noStrike" kern="1200" dirty="0">
                          <a:solidFill>
                            <a:schemeClr val="lt1"/>
                          </a:solidFill>
                          <a:effectLst/>
                          <a:latin typeface="+mn-lt"/>
                          <a:ea typeface="+mn-ea"/>
                          <a:cs typeface="+mn-cs"/>
                        </a:rPr>
                        <a:t>Poznanici i rodbina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tx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a:solidFill>
                            <a:schemeClr val="lt1"/>
                          </a:solidFill>
                          <a:effectLst/>
                          <a:latin typeface="+mn-lt"/>
                          <a:ea typeface="+mn-ea"/>
                          <a:cs typeface="+mn-cs"/>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26628">
                <a:tc>
                  <a:txBody>
                    <a:bodyPr/>
                    <a:lstStyle/>
                    <a:p>
                      <a:pPr algn="l" fontAlgn="b"/>
                      <a:r>
                        <a:rPr lang="pl-PL" sz="900" b="1" u="none" strike="noStrike" kern="1200" dirty="0">
                          <a:solidFill>
                            <a:schemeClr val="lt1"/>
                          </a:solidFill>
                          <a:effectLst/>
                          <a:latin typeface="+mn-lt"/>
                          <a:ea typeface="+mn-ea"/>
                          <a:cs typeface="+mn-cs"/>
                        </a:rPr>
                        <a:t>Drugi zaposlenici u pravosudnom sustavu </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a:solidFill>
                            <a:schemeClr val="lt1"/>
                          </a:solidFill>
                          <a:effectLst/>
                          <a:latin typeface="+mn-lt"/>
                          <a:ea typeface="+mn-ea"/>
                          <a:cs typeface="+mn-cs"/>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26628">
                <a:tc>
                  <a:txBody>
                    <a:bodyPr/>
                    <a:lstStyle/>
                    <a:p>
                      <a:pPr algn="l" fontAlgn="b"/>
                      <a:r>
                        <a:rPr lang="hr-HR" sz="900" b="1" u="none" strike="noStrike" kern="1200" dirty="0">
                          <a:solidFill>
                            <a:schemeClr val="lt1"/>
                          </a:solidFill>
                          <a:effectLst/>
                          <a:latin typeface="+mn-lt"/>
                          <a:ea typeface="+mn-ea"/>
                          <a:cs typeface="+mn-cs"/>
                        </a:rPr>
                        <a:t>Državni dužnosnici i drugi političari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a:solidFill>
                            <a:schemeClr val="lt1"/>
                          </a:solidFill>
                          <a:effectLst/>
                          <a:latin typeface="+mn-lt"/>
                          <a:ea typeface="+mn-ea"/>
                          <a:cs typeface="+mn-cs"/>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26628">
                <a:tc>
                  <a:txBody>
                    <a:bodyPr/>
                    <a:lstStyle/>
                    <a:p>
                      <a:pPr algn="l" fontAlgn="b"/>
                      <a:r>
                        <a:rPr lang="hr-HR" sz="900" b="1" u="none" strike="noStrike" kern="1200">
                          <a:solidFill>
                            <a:schemeClr val="lt1"/>
                          </a:solidFill>
                          <a:effectLst/>
                          <a:latin typeface="+mn-lt"/>
                          <a:ea typeface="+mn-ea"/>
                          <a:cs typeface="+mn-cs"/>
                        </a:rPr>
                        <a:t>adležnog suda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a:solidFill>
                            <a:schemeClr val="lt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26628">
                <a:tc>
                  <a:txBody>
                    <a:bodyPr/>
                    <a:lstStyle/>
                    <a:p>
                      <a:pPr algn="l" fontAlgn="b"/>
                      <a:r>
                        <a:rPr lang="hr-HR" sz="900" b="1" u="none" strike="noStrike" kern="1200" dirty="0" err="1">
                          <a:solidFill>
                            <a:schemeClr val="lt1"/>
                          </a:solidFill>
                          <a:effectLst/>
                          <a:latin typeface="+mn-lt"/>
                          <a:ea typeface="+mn-ea"/>
                          <a:cs typeface="+mn-cs"/>
                        </a:rPr>
                        <a:t>adležnog</a:t>
                      </a:r>
                      <a:r>
                        <a:rPr lang="hr-HR" sz="900" b="1" u="none" strike="noStrike" kern="1200" dirty="0">
                          <a:solidFill>
                            <a:schemeClr val="lt1"/>
                          </a:solidFill>
                          <a:effectLst/>
                          <a:latin typeface="+mn-lt"/>
                          <a:ea typeface="+mn-ea"/>
                          <a:cs typeface="+mn-cs"/>
                        </a:rPr>
                        <a:t> suda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26628">
                <a:tc>
                  <a:txBody>
                    <a:bodyPr/>
                    <a:lstStyle/>
                    <a:p>
                      <a:pPr algn="l" fontAlgn="b"/>
                      <a:r>
                        <a:rPr lang="hr-HR" sz="900" b="1" u="none" strike="noStrike" kern="1200" dirty="0">
                          <a:solidFill>
                            <a:schemeClr val="lt1"/>
                          </a:solidFill>
                          <a:effectLst/>
                          <a:latin typeface="+mn-lt"/>
                          <a:ea typeface="+mn-ea"/>
                          <a:cs typeface="+mn-cs"/>
                        </a:rPr>
                        <a:t>Dužnosnik u državnom odvjetništvu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26628">
                <a:tc>
                  <a:txBody>
                    <a:bodyPr/>
                    <a:lstStyle/>
                    <a:p>
                      <a:pPr algn="l" fontAlgn="b"/>
                      <a:r>
                        <a:rPr lang="hr-HR" sz="900" b="1" u="none" strike="noStrike" kern="1200" dirty="0">
                          <a:solidFill>
                            <a:schemeClr val="lt1"/>
                          </a:solidFill>
                          <a:effectLst/>
                          <a:latin typeface="+mn-lt"/>
                          <a:ea typeface="+mn-ea"/>
                          <a:cs typeface="+mn-cs"/>
                        </a:rPr>
                        <a:t>Službenik u državnom odvjetništvu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26628">
                <a:tc>
                  <a:txBody>
                    <a:bodyPr/>
                    <a:lstStyle/>
                    <a:p>
                      <a:pPr algn="l" fontAlgn="b"/>
                      <a:r>
                        <a:rPr lang="hr-HR" sz="900" b="1" u="none" strike="noStrike" kern="1200" dirty="0">
                          <a:solidFill>
                            <a:schemeClr val="lt1"/>
                          </a:solidFill>
                          <a:effectLst/>
                          <a:latin typeface="+mn-lt"/>
                          <a:ea typeface="+mn-ea"/>
                          <a:cs typeface="+mn-cs"/>
                        </a:rPr>
                        <a:t>Netko drugi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226628">
                <a:tc>
                  <a:txBody>
                    <a:bodyPr/>
                    <a:lstStyle/>
                    <a:p>
                      <a:pPr algn="l" fontAlgn="b"/>
                      <a:r>
                        <a:rPr lang="hr-HR" sz="900" b="1" u="none" strike="noStrike" kern="1200" dirty="0" smtClean="0">
                          <a:solidFill>
                            <a:schemeClr val="lt1"/>
                          </a:solidFill>
                          <a:effectLst/>
                          <a:latin typeface="+mn-lt"/>
                          <a:ea typeface="+mn-ea"/>
                          <a:cs typeface="+mn-cs"/>
                        </a:rPr>
                        <a:t>Odbija</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bl>
          </a:graphicData>
        </a:graphic>
      </p:graphicFrame>
      <p:graphicFrame>
        <p:nvGraphicFramePr>
          <p:cNvPr id="14" name="Tablica 13"/>
          <p:cNvGraphicFramePr>
            <a:graphicFrameLocks noGrp="1"/>
          </p:cNvGraphicFramePr>
          <p:nvPr>
            <p:extLst>
              <p:ext uri="{D42A27DB-BD31-4B8C-83A1-F6EECF244321}">
                <p14:modId xmlns:p14="http://schemas.microsoft.com/office/powerpoint/2010/main" val="3490934189"/>
              </p:ext>
            </p:extLst>
          </p:nvPr>
        </p:nvGraphicFramePr>
        <p:xfrm>
          <a:off x="5197750" y="1460913"/>
          <a:ext cx="3431918" cy="2032581"/>
        </p:xfrm>
        <a:graphic>
          <a:graphicData uri="http://schemas.openxmlformats.org/drawingml/2006/table">
            <a:tbl>
              <a:tblPr>
                <a:tableStyleId>{638B1855-1B75-4FBE-930C-398BA8C253C6}</a:tableStyleId>
              </a:tblPr>
              <a:tblGrid>
                <a:gridCol w="1696912">
                  <a:extLst>
                    <a:ext uri="{9D8B030D-6E8A-4147-A177-3AD203B41FA5}">
                      <a16:colId xmlns:a16="http://schemas.microsoft.com/office/drawing/2014/main" xmlns="" val="20000"/>
                    </a:ext>
                  </a:extLst>
                </a:gridCol>
                <a:gridCol w="867503">
                  <a:extLst>
                    <a:ext uri="{9D8B030D-6E8A-4147-A177-3AD203B41FA5}">
                      <a16:colId xmlns:a16="http://schemas.microsoft.com/office/drawing/2014/main" xmlns="" val="20001"/>
                    </a:ext>
                  </a:extLst>
                </a:gridCol>
                <a:gridCol w="867503">
                  <a:extLst>
                    <a:ext uri="{9D8B030D-6E8A-4147-A177-3AD203B41FA5}">
                      <a16:colId xmlns:a16="http://schemas.microsoft.com/office/drawing/2014/main" xmlns="" val="20002"/>
                    </a:ext>
                  </a:extLst>
                </a:gridCol>
              </a:tblGrid>
              <a:tr h="162340">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hr-HR" sz="900" b="1" u="none" strike="noStrike" kern="1200" dirty="0" smtClean="0">
                          <a:solidFill>
                            <a:schemeClr val="tx1"/>
                          </a:solidFill>
                          <a:effectLst/>
                          <a:latin typeface="+mn-lt"/>
                          <a:ea typeface="+mn-ea"/>
                          <a:cs typeface="+mn-cs"/>
                        </a:rPr>
                        <a:t>2010.</a:t>
                      </a:r>
                      <a:endParaRPr lang="hr-HR" sz="900" b="1" u="none" strike="noStrike" kern="1200" dirty="0">
                        <a:solidFill>
                          <a:schemeClr val="tx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hr-HR" sz="900" b="1" u="none" strike="noStrike" kern="1200" dirty="0" smtClean="0">
                          <a:solidFill>
                            <a:schemeClr val="lt1"/>
                          </a:solidFill>
                          <a:effectLst/>
                          <a:latin typeface="+mn-lt"/>
                          <a:ea typeface="+mn-ea"/>
                          <a:cs typeface="+mn-cs"/>
                        </a:rPr>
                        <a:t>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26628">
                <a:tc>
                  <a:txBody>
                    <a:bodyPr/>
                    <a:lstStyle/>
                    <a:p>
                      <a:pPr algn="l" fontAlgn="b"/>
                      <a:r>
                        <a:rPr lang="hr-HR" sz="900" b="1" u="none" strike="noStrike" kern="1200" dirty="0">
                          <a:solidFill>
                            <a:schemeClr val="lt1"/>
                          </a:solidFill>
                          <a:effectLst/>
                          <a:latin typeface="+mn-lt"/>
                          <a:ea typeface="+mn-ea"/>
                          <a:cs typeface="+mn-cs"/>
                        </a:rPr>
                        <a:t>N</a:t>
                      </a:r>
                    </a:p>
                  </a:txBody>
                  <a:tcPr marL="9525" marR="9525" marT="9525" marB="0" anchor="b">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26628">
                <a:tc>
                  <a:txBody>
                    <a:bodyPr/>
                    <a:lstStyle/>
                    <a:p>
                      <a:pPr algn="l" fontAlgn="b"/>
                      <a:r>
                        <a:rPr lang="hr-HR" sz="900" b="1" u="none" strike="noStrike" kern="1200" dirty="0">
                          <a:solidFill>
                            <a:schemeClr val="lt1"/>
                          </a:solidFill>
                          <a:effectLst/>
                          <a:latin typeface="+mn-lt"/>
                          <a:ea typeface="+mn-ea"/>
                          <a:cs typeface="+mn-cs"/>
                        </a:rPr>
                        <a:t>Pozivanjem na kolegijalnost\prijateljstvo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26628">
                <a:tc>
                  <a:txBody>
                    <a:bodyPr/>
                    <a:lstStyle/>
                    <a:p>
                      <a:pPr algn="l" fontAlgn="b"/>
                      <a:r>
                        <a:rPr lang="hr-HR" sz="900" b="1" u="none" strike="noStrike" kern="1200" dirty="0">
                          <a:solidFill>
                            <a:schemeClr val="lt1"/>
                          </a:solidFill>
                          <a:effectLst/>
                          <a:latin typeface="+mn-lt"/>
                          <a:ea typeface="+mn-ea"/>
                          <a:cs typeface="+mn-cs"/>
                        </a:rPr>
                        <a:t>Novčanom naknadom</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26628">
                <a:tc>
                  <a:txBody>
                    <a:bodyPr/>
                    <a:lstStyle/>
                    <a:p>
                      <a:pPr algn="l" fontAlgn="b"/>
                      <a:r>
                        <a:rPr lang="hr-HR" sz="900" b="1" u="none" strike="noStrike" kern="1200" dirty="0">
                          <a:solidFill>
                            <a:schemeClr val="lt1"/>
                          </a:solidFill>
                          <a:effectLst/>
                          <a:latin typeface="+mn-lt"/>
                          <a:ea typeface="+mn-ea"/>
                          <a:cs typeface="+mn-cs"/>
                        </a:rPr>
                        <a:t>Poklonom ili uslugom</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26628">
                <a:tc>
                  <a:txBody>
                    <a:bodyPr/>
                    <a:lstStyle/>
                    <a:p>
                      <a:pPr algn="l" fontAlgn="b"/>
                      <a:r>
                        <a:rPr lang="hr-HR" sz="900" b="1" u="none" strike="noStrike" kern="1200" dirty="0">
                          <a:solidFill>
                            <a:schemeClr val="lt1"/>
                          </a:solidFill>
                          <a:effectLst/>
                          <a:latin typeface="+mn-lt"/>
                          <a:ea typeface="+mn-ea"/>
                          <a:cs typeface="+mn-cs"/>
                        </a:rPr>
                        <a:t>Političkim utjecajem</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26628">
                <a:tc>
                  <a:txBody>
                    <a:bodyPr/>
                    <a:lstStyle/>
                    <a:p>
                      <a:pPr algn="l" fontAlgn="b"/>
                      <a:r>
                        <a:rPr lang="hr-HR" sz="900" b="1" u="none" strike="noStrike" kern="1200" dirty="0">
                          <a:solidFill>
                            <a:schemeClr val="lt1"/>
                          </a:solidFill>
                          <a:effectLst/>
                          <a:latin typeface="+mn-lt"/>
                          <a:ea typeface="+mn-ea"/>
                          <a:cs typeface="+mn-cs"/>
                        </a:rPr>
                        <a:t>Ucjenom\prijetnjom</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26628">
                <a:tc>
                  <a:txBody>
                    <a:bodyPr/>
                    <a:lstStyle/>
                    <a:p>
                      <a:pPr algn="l" fontAlgn="b"/>
                      <a:r>
                        <a:rPr lang="hr-HR" sz="900" b="1" u="none" strike="noStrike" kern="1200" dirty="0">
                          <a:solidFill>
                            <a:schemeClr val="lt1"/>
                          </a:solidFill>
                          <a:effectLst/>
                          <a:latin typeface="+mn-lt"/>
                          <a:ea typeface="+mn-ea"/>
                          <a:cs typeface="+mn-cs"/>
                        </a:rPr>
                        <a:t>Nešto drugo, Što?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26628">
                <a:tc>
                  <a:txBody>
                    <a:bodyPr/>
                    <a:lstStyle/>
                    <a:p>
                      <a:pPr algn="l" fontAlgn="b"/>
                      <a:r>
                        <a:rPr lang="hr-HR" sz="900" b="1" u="none" strike="noStrike" kern="1200" dirty="0" smtClean="0">
                          <a:solidFill>
                            <a:schemeClr val="lt1"/>
                          </a:solidFill>
                          <a:effectLst/>
                          <a:latin typeface="+mn-lt"/>
                          <a:ea typeface="+mn-ea"/>
                          <a:cs typeface="+mn-cs"/>
                        </a:rPr>
                        <a:t>Odbija</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tx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900" b="1" u="none" strike="noStrike" kern="1200" dirty="0">
                          <a:solidFill>
                            <a:schemeClr val="lt1"/>
                          </a:solidFill>
                          <a:effectLst/>
                          <a:latin typeface="+mn-lt"/>
                          <a:ea typeface="+mn-ea"/>
                          <a:cs typeface="+mn-cs"/>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bl>
          </a:graphicData>
        </a:graphic>
      </p:graphicFrame>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80387" y="4851802"/>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8485519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smtClean="0"/>
              <a:t>Reforme u pravosudnom sustavu</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41</a:t>
            </a:fld>
            <a:endParaRPr lang="en-GB" sz="800" kern="1200" dirty="0" smtClean="0">
              <a:solidFill>
                <a:schemeClr val="bg1"/>
              </a:solidFill>
              <a:latin typeface="+mn-lt"/>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pic>
        <p:nvPicPr>
          <p:cNvPr id="6" name="Rezervirano mjesto slike 5"/>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8926" r="8926"/>
          <a:stretch>
            <a:fillRect/>
          </a:stretch>
        </p:blipFill>
        <p:spPr/>
      </p:pic>
    </p:spTree>
    <p:extLst>
      <p:ext uri="{BB962C8B-B14F-4D97-AF65-F5344CB8AC3E}">
        <p14:creationId xmlns:p14="http://schemas.microsoft.com/office/powerpoint/2010/main" val="300630476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14209"/>
            <a:ext cx="8406597"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R1. </a:t>
            </a:r>
            <a:r>
              <a:rPr lang="vi-VN" sz="800" dirty="0" smtClean="0">
                <a:solidFill>
                  <a:srgbClr val="58595B"/>
                </a:solidFill>
                <a:latin typeface="Calibri" pitchFamily="34" charset="0"/>
              </a:rPr>
              <a:t>Koliko </a:t>
            </a:r>
            <a:r>
              <a:rPr lang="vi-VN" sz="800" dirty="0">
                <a:solidFill>
                  <a:srgbClr val="58595B"/>
                </a:solidFill>
                <a:latin typeface="Calibri" pitchFamily="34" charset="0"/>
              </a:rPr>
              <a:t>ste Vi osobno informirani o provedbi Projekta „Reorganizacija pravosudnog sustava</a:t>
            </a:r>
            <a:r>
              <a:rPr lang="vi-VN" sz="800" dirty="0" smtClean="0">
                <a:solidFill>
                  <a:srgbClr val="58595B"/>
                </a:solidFill>
                <a:latin typeface="Calibri" pitchFamily="34" charset="0"/>
              </a:rPr>
              <a:t>“</a:t>
            </a:r>
            <a:r>
              <a:rPr lang="hr-HR" sz="800" dirty="0" smtClean="0">
                <a:solidFill>
                  <a:srgbClr val="58595B"/>
                </a:solidFill>
                <a:latin typeface="Calibri" pitchFamily="34" charset="0"/>
              </a:rPr>
              <a:t>? Uzorak: N=602</a:t>
            </a: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smtClean="0">
                <a:solidFill>
                  <a:schemeClr val="accent6"/>
                </a:solidFill>
              </a:rPr>
              <a:t>Samo mali broj građana (4%) za sebe smatra da zna jako puno o provedbi </a:t>
            </a:r>
            <a:r>
              <a:rPr lang="hr-HR" sz="1200" b="1" dirty="0">
                <a:solidFill>
                  <a:schemeClr val="accent6"/>
                </a:solidFill>
              </a:rPr>
              <a:t>projekta „Reorganizacija pravosudnog </a:t>
            </a:r>
            <a:r>
              <a:rPr lang="hr-HR" sz="1200" b="1" dirty="0" smtClean="0">
                <a:solidFill>
                  <a:schemeClr val="accent6"/>
                </a:solidFill>
              </a:rPr>
              <a:t>sustava“. Nešto manje od trećine navodi da zna osnovne informacije dok ih je podjednako </a:t>
            </a:r>
            <a:r>
              <a:rPr lang="hr-HR" sz="1200" b="1" dirty="0">
                <a:solidFill>
                  <a:schemeClr val="accent6"/>
                </a:solidFill>
              </a:rPr>
              <a:t>(oko </a:t>
            </a:r>
            <a:r>
              <a:rPr lang="hr-HR" sz="1200" b="1" dirty="0" smtClean="0">
                <a:solidFill>
                  <a:schemeClr val="accent6"/>
                </a:solidFill>
              </a:rPr>
              <a:t>trećine) koji su čuli kao i onih koji za projekt nisu čuli. </a:t>
            </a:r>
            <a:r>
              <a:rPr lang="hr-HR" sz="1200" dirty="0" smtClean="0">
                <a:latin typeface="+mj-lt"/>
                <a:ea typeface="+mj-ea"/>
                <a:cs typeface="+mj-cs"/>
              </a:rPr>
              <a:t>Nešto više se smatraju informiranima muškarci, stariji od 30 godina, osobe s višim/ visokim obrazovanjem, višim mjesečnim prihodima kućanstva te stanovnici najvećih gradova (većih od 80000 stanovnika) i regije Zagreb.</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Informiranost o reorganizaciji pravosudnog sustava 2015.</a:t>
            </a:r>
            <a:endParaRPr lang="en-GB" sz="1600" b="0" dirty="0">
              <a:solidFill>
                <a:schemeClr val="accent6"/>
              </a:solidFill>
            </a:endParaRPr>
          </a:p>
        </p:txBody>
      </p:sp>
      <p:graphicFrame>
        <p:nvGraphicFramePr>
          <p:cNvPr id="34" name="Grafikon 6"/>
          <p:cNvGraphicFramePr/>
          <p:nvPr>
            <p:extLst>
              <p:ext uri="{D42A27DB-BD31-4B8C-83A1-F6EECF244321}">
                <p14:modId xmlns:p14="http://schemas.microsoft.com/office/powerpoint/2010/main" val="558450948"/>
              </p:ext>
            </p:extLst>
          </p:nvPr>
        </p:nvGraphicFramePr>
        <p:xfrm>
          <a:off x="437236" y="1591210"/>
          <a:ext cx="3409386" cy="2922999"/>
        </p:xfrm>
        <a:graphic>
          <a:graphicData uri="http://schemas.openxmlformats.org/drawingml/2006/chart">
            <c:chart xmlns:c="http://schemas.openxmlformats.org/drawingml/2006/chart" xmlns:r="http://schemas.openxmlformats.org/officeDocument/2006/relationships" r:id="rId3"/>
          </a:graphicData>
        </a:graphic>
      </p:graphicFrame>
      <p:sp>
        <p:nvSpPr>
          <p:cNvPr id="35" name="TextBox 10"/>
          <p:cNvSpPr txBox="1"/>
          <p:nvPr/>
        </p:nvSpPr>
        <p:spPr>
          <a:xfrm>
            <a:off x="609848" y="1357378"/>
            <a:ext cx="2565400" cy="17789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600" dirty="0">
                <a:solidFill>
                  <a:schemeClr val="accent6"/>
                </a:solidFill>
              </a:rPr>
              <a:t>Informiranost o projektu</a:t>
            </a:r>
            <a:endParaRPr lang="en-GB" sz="1600" dirty="0">
              <a:solidFill>
                <a:schemeClr val="accent6"/>
              </a:solidFill>
            </a:endParaRPr>
          </a:p>
        </p:txBody>
      </p:sp>
      <p:graphicFrame>
        <p:nvGraphicFramePr>
          <p:cNvPr id="10" name="Tablica 9"/>
          <p:cNvGraphicFramePr>
            <a:graphicFrameLocks noGrp="1"/>
          </p:cNvGraphicFramePr>
          <p:nvPr>
            <p:extLst>
              <p:ext uri="{D42A27DB-BD31-4B8C-83A1-F6EECF244321}">
                <p14:modId xmlns:p14="http://schemas.microsoft.com/office/powerpoint/2010/main" val="3287209228"/>
              </p:ext>
            </p:extLst>
          </p:nvPr>
        </p:nvGraphicFramePr>
        <p:xfrm>
          <a:off x="5155813" y="1387834"/>
          <a:ext cx="3816162" cy="3165378"/>
        </p:xfrm>
        <a:graphic>
          <a:graphicData uri="http://schemas.openxmlformats.org/drawingml/2006/table">
            <a:tbl>
              <a:tblPr>
                <a:tableStyleId>{638B1855-1B75-4FBE-930C-398BA8C253C6}</a:tableStyleId>
              </a:tblPr>
              <a:tblGrid>
                <a:gridCol w="963356">
                  <a:extLst>
                    <a:ext uri="{9D8B030D-6E8A-4147-A177-3AD203B41FA5}">
                      <a16:colId xmlns:a16="http://schemas.microsoft.com/office/drawing/2014/main" xmlns="" val="20000"/>
                    </a:ext>
                  </a:extLst>
                </a:gridCol>
                <a:gridCol w="1698099">
                  <a:extLst>
                    <a:ext uri="{9D8B030D-6E8A-4147-A177-3AD203B41FA5}">
                      <a16:colId xmlns:a16="http://schemas.microsoft.com/office/drawing/2014/main" xmlns="" val="20001"/>
                    </a:ext>
                  </a:extLst>
                </a:gridCol>
                <a:gridCol w="581127">
                  <a:extLst>
                    <a:ext uri="{9D8B030D-6E8A-4147-A177-3AD203B41FA5}">
                      <a16:colId xmlns:a16="http://schemas.microsoft.com/office/drawing/2014/main" xmlns="" val="20002"/>
                    </a:ext>
                  </a:extLst>
                </a:gridCol>
                <a:gridCol w="573580">
                  <a:extLst>
                    <a:ext uri="{9D8B030D-6E8A-4147-A177-3AD203B41FA5}">
                      <a16:colId xmlns:a16="http://schemas.microsoft.com/office/drawing/2014/main" xmlns="" val="20003"/>
                    </a:ext>
                  </a:extLst>
                </a:gridCol>
              </a:tblGrid>
              <a:tr h="90941">
                <a:tc gridSpan="2">
                  <a:txBody>
                    <a:bodyPr/>
                    <a:lstStyle/>
                    <a:p>
                      <a:pPr algn="l" fontAlgn="ctr"/>
                      <a:r>
                        <a:rPr lang="hr-HR" sz="800" b="0" u="none" strike="noStrike" kern="1200" dirty="0" smtClean="0">
                          <a:solidFill>
                            <a:schemeClr val="lt1"/>
                          </a:solidFill>
                          <a:effectLst/>
                          <a:latin typeface="+mn-lt"/>
                          <a:ea typeface="+mn-ea"/>
                          <a:cs typeface="+mn-cs"/>
                        </a:rPr>
                        <a:t>Razlike</a:t>
                      </a:r>
                      <a:r>
                        <a:rPr lang="hr-HR" sz="800" b="0" u="none" strike="noStrike" kern="1200" baseline="0" dirty="0" smtClean="0">
                          <a:solidFill>
                            <a:schemeClr val="lt1"/>
                          </a:solidFill>
                          <a:effectLst/>
                          <a:latin typeface="+mn-lt"/>
                          <a:ea typeface="+mn-ea"/>
                          <a:cs typeface="+mn-cs"/>
                        </a:rPr>
                        <a:t> po segmentima</a:t>
                      </a:r>
                      <a:endParaRPr lang="hr-HR" sz="800" b="0" u="none" strike="noStrike" kern="1200" dirty="0">
                        <a:solidFill>
                          <a:schemeClr val="lt1"/>
                        </a:solidFill>
                        <a:effectLst/>
                        <a:latin typeface="+mn-lt"/>
                        <a:ea typeface="+mn-ea"/>
                        <a:cs typeface="+mn-cs"/>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ctr"/>
                      <a:endParaRPr lang="hr-HR" sz="500" b="1" i="0" u="none" strike="noStrike" dirty="0">
                        <a:solidFill>
                          <a:srgbClr val="004483"/>
                        </a:solidFill>
                        <a:effectLst/>
                        <a:latin typeface="Arial CE"/>
                      </a:endParaRPr>
                    </a:p>
                  </a:txBody>
                  <a:tcPr marL="5349" marR="5349" marT="534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hr-HR" sz="800" b="1" u="none" strike="noStrike" dirty="0" smtClean="0">
                          <a:effectLst/>
                        </a:rPr>
                        <a:t>ZNAJU JAKO PUNO</a:t>
                      </a:r>
                      <a:endParaRPr lang="hr-HR" sz="8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hr-HR" sz="800" b="1" u="none" strike="noStrike" kern="1200" dirty="0" smtClean="0">
                          <a:solidFill>
                            <a:schemeClr val="lt1"/>
                          </a:solidFill>
                          <a:effectLst/>
                          <a:latin typeface="+mn-lt"/>
                          <a:ea typeface="+mn-ea"/>
                          <a:cs typeface="+mn-cs"/>
                        </a:rPr>
                        <a:t>NISU ČULI ZA PROJEKT</a:t>
                      </a:r>
                      <a:endParaRPr lang="hr-HR" sz="800" b="1" u="none" strike="noStrike" kern="1200" dirty="0">
                        <a:solidFill>
                          <a:schemeClr val="lt1"/>
                        </a:solidFill>
                        <a:effectLst/>
                        <a:latin typeface="+mn-lt"/>
                        <a:ea typeface="+mn-ea"/>
                        <a:cs typeface="+mn-cs"/>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90941">
                <a:tc gridSpan="2">
                  <a:txBody>
                    <a:bodyPr/>
                    <a:lstStyle/>
                    <a:p>
                      <a:pPr algn="l" fontAlgn="ctr"/>
                      <a:r>
                        <a:rPr lang="hr-HR" sz="800" b="0" u="none" strike="noStrike" kern="1200" dirty="0" smtClean="0">
                          <a:solidFill>
                            <a:schemeClr val="lt1"/>
                          </a:solidFill>
                          <a:effectLst/>
                          <a:latin typeface="+mn-lt"/>
                          <a:ea typeface="+mn-ea"/>
                          <a:cs typeface="+mn-cs"/>
                        </a:rPr>
                        <a:t>Broj ispitanika</a:t>
                      </a:r>
                      <a:endParaRPr lang="hr-HR" sz="800" b="0" u="none" strike="noStrike" kern="1200" dirty="0">
                        <a:solidFill>
                          <a:schemeClr val="lt1"/>
                        </a:solidFill>
                        <a:effectLst/>
                        <a:latin typeface="+mn-lt"/>
                        <a:ea typeface="+mn-ea"/>
                        <a:cs typeface="+mn-cs"/>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a:txBody>
                    <a:bodyPr/>
                    <a:lstStyle/>
                    <a:p>
                      <a:pPr marL="0" algn="ctr" defTabSz="924282" rtl="0" eaLnBrk="1" fontAlgn="ctr" latinLnBrk="0" hangingPunct="1"/>
                      <a:r>
                        <a:rPr lang="hr-HR" sz="800" b="1" u="none" strike="noStrike" kern="1200" dirty="0" smtClean="0">
                          <a:solidFill>
                            <a:schemeClr val="lt1"/>
                          </a:solidFill>
                          <a:effectLst/>
                          <a:latin typeface="+mn-lt"/>
                          <a:ea typeface="+mn-ea"/>
                          <a:cs typeface="+mn-cs"/>
                        </a:rPr>
                        <a:t>24</a:t>
                      </a:r>
                      <a:endParaRPr lang="hr-HR" sz="800" b="1" u="none" strike="noStrike" kern="1200" dirty="0">
                        <a:solidFill>
                          <a:schemeClr val="lt1"/>
                        </a:solidFill>
                        <a:effectLst/>
                        <a:latin typeface="+mn-lt"/>
                        <a:ea typeface="+mn-ea"/>
                        <a:cs typeface="+mn-cs"/>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hr-HR" sz="800" b="1" u="none" strike="noStrike" kern="1200" dirty="0" smtClean="0">
                          <a:solidFill>
                            <a:schemeClr val="lt1"/>
                          </a:solidFill>
                          <a:effectLst/>
                          <a:latin typeface="+mn-lt"/>
                          <a:ea typeface="+mn-ea"/>
                          <a:cs typeface="+mn-cs"/>
                        </a:rPr>
                        <a:t>202</a:t>
                      </a:r>
                      <a:endParaRPr lang="hr-HR" sz="800" b="1" u="none" strike="noStrike" kern="1200" dirty="0">
                        <a:solidFill>
                          <a:schemeClr val="lt1"/>
                        </a:solidFill>
                        <a:effectLst/>
                        <a:latin typeface="+mn-lt"/>
                        <a:ea typeface="+mn-ea"/>
                        <a:cs typeface="+mn-cs"/>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90941">
                <a:tc rowSpan="2">
                  <a:txBody>
                    <a:bodyPr/>
                    <a:lstStyle/>
                    <a:p>
                      <a:pPr algn="l" fontAlgn="ctr"/>
                      <a:r>
                        <a:rPr lang="hr-HR" sz="800" b="1" u="none" strike="noStrike" dirty="0" smtClean="0">
                          <a:effectLst/>
                        </a:rPr>
                        <a:t>Spol</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hr-HR" sz="700" u="none" strike="noStrike" dirty="0">
                          <a:effectLst/>
                        </a:rPr>
                        <a:t> Muški</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53%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47%</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90941">
                <a:tc vMerge="1">
                  <a:txBody>
                    <a:bodyPr/>
                    <a:lstStyle/>
                    <a:p>
                      <a:endParaRPr lang="hr-HR"/>
                    </a:p>
                  </a:txBody>
                  <a:tcPr/>
                </a:tc>
                <a:tc>
                  <a:txBody>
                    <a:bodyPr/>
                    <a:lstStyle/>
                    <a:p>
                      <a:pPr algn="l" fontAlgn="ctr"/>
                      <a:r>
                        <a:rPr lang="hr-HR" sz="700" u="none" strike="noStrike" dirty="0">
                          <a:effectLst/>
                        </a:rPr>
                        <a:t> Ženski</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47%</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53%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90941">
                <a:tc rowSpan="4">
                  <a:txBody>
                    <a:bodyPr/>
                    <a:lstStyle/>
                    <a:p>
                      <a:pPr algn="l" fontAlgn="ctr"/>
                      <a:r>
                        <a:rPr lang="hr-HR" sz="800" b="1" u="none" strike="noStrike" dirty="0" smtClean="0">
                          <a:effectLst/>
                        </a:rPr>
                        <a:t>Dobne </a:t>
                      </a:r>
                      <a:r>
                        <a:rPr lang="hr-HR" sz="800" b="1" u="none" strike="noStrike" dirty="0">
                          <a:effectLst/>
                        </a:rPr>
                        <a:t>skupine</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Do 30 godina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24%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90941">
                <a:tc vMerge="1">
                  <a:txBody>
                    <a:bodyPr/>
                    <a:lstStyle/>
                    <a:p>
                      <a:endParaRPr lang="hr-HR"/>
                    </a:p>
                  </a:txBody>
                  <a:tcPr/>
                </a:tc>
                <a:tc>
                  <a:txBody>
                    <a:bodyPr/>
                    <a:lstStyle/>
                    <a:p>
                      <a:pPr marL="0" algn="l" defTabSz="924282" rtl="0" eaLnBrk="1" fontAlgn="ctr" latinLnBrk="0" hangingPunct="1"/>
                      <a:r>
                        <a:rPr lang="pl-PL" sz="700" u="none" strike="noStrike" kern="1200" dirty="0">
                          <a:solidFill>
                            <a:schemeClr val="lt1"/>
                          </a:solidFill>
                          <a:effectLst/>
                          <a:latin typeface="+mn-lt"/>
                          <a:ea typeface="+mn-ea"/>
                          <a:cs typeface="+mn-cs"/>
                        </a:rPr>
                        <a:t>Od 30 do 44 godina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34%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26%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90941">
                <a:tc vMerge="1">
                  <a:txBody>
                    <a:bodyPr/>
                    <a:lstStyle/>
                    <a:p>
                      <a:endParaRPr lang="hr-HR"/>
                    </a:p>
                  </a:txBody>
                  <a:tcPr/>
                </a:tc>
                <a:tc>
                  <a:txBody>
                    <a:bodyPr/>
                    <a:lstStyle/>
                    <a:p>
                      <a:pPr marL="0" algn="l" defTabSz="924282" rtl="0" eaLnBrk="1" fontAlgn="ctr" latinLnBrk="0" hangingPunct="1"/>
                      <a:r>
                        <a:rPr lang="pl-PL" sz="700" u="none" strike="noStrike" kern="1200" dirty="0">
                          <a:solidFill>
                            <a:schemeClr val="lt1"/>
                          </a:solidFill>
                          <a:effectLst/>
                          <a:latin typeface="+mn-lt"/>
                          <a:ea typeface="+mn-ea"/>
                          <a:cs typeface="+mn-cs"/>
                        </a:rPr>
                        <a:t>Od 45 do 60 godina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21%</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Više od 60 godina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30%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29%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90941">
                <a:tc rowSpan="3">
                  <a:txBody>
                    <a:bodyPr/>
                    <a:lstStyle/>
                    <a:p>
                      <a:pPr algn="l" fontAlgn="ctr"/>
                      <a:r>
                        <a:rPr lang="hr-HR" sz="800" b="1" u="none" strike="noStrike" dirty="0">
                          <a:effectLst/>
                        </a:rPr>
                        <a:t>Obrazovanje</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hr-HR" sz="700" u="none" strike="noStrike" dirty="0" smtClean="0">
                          <a:effectLst/>
                        </a:rPr>
                        <a:t> Osnovna </a:t>
                      </a:r>
                      <a:r>
                        <a:rPr lang="hr-HR" sz="700" u="none" strike="noStrike" dirty="0">
                          <a:effectLst/>
                        </a:rPr>
                        <a:t>škola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35%</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90941">
                <a:tc vMerge="1">
                  <a:txBody>
                    <a:bodyPr/>
                    <a:lstStyle/>
                    <a:p>
                      <a:endParaRPr lang="hr-HR"/>
                    </a:p>
                  </a:txBody>
                  <a:tcPr/>
                </a:tc>
                <a:tc>
                  <a:txBody>
                    <a:bodyPr/>
                    <a:lstStyle/>
                    <a:p>
                      <a:pPr algn="l" fontAlgn="ctr"/>
                      <a:r>
                        <a:rPr lang="hr-HR" sz="700" u="none" strike="noStrike" dirty="0" smtClean="0">
                          <a:effectLst/>
                        </a:rPr>
                        <a:t> Srednja </a:t>
                      </a:r>
                      <a:r>
                        <a:rPr lang="hr-HR" sz="700" u="none" strike="noStrike" dirty="0">
                          <a:effectLst/>
                        </a:rPr>
                        <a:t>škola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37%</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53%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90941">
                <a:tc vMerge="1">
                  <a:txBody>
                    <a:bodyPr/>
                    <a:lstStyle/>
                    <a:p>
                      <a:endParaRPr lang="hr-HR"/>
                    </a:p>
                  </a:txBody>
                  <a:tcPr/>
                </a:tc>
                <a:tc>
                  <a:txBody>
                    <a:bodyPr/>
                    <a:lstStyle/>
                    <a:p>
                      <a:pPr algn="l" fontAlgn="ctr"/>
                      <a:r>
                        <a:rPr lang="hr-HR" sz="700" u="none" strike="noStrike" dirty="0" smtClean="0">
                          <a:effectLst/>
                        </a:rPr>
                        <a:t> Više </a:t>
                      </a:r>
                      <a:r>
                        <a:rPr lang="hr-HR" sz="700" u="none" strike="noStrike" dirty="0">
                          <a:effectLst/>
                        </a:rPr>
                        <a:t>i visoko obrazovanje</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51%</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90941">
                <a:tc rowSpan="5">
                  <a:txBody>
                    <a:bodyPr/>
                    <a:lstStyle/>
                    <a:p>
                      <a:pPr algn="l" fontAlgn="ctr"/>
                      <a:r>
                        <a:rPr lang="hr-HR" sz="800" b="1" u="none" strike="noStrike" dirty="0">
                          <a:effectLst/>
                        </a:rPr>
                        <a:t>Mjesečni prihodi kućanstva</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Do 2500 kn</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 </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2500 - 5500 kn</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39%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35%</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5500 - 8500 kn</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3"/>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Više od 8500 kn</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32%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4"/>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NZ/BO</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5"/>
                  </a:ext>
                </a:extLst>
              </a:tr>
              <a:tr h="90941">
                <a:tc rowSpan="4">
                  <a:txBody>
                    <a:bodyPr/>
                    <a:lstStyle/>
                    <a:p>
                      <a:pPr algn="l" fontAlgn="ctr"/>
                      <a:r>
                        <a:rPr lang="hr-HR" sz="800" b="1" u="none" strike="noStrike" dirty="0" smtClean="0">
                          <a:effectLst/>
                        </a:rPr>
                        <a:t>Veličina naselja</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24282" rtl="0" eaLnBrk="1" fontAlgn="ctr" latinLnBrk="0" hangingPunct="1">
                        <a:lnSpc>
                          <a:spcPct val="100000"/>
                        </a:lnSpc>
                        <a:spcBef>
                          <a:spcPts val="0"/>
                        </a:spcBef>
                        <a:spcAft>
                          <a:spcPts val="0"/>
                        </a:spcAft>
                        <a:buClrTx/>
                        <a:buSzTx/>
                        <a:buFontTx/>
                        <a:buNone/>
                        <a:tabLst/>
                        <a:defRPr/>
                      </a:pPr>
                      <a:r>
                        <a:rPr lang="pl-PL" sz="700" u="none" strike="noStrike" kern="1200" dirty="0">
                          <a:solidFill>
                            <a:schemeClr val="lt1"/>
                          </a:solidFill>
                          <a:effectLst/>
                          <a:latin typeface="+mn-lt"/>
                          <a:ea typeface="+mn-ea"/>
                          <a:cs typeface="+mn-cs"/>
                        </a:rPr>
                        <a:t>Više od 80 000 stanovnika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39%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21%</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6"/>
                  </a:ext>
                </a:extLst>
              </a:tr>
              <a:tr h="90941">
                <a:tc vMerge="1">
                  <a:txBody>
                    <a:bodyPr/>
                    <a:lstStyle/>
                    <a:p>
                      <a:endParaRPr lang="hr-HR"/>
                    </a:p>
                  </a:txBody>
                  <a:tcPr/>
                </a:tc>
                <a:tc>
                  <a:txBody>
                    <a:bodyPr/>
                    <a:lstStyle/>
                    <a:p>
                      <a:pPr marL="0" marR="0" indent="0" algn="l" defTabSz="924282" rtl="0" eaLnBrk="1" fontAlgn="ctr" latinLnBrk="0" hangingPunct="1">
                        <a:lnSpc>
                          <a:spcPct val="100000"/>
                        </a:lnSpc>
                        <a:spcBef>
                          <a:spcPts val="0"/>
                        </a:spcBef>
                        <a:spcAft>
                          <a:spcPts val="0"/>
                        </a:spcAft>
                        <a:buClrTx/>
                        <a:buSzTx/>
                        <a:buFontTx/>
                        <a:buNone/>
                        <a:tabLst/>
                        <a:defRPr/>
                      </a:pPr>
                      <a:r>
                        <a:rPr lang="pl-PL" sz="700" u="none" strike="noStrike" kern="1200" dirty="0">
                          <a:solidFill>
                            <a:schemeClr val="lt1"/>
                          </a:solidFill>
                          <a:effectLst/>
                          <a:latin typeface="+mn-lt"/>
                          <a:ea typeface="+mn-ea"/>
                          <a:cs typeface="+mn-cs"/>
                        </a:rPr>
                        <a:t>10 000 do 80 000 stanovnika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17%</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21%</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7"/>
                  </a:ext>
                </a:extLst>
              </a:tr>
              <a:tr h="90941">
                <a:tc vMerge="1">
                  <a:txBody>
                    <a:bodyPr/>
                    <a:lstStyle/>
                    <a:p>
                      <a:endParaRPr lang="hr-HR"/>
                    </a:p>
                  </a:txBody>
                  <a:tcPr/>
                </a:tc>
                <a:tc>
                  <a:txBody>
                    <a:bodyPr/>
                    <a:lstStyle/>
                    <a:p>
                      <a:pPr marL="0" marR="0" indent="0" algn="l" defTabSz="924282" rtl="0" eaLnBrk="1" fontAlgn="ctr" latinLnBrk="0" hangingPunct="1">
                        <a:lnSpc>
                          <a:spcPct val="100000"/>
                        </a:lnSpc>
                        <a:spcBef>
                          <a:spcPts val="0"/>
                        </a:spcBef>
                        <a:spcAft>
                          <a:spcPts val="0"/>
                        </a:spcAft>
                        <a:buClrTx/>
                        <a:buSzTx/>
                        <a:buFontTx/>
                        <a:buNone/>
                        <a:tabLst/>
                        <a:defRPr/>
                      </a:pPr>
                      <a:r>
                        <a:rPr lang="pl-PL" sz="700" u="none" strike="noStrike" kern="1200" dirty="0">
                          <a:solidFill>
                            <a:schemeClr val="lt1"/>
                          </a:solidFill>
                          <a:effectLst/>
                          <a:latin typeface="+mn-lt"/>
                          <a:ea typeface="+mn-ea"/>
                          <a:cs typeface="+mn-cs"/>
                        </a:rPr>
                        <a:t>2 000 do 10 000 stanovnika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8"/>
                  </a:ext>
                </a:extLst>
              </a:tr>
              <a:tr h="90941">
                <a:tc vMerge="1">
                  <a:txBody>
                    <a:bodyPr/>
                    <a:lstStyle/>
                    <a:p>
                      <a:endParaRPr lang="hr-HR"/>
                    </a:p>
                  </a:txBody>
                  <a:tcPr/>
                </a:tc>
                <a:tc>
                  <a:txBody>
                    <a:bodyPr/>
                    <a:lstStyle/>
                    <a:p>
                      <a:pPr marL="0" marR="0" indent="0" algn="l" defTabSz="924282" rtl="0" eaLnBrk="1" fontAlgn="ctr" latinLnBrk="0" hangingPunct="1">
                        <a:lnSpc>
                          <a:spcPct val="100000"/>
                        </a:lnSpc>
                        <a:spcBef>
                          <a:spcPts val="0"/>
                        </a:spcBef>
                        <a:spcAft>
                          <a:spcPts val="0"/>
                        </a:spcAft>
                        <a:buClrTx/>
                        <a:buSzTx/>
                        <a:buFontTx/>
                        <a:buNone/>
                        <a:tabLst/>
                        <a:defRPr/>
                      </a:pPr>
                      <a:r>
                        <a:rPr lang="hr-HR" sz="700" u="none" strike="noStrike" kern="1200" dirty="0">
                          <a:solidFill>
                            <a:schemeClr val="lt1"/>
                          </a:solidFill>
                          <a:effectLst/>
                          <a:latin typeface="+mn-lt"/>
                          <a:ea typeface="+mn-ea"/>
                          <a:cs typeface="+mn-cs"/>
                        </a:rPr>
                        <a:t>Do 2 000 stanovnika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32%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43%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9"/>
                  </a:ext>
                </a:extLst>
              </a:tr>
              <a:tr h="90941">
                <a:tc rowSpan="6">
                  <a:txBody>
                    <a:bodyPr/>
                    <a:lstStyle/>
                    <a:p>
                      <a:pPr algn="l" fontAlgn="ctr"/>
                      <a:r>
                        <a:rPr lang="hr-HR" sz="800" b="1" u="none" strike="noStrike" dirty="0" smtClean="0">
                          <a:effectLst/>
                        </a:rPr>
                        <a:t>Regija</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hr-HR" sz="700" u="none" strike="noStrike" dirty="0">
                          <a:effectLst/>
                        </a:rPr>
                        <a:t> Zagreb</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47%</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0"/>
                  </a:ext>
                </a:extLst>
              </a:tr>
              <a:tr h="90941">
                <a:tc vMerge="1">
                  <a:txBody>
                    <a:bodyPr/>
                    <a:lstStyle/>
                    <a:p>
                      <a:endParaRPr lang="hr-HR"/>
                    </a:p>
                  </a:txBody>
                  <a:tcPr/>
                </a:tc>
                <a:tc>
                  <a:txBody>
                    <a:bodyPr/>
                    <a:lstStyle/>
                    <a:p>
                      <a:pPr algn="l" fontAlgn="ctr"/>
                      <a:r>
                        <a:rPr lang="hr-HR" sz="700" u="none" strike="noStrike" dirty="0">
                          <a:effectLst/>
                        </a:rPr>
                        <a:t> Sjeverna Hrvatska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1"/>
                  </a:ext>
                </a:extLst>
              </a:tr>
              <a:tr h="90941">
                <a:tc vMerge="1">
                  <a:txBody>
                    <a:bodyPr/>
                    <a:lstStyle/>
                    <a:p>
                      <a:endParaRPr lang="hr-HR"/>
                    </a:p>
                  </a:txBody>
                  <a:tcPr/>
                </a:tc>
                <a:tc>
                  <a:txBody>
                    <a:bodyPr/>
                    <a:lstStyle/>
                    <a:p>
                      <a:pPr algn="l" fontAlgn="ctr"/>
                      <a:r>
                        <a:rPr lang="hr-HR" sz="700" u="none" strike="noStrike" dirty="0">
                          <a:effectLst/>
                        </a:rPr>
                        <a:t> Slavonija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15%</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2"/>
                  </a:ext>
                </a:extLst>
              </a:tr>
              <a:tr h="90941">
                <a:tc vMerge="1">
                  <a:txBody>
                    <a:bodyPr/>
                    <a:lstStyle/>
                    <a:p>
                      <a:endParaRPr lang="hr-HR"/>
                    </a:p>
                  </a:txBody>
                  <a:tcPr/>
                </a:tc>
                <a:tc>
                  <a:txBody>
                    <a:bodyPr/>
                    <a:lstStyle/>
                    <a:p>
                      <a:pPr algn="l" fontAlgn="ctr"/>
                      <a:r>
                        <a:rPr lang="hr-HR" sz="700" u="none" strike="noStrike" dirty="0">
                          <a:effectLst/>
                        </a:rPr>
                        <a:t> Lika i Banovina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5%</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3"/>
                  </a:ext>
                </a:extLst>
              </a:tr>
              <a:tr h="90941">
                <a:tc vMerge="1">
                  <a:txBody>
                    <a:bodyPr/>
                    <a:lstStyle/>
                    <a:p>
                      <a:endParaRPr lang="hr-HR"/>
                    </a:p>
                  </a:txBody>
                  <a:tcPr/>
                </a:tc>
                <a:tc>
                  <a:txBody>
                    <a:bodyPr/>
                    <a:lstStyle/>
                    <a:p>
                      <a:pPr algn="l" fontAlgn="ctr"/>
                      <a:r>
                        <a:rPr lang="hr-HR" sz="700" u="none" strike="noStrike" dirty="0">
                          <a:effectLst/>
                        </a:rPr>
                        <a:t> Hrvatsko primorje i Istra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a:solidFill>
                            <a:schemeClr val="bg1"/>
                          </a:solidFill>
                          <a:effectLst/>
                          <a:latin typeface="+mn-lt"/>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4"/>
                  </a:ext>
                </a:extLst>
              </a:tr>
              <a:tr h="90941">
                <a:tc vMerge="1">
                  <a:txBody>
                    <a:bodyPr/>
                    <a:lstStyle/>
                    <a:p>
                      <a:endParaRPr lang="hr-HR"/>
                    </a:p>
                  </a:txBody>
                  <a:tcPr/>
                </a:tc>
                <a:tc>
                  <a:txBody>
                    <a:bodyPr/>
                    <a:lstStyle/>
                    <a:p>
                      <a:pPr algn="l" fontAlgn="ctr"/>
                      <a:r>
                        <a:rPr lang="hr-HR" sz="700" u="none" strike="noStrike" dirty="0">
                          <a:effectLst/>
                        </a:rPr>
                        <a:t> Dalmacija</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15%</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0" i="0" u="none" strike="noStrike" dirty="0">
                          <a:solidFill>
                            <a:schemeClr val="bg1"/>
                          </a:solidFill>
                          <a:effectLst/>
                          <a:latin typeface="+mn-lt"/>
                        </a:rPr>
                        <a:t>20%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5"/>
                  </a:ext>
                </a:extLst>
              </a:tr>
            </a:tbl>
          </a:graphicData>
        </a:graphic>
      </p:graphicFrame>
    </p:spTree>
    <p:extLst>
      <p:ext uri="{BB962C8B-B14F-4D97-AF65-F5344CB8AC3E}">
        <p14:creationId xmlns:p14="http://schemas.microsoft.com/office/powerpoint/2010/main" val="396312317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6084"/>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a:solidFill>
                  <a:srgbClr val="58595B"/>
                </a:solidFill>
                <a:latin typeface="Calibri" pitchFamily="34" charset="0"/>
              </a:rPr>
              <a:t>R2. Prema Vašem mišljenju u kojoj mjeri je projekt „Reorganizacija pravosudnog sustava“ pridonijela boljem i uspješnim radu pravosudnih tijela? </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R3</a:t>
            </a:r>
            <a:r>
              <a:rPr lang="hr-HR" sz="800" dirty="0">
                <a:solidFill>
                  <a:srgbClr val="58595B"/>
                </a:solidFill>
                <a:latin typeface="Calibri" pitchFamily="34" charset="0"/>
              </a:rPr>
              <a:t>. Zbog čega smatrate da projekt „Reorganizacija pravosudnog sustava“ nije pridonio boljem radu pravosudnih tijela</a:t>
            </a:r>
            <a:r>
              <a:rPr lang="hr-HR" sz="800" dirty="0" smtClean="0">
                <a:solidFill>
                  <a:srgbClr val="58595B"/>
                </a:solidFill>
                <a:latin typeface="Calibri" pitchFamily="34" charset="0"/>
              </a:rPr>
              <a:t>?  (Otvoreno pitanje) Uzorak: N=321</a:t>
            </a: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smtClean="0">
                <a:solidFill>
                  <a:schemeClr val="accent6"/>
                </a:solidFill>
              </a:rPr>
              <a:t>Manje od trećine građana smatra da je </a:t>
            </a:r>
            <a:r>
              <a:rPr lang="hr-HR" sz="1200" b="1" dirty="0">
                <a:solidFill>
                  <a:schemeClr val="accent6"/>
                </a:solidFill>
              </a:rPr>
              <a:t>projekt „Reorganizacija pravosudnog sustava</a:t>
            </a:r>
            <a:r>
              <a:rPr lang="hr-HR" sz="1200" b="1" dirty="0" smtClean="0">
                <a:solidFill>
                  <a:schemeClr val="accent6"/>
                </a:solidFill>
              </a:rPr>
              <a:t>“ uglavnom (25%) ili u potpunosti (3%) pridonio boljem i uspješnijem radu pravosudnih tijela dok ih više od polovine smatra da to uglavnom (36%) ili uopće (17%) nije postigao. </a:t>
            </a:r>
            <a:r>
              <a:rPr lang="hr-HR" sz="1200" dirty="0" smtClean="0">
                <a:latin typeface="+mj-lt"/>
                <a:ea typeface="+mj-ea"/>
                <a:cs typeface="+mj-cs"/>
              </a:rPr>
              <a:t>Kao razlog zbog kojeg građani smatraju da projekt nije pridonio poboljšanju najčešće se navodi nezamjećivanje pomaka na bolje te dugotrajnost sudskih procesa.</a:t>
            </a:r>
            <a:endParaRPr lang="hr-HR" sz="1200" dirty="0">
              <a:latin typeface="+mj-lt"/>
              <a:ea typeface="+mj-ea"/>
              <a:cs typeface="+mj-cs"/>
            </a:endParaRPr>
          </a:p>
        </p:txBody>
      </p:sp>
      <p:sp>
        <p:nvSpPr>
          <p:cNvPr id="11" name="Title 1"/>
          <p:cNvSpPr txBox="1">
            <a:spLocks/>
          </p:cNvSpPr>
          <p:nvPr/>
        </p:nvSpPr>
        <p:spPr>
          <a:xfrm>
            <a:off x="243525"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Više od polovine ne vidi poboljšanja na temelju projekta reorganizacije</a:t>
            </a:r>
            <a:endParaRPr lang="en-GB" sz="1600" b="0" dirty="0">
              <a:solidFill>
                <a:schemeClr val="accent6"/>
              </a:solidFill>
            </a:endParaRPr>
          </a:p>
        </p:txBody>
      </p:sp>
      <p:graphicFrame>
        <p:nvGraphicFramePr>
          <p:cNvPr id="12" name="Chart 4"/>
          <p:cNvGraphicFramePr/>
          <p:nvPr>
            <p:extLst>
              <p:ext uri="{D42A27DB-BD31-4B8C-83A1-F6EECF244321}">
                <p14:modId xmlns:p14="http://schemas.microsoft.com/office/powerpoint/2010/main" val="429319920"/>
              </p:ext>
            </p:extLst>
          </p:nvPr>
        </p:nvGraphicFramePr>
        <p:xfrm>
          <a:off x="3400426" y="1603625"/>
          <a:ext cx="5736818" cy="2754434"/>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Box 10"/>
          <p:cNvSpPr txBox="1"/>
          <p:nvPr/>
        </p:nvSpPr>
        <p:spPr>
          <a:xfrm>
            <a:off x="5338156" y="1348522"/>
            <a:ext cx="3117740" cy="22634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r>
              <a:rPr lang="hr-HR" sz="1600" dirty="0" smtClean="0">
                <a:solidFill>
                  <a:schemeClr val="accent6"/>
                </a:solidFill>
              </a:rPr>
              <a:t>Zbog čega je projekt neuspješan?</a:t>
            </a:r>
            <a:endParaRPr lang="en-GB" sz="1600" dirty="0">
              <a:solidFill>
                <a:schemeClr val="accent6"/>
              </a:solidFill>
            </a:endParaRPr>
          </a:p>
        </p:txBody>
      </p:sp>
      <p:graphicFrame>
        <p:nvGraphicFramePr>
          <p:cNvPr id="7" name="Chart 4"/>
          <p:cNvGraphicFramePr/>
          <p:nvPr>
            <p:extLst>
              <p:ext uri="{D42A27DB-BD31-4B8C-83A1-F6EECF244321}">
                <p14:modId xmlns:p14="http://schemas.microsoft.com/office/powerpoint/2010/main" val="354475586"/>
              </p:ext>
            </p:extLst>
          </p:nvPr>
        </p:nvGraphicFramePr>
        <p:xfrm>
          <a:off x="543098" y="1903376"/>
          <a:ext cx="2585245" cy="2610833"/>
        </p:xfrm>
        <a:graphic>
          <a:graphicData uri="http://schemas.openxmlformats.org/drawingml/2006/chart">
            <c:chart xmlns:c="http://schemas.openxmlformats.org/drawingml/2006/chart" xmlns:r="http://schemas.openxmlformats.org/officeDocument/2006/relationships" r:id="rId4"/>
          </a:graphicData>
        </a:graphic>
      </p:graphicFrame>
      <p:sp>
        <p:nvSpPr>
          <p:cNvPr id="10" name="Pravokutnik 9"/>
          <p:cNvSpPr/>
          <p:nvPr/>
        </p:nvSpPr>
        <p:spPr>
          <a:xfrm>
            <a:off x="815603" y="1348522"/>
            <a:ext cx="2207271" cy="584775"/>
          </a:xfrm>
          <a:prstGeom prst="rect">
            <a:avLst/>
          </a:prstGeom>
        </p:spPr>
        <p:txBody>
          <a:bodyPr wrap="none">
            <a:spAutoFit/>
          </a:bodyPr>
          <a:lstStyle/>
          <a:p>
            <a:pPr algn="ctr"/>
            <a:r>
              <a:rPr lang="hr-HR" sz="1600" b="1" dirty="0" smtClean="0">
                <a:solidFill>
                  <a:schemeClr val="accent6"/>
                </a:solidFill>
                <a:latin typeface="+mj-lt"/>
                <a:cs typeface="Arial" panose="020B0604020202020204" pitchFamily="34" charset="0"/>
              </a:rPr>
              <a:t>Doprinos projekta radu </a:t>
            </a:r>
          </a:p>
          <a:p>
            <a:pPr algn="ctr"/>
            <a:r>
              <a:rPr lang="hr-HR" sz="1600" b="1" dirty="0" smtClean="0">
                <a:solidFill>
                  <a:schemeClr val="accent6"/>
                </a:solidFill>
                <a:latin typeface="+mj-lt"/>
                <a:cs typeface="Arial" panose="020B0604020202020204" pitchFamily="34" charset="0"/>
              </a:rPr>
              <a:t>pravosudnih tijela</a:t>
            </a:r>
            <a:endParaRPr lang="en-GB" sz="1600" b="1" dirty="0">
              <a:solidFill>
                <a:schemeClr val="accent6"/>
              </a:solidFill>
              <a:latin typeface="+mj-lt"/>
              <a:cs typeface="Arial" panose="020B0604020202020204" pitchFamily="34" charset="0"/>
            </a:endParaRPr>
          </a:p>
        </p:txBody>
      </p:sp>
    </p:spTree>
    <p:extLst>
      <p:ext uri="{BB962C8B-B14F-4D97-AF65-F5344CB8AC3E}">
        <p14:creationId xmlns:p14="http://schemas.microsoft.com/office/powerpoint/2010/main" val="101387125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6084"/>
            <a:ext cx="7247550" cy="183315"/>
          </a:xfrm>
        </p:spPr>
        <p:txBody>
          <a:bodyPr>
            <a:normAutofit fontScale="92500"/>
          </a:bodyPr>
          <a:lstStyle/>
          <a:p>
            <a:pPr defTabSz="914400" fontAlgn="base">
              <a:lnSpc>
                <a:spcPct val="100000"/>
              </a:lnSpc>
              <a:spcBef>
                <a:spcPct val="0"/>
              </a:spcBef>
              <a:spcAft>
                <a:spcPct val="0"/>
              </a:spcAft>
            </a:pPr>
            <a:r>
              <a:rPr lang="hr-HR" sz="800" dirty="0">
                <a:solidFill>
                  <a:srgbClr val="58595B"/>
                </a:solidFill>
                <a:latin typeface="Calibri" pitchFamily="34" charset="0"/>
              </a:rPr>
              <a:t>P2. Sada ću Vam pročitati neke reforme koje je potrebno provesti u Hrvatskoj, a Vas molim da mi kažete koja od tih reformi bi trebala imati najveći prioritet? </a:t>
            </a:r>
            <a:r>
              <a:rPr lang="hr-HR" sz="800" dirty="0" smtClean="0">
                <a:solidFill>
                  <a:srgbClr val="58595B"/>
                </a:solidFill>
                <a:latin typeface="Calibri" pitchFamily="34" charset="0"/>
              </a:rPr>
              <a:t>Uzorak: </a:t>
            </a:r>
            <a:r>
              <a:rPr lang="hr-HR" sz="800" dirty="0">
                <a:solidFill>
                  <a:srgbClr val="58595B"/>
                </a:solidFill>
                <a:latin typeface="Calibri" pitchFamily="34" charset="0"/>
              </a:rPr>
              <a:t>N_2010=654; N_2016=602</a:t>
            </a: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smtClean="0">
                <a:solidFill>
                  <a:schemeClr val="accent6"/>
                </a:solidFill>
              </a:rPr>
              <a:t>Iako je nešto porastao udio građana (19%:15%) za koje bi upravo reforma pravosuđa trebala imati najveći prioritet, ona i u 2016. ostaje na trećem mjestu prema rangu prioriteta među reformama koje je potrebno provesti. </a:t>
            </a:r>
            <a:r>
              <a:rPr lang="hr-HR" sz="1200" dirty="0" smtClean="0">
                <a:latin typeface="+mj-lt"/>
                <a:ea typeface="+mj-ea"/>
                <a:cs typeface="+mj-cs"/>
              </a:rPr>
              <a:t>Ispred reforme pravosuđa našlo se smanjenje broja općina i gradova te zdravstvena reforma koja je na prvom mjestu zamijenila mirovinsku reformu (koja je zabilježila najveći pad prioriteta u odnosu na 2010. godinu i u 2016. nalazi se tek na petom mjestu).</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Rang prioriteta reforme pravosuđa za građane nije se promijenio</a:t>
            </a:r>
            <a:endParaRPr lang="en-GB" sz="1600" b="0" dirty="0">
              <a:solidFill>
                <a:schemeClr val="accent6"/>
              </a:solidFill>
            </a:endParaRPr>
          </a:p>
        </p:txBody>
      </p:sp>
      <p:graphicFrame>
        <p:nvGraphicFramePr>
          <p:cNvPr id="12" name="Chart 4"/>
          <p:cNvGraphicFramePr/>
          <p:nvPr>
            <p:extLst>
              <p:ext uri="{D42A27DB-BD31-4B8C-83A1-F6EECF244321}">
                <p14:modId xmlns:p14="http://schemas.microsoft.com/office/powerpoint/2010/main" val="1640321986"/>
              </p:ext>
            </p:extLst>
          </p:nvPr>
        </p:nvGraphicFramePr>
        <p:xfrm>
          <a:off x="144770" y="1292005"/>
          <a:ext cx="5029200" cy="331792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734309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6084"/>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P7. Što bi, prema Vašem mišljenju, trebao biti najvažniji prioritet u reformi pravosuđa? Uzorak: </a:t>
            </a:r>
            <a:r>
              <a:rPr lang="hr-HR" sz="800" dirty="0">
                <a:solidFill>
                  <a:srgbClr val="58595B"/>
                </a:solidFill>
                <a:latin typeface="Calibri" pitchFamily="34" charset="0"/>
              </a:rPr>
              <a:t>N_2010=654; N_2016=602</a:t>
            </a:r>
          </a:p>
        </p:txBody>
      </p:sp>
      <p:sp>
        <p:nvSpPr>
          <p:cNvPr id="9" name="Pravokutnik 8"/>
          <p:cNvSpPr/>
          <p:nvPr/>
        </p:nvSpPr>
        <p:spPr>
          <a:xfrm>
            <a:off x="152797" y="509359"/>
            <a:ext cx="8733453" cy="757130"/>
          </a:xfrm>
          <a:prstGeom prst="rect">
            <a:avLst/>
          </a:prstGeom>
        </p:spPr>
        <p:txBody>
          <a:bodyPr wrap="square">
            <a:spAutoFit/>
          </a:bodyPr>
          <a:lstStyle/>
          <a:p>
            <a:pPr algn="just">
              <a:lnSpc>
                <a:spcPct val="90000"/>
              </a:lnSpc>
            </a:pPr>
            <a:r>
              <a:rPr lang="hr-HR" sz="1200" b="1" dirty="0" smtClean="0">
                <a:solidFill>
                  <a:schemeClr val="accent6"/>
                </a:solidFill>
              </a:rPr>
              <a:t>Građani, kao i 2010., spontano najčešće navode ubrzavanje (pokretanja i skraćivanje trajanja) postupaka kao ono što treba imati najveći prioritet u reformi pravosuđa. Taj aspekt reforme ujedno ima i najveći porast u 2016. u apsolutnom smislu (41%:29%).  </a:t>
            </a:r>
            <a:r>
              <a:rPr lang="hr-HR" sz="1200" dirty="0" smtClean="0">
                <a:latin typeface="+mj-lt"/>
                <a:ea typeface="+mj-ea"/>
                <a:cs typeface="+mj-cs"/>
              </a:rPr>
              <a:t>Ostali aspekti imaju relativno stabilne rangove iako je npr. u 2016. smanjenje korupcije preteklo općeniti zahtjev za više pravde i poštenja, a jednakost pred zakonom došla ispred povećanja učinkovitosti.</a:t>
            </a:r>
            <a:endParaRPr lang="hr-HR" sz="1200" dirty="0">
              <a:latin typeface="+mj-lt"/>
              <a:ea typeface="+mj-ea"/>
              <a:cs typeface="+mj-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smtClean="0">
                <a:solidFill>
                  <a:schemeClr val="accent6"/>
                </a:solidFill>
              </a:rPr>
              <a:t>Ubrzavanje postupaka i dalje najveći prioritet za građane</a:t>
            </a:r>
            <a:endParaRPr lang="en-GB" sz="1600" dirty="0">
              <a:solidFill>
                <a:schemeClr val="accent6"/>
              </a:solidFill>
            </a:endParaRPr>
          </a:p>
        </p:txBody>
      </p:sp>
      <p:graphicFrame>
        <p:nvGraphicFramePr>
          <p:cNvPr id="12" name="Chart 4"/>
          <p:cNvGraphicFramePr/>
          <p:nvPr>
            <p:extLst>
              <p:ext uri="{D42A27DB-BD31-4B8C-83A1-F6EECF244321}">
                <p14:modId xmlns:p14="http://schemas.microsoft.com/office/powerpoint/2010/main" val="1841875283"/>
              </p:ext>
            </p:extLst>
          </p:nvPr>
        </p:nvGraphicFramePr>
        <p:xfrm>
          <a:off x="234000" y="1199408"/>
          <a:ext cx="7853096" cy="331792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03502863"/>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42646"/>
            <a:ext cx="8101555" cy="267893"/>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R1. Koliko ste Vi osobno informirani o provedbi Projekta „Reorganizacija pravosudnog sustava”? Uzorak: N=496</a:t>
            </a:r>
          </a:p>
          <a:p>
            <a:pPr defTabSz="914400" fontAlgn="base">
              <a:lnSpc>
                <a:spcPct val="100000"/>
              </a:lnSpc>
              <a:spcBef>
                <a:spcPct val="0"/>
              </a:spcBef>
              <a:spcAft>
                <a:spcPct val="0"/>
              </a:spcAft>
            </a:pPr>
            <a:r>
              <a:rPr lang="hr-HR" sz="800" dirty="0" smtClean="0">
                <a:solidFill>
                  <a:srgbClr val="58595B"/>
                </a:solidFill>
                <a:latin typeface="Calibri" pitchFamily="34" charset="0"/>
              </a:rPr>
              <a:t>R2. Prema Vašem mišljenju, u kojoj je mjeri projekt „Reorganizacija pravosudnog sustava” pridonijela boljem i uspješnom radu pravosudnih tijela</a:t>
            </a:r>
            <a:r>
              <a:rPr lang="hr-HR" sz="800" dirty="0">
                <a:solidFill>
                  <a:srgbClr val="58595B"/>
                </a:solidFill>
                <a:latin typeface="Calibri" pitchFamily="34" charset="0"/>
              </a:rPr>
              <a:t>? Uzorak: </a:t>
            </a:r>
            <a:r>
              <a:rPr lang="hr-HR" sz="800" dirty="0" smtClean="0">
                <a:solidFill>
                  <a:srgbClr val="58595B"/>
                </a:solidFill>
                <a:latin typeface="Calibri" pitchFamily="34" charset="0"/>
              </a:rPr>
              <a:t>N=297</a:t>
            </a:r>
          </a:p>
          <a:p>
            <a:pPr defTabSz="914400" fontAlgn="base">
              <a:lnSpc>
                <a:spcPct val="100000"/>
              </a:lnSpc>
              <a:spcBef>
                <a:spcPct val="0"/>
              </a:spcBef>
              <a:spcAft>
                <a:spcPct val="0"/>
              </a:spcAft>
            </a:pPr>
            <a:r>
              <a:rPr lang="hr-HR" sz="800" dirty="0" smtClean="0">
                <a:solidFill>
                  <a:srgbClr val="58595B"/>
                </a:solidFill>
                <a:latin typeface="Calibri" pitchFamily="34" charset="0"/>
              </a:rPr>
              <a:t>R3. Zbog čega smatrate da projekt „Reorganizacija pravosudnog sustava” nije pridonio boljem radu pravosudnih tijela? Uzorak</a:t>
            </a:r>
            <a:r>
              <a:rPr lang="hr-HR" sz="800" dirty="0">
                <a:solidFill>
                  <a:srgbClr val="58595B"/>
                </a:solidFill>
                <a:latin typeface="Calibri" pitchFamily="34" charset="0"/>
              </a:rPr>
              <a:t>: </a:t>
            </a:r>
            <a:r>
              <a:rPr lang="hr-HR" sz="800" dirty="0" smtClean="0">
                <a:solidFill>
                  <a:srgbClr val="58595B"/>
                </a:solidFill>
                <a:latin typeface="Calibri" pitchFamily="34" charset="0"/>
              </a:rPr>
              <a:t>N=169</a:t>
            </a: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Samo mali dio korisnika (4%) zna jako puno o projektu reorganizacije pravosudnog sustava dok 40% nije uopće čulo za projekt. Među onima koji su čuli za projekt prevladava mišljenje da je projekt pozitivno utjecao na rad pravosudnih tijela. Među onima koji smatraju da projekt nije uspješan kao razlog se u nešto većoj mjeri navodi da se ne vide pomaci.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Projekt </a:t>
            </a:r>
            <a:r>
              <a:rPr kumimoji="0" lang="hr-HR" sz="1600" b="0" i="0" u="none" strike="noStrike" kern="1200" cap="none" spc="0" normalizeH="0" baseline="0" noProof="0" dirty="0">
                <a:ln>
                  <a:noFill/>
                </a:ln>
                <a:solidFill>
                  <a:srgbClr val="007681"/>
                </a:solidFill>
                <a:effectLst/>
                <a:uLnTx/>
                <a:uFillTx/>
                <a:latin typeface="Calibri"/>
                <a:ea typeface="+mj-ea"/>
                <a:cs typeface="+mj-cs"/>
              </a:rPr>
              <a:t>„Reorganizacija pravosudnog sustava</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a:t>
            </a:r>
            <a:r>
              <a:rPr lang="hr-HR" sz="1600" b="0" dirty="0">
                <a:solidFill>
                  <a:schemeClr val="accent6"/>
                </a:solidFill>
              </a:rPr>
              <a:t> – Korisnici suda (fizičke osobe</a:t>
            </a:r>
            <a:r>
              <a:rPr lang="hr-HR" sz="1600" b="0" dirty="0" smtClean="0">
                <a:solidFill>
                  <a:schemeClr val="accent6"/>
                </a:solidFill>
              </a:rPr>
              <a:t>)</a:t>
            </a:r>
            <a:endParaRPr lang="en-GB" sz="1600" b="0" dirty="0">
              <a:solidFill>
                <a:schemeClr val="accent6"/>
              </a:solidFill>
            </a:endParaRPr>
          </a:p>
        </p:txBody>
      </p:sp>
      <p:graphicFrame>
        <p:nvGraphicFramePr>
          <p:cNvPr id="12" name="Chart 4"/>
          <p:cNvGraphicFramePr/>
          <p:nvPr>
            <p:extLst/>
          </p:nvPr>
        </p:nvGraphicFramePr>
        <p:xfrm>
          <a:off x="63500" y="3338112"/>
          <a:ext cx="3991757" cy="10287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4"/>
          <p:cNvGraphicFramePr/>
          <p:nvPr>
            <p:extLst/>
          </p:nvPr>
        </p:nvGraphicFramePr>
        <p:xfrm>
          <a:off x="4641653" y="1681038"/>
          <a:ext cx="5581847" cy="2685774"/>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10"/>
          <p:cNvSpPr txBox="1"/>
          <p:nvPr/>
        </p:nvSpPr>
        <p:spPr>
          <a:xfrm>
            <a:off x="742951" y="3060322"/>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su upoznati s projektom?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0" name="TextBox 10"/>
          <p:cNvSpPr txBox="1"/>
          <p:nvPr/>
        </p:nvSpPr>
        <p:spPr>
          <a:xfrm>
            <a:off x="5785166" y="1308667"/>
            <a:ext cx="3200084" cy="22194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Zbog čega smatraju projekt neuspješnim?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26" name="Chart 4"/>
          <p:cNvGraphicFramePr/>
          <p:nvPr>
            <p:extLst/>
          </p:nvPr>
        </p:nvGraphicFramePr>
        <p:xfrm>
          <a:off x="63500" y="1681038"/>
          <a:ext cx="3991757" cy="1229247"/>
        </p:xfrm>
        <a:graphic>
          <a:graphicData uri="http://schemas.openxmlformats.org/drawingml/2006/chart">
            <c:chart xmlns:c="http://schemas.openxmlformats.org/drawingml/2006/chart" xmlns:r="http://schemas.openxmlformats.org/officeDocument/2006/relationships" r:id="rId5"/>
          </a:graphicData>
        </a:graphic>
      </p:graphicFrame>
      <p:sp>
        <p:nvSpPr>
          <p:cNvPr id="27" name="TextBox 10"/>
          <p:cNvSpPr txBox="1"/>
          <p:nvPr/>
        </p:nvSpPr>
        <p:spPr>
          <a:xfrm>
            <a:off x="253999" y="1284875"/>
            <a:ext cx="3674257" cy="383651"/>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projekt pozitivno utjecao na rad pravosudnih tijela?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pSp>
        <p:nvGrpSpPr>
          <p:cNvPr id="23" name="Grupa 22"/>
          <p:cNvGrpSpPr/>
          <p:nvPr/>
        </p:nvGrpSpPr>
        <p:grpSpPr>
          <a:xfrm>
            <a:off x="2969407" y="1778000"/>
            <a:ext cx="241300" cy="387350"/>
            <a:chOff x="4055257" y="1835150"/>
            <a:chExt cx="241300" cy="387350"/>
          </a:xfrm>
        </p:grpSpPr>
        <p:cxnSp>
          <p:nvCxnSpPr>
            <p:cNvPr id="13" name="Ravni poveznik 12"/>
            <p:cNvCxnSpPr/>
            <p:nvPr/>
          </p:nvCxnSpPr>
          <p:spPr>
            <a:xfrm>
              <a:off x="4055257" y="1835150"/>
              <a:ext cx="241300" cy="0"/>
            </a:xfrm>
            <a:prstGeom prst="line">
              <a:avLst/>
            </a:prstGeom>
            <a:noFill/>
            <a:ln w="12700">
              <a:solidFill>
                <a:schemeClr val="accent6"/>
              </a:solidFill>
              <a:round/>
              <a:headEnd/>
              <a:tailEnd/>
            </a:ln>
            <a:effectLst/>
            <a:extLst>
              <a:ext uri="{909E8E84-426E-40DD-AFC4-6F175D3DCCD1}">
                <a14:hiddenFill xmlns:a14="http://schemas.microsoft.com/office/drawing/2010/main">
                  <a:noFill/>
                </a14:hiddenFill>
              </a:ext>
            </a:extLst>
          </p:spPr>
        </p:cxnSp>
        <p:cxnSp>
          <p:nvCxnSpPr>
            <p:cNvPr id="21" name="Ravni poveznik 20"/>
            <p:cNvCxnSpPr/>
            <p:nvPr/>
          </p:nvCxnSpPr>
          <p:spPr>
            <a:xfrm>
              <a:off x="4055257" y="2222500"/>
              <a:ext cx="241300" cy="0"/>
            </a:xfrm>
            <a:prstGeom prst="line">
              <a:avLst/>
            </a:prstGeom>
            <a:noFill/>
            <a:ln w="12700">
              <a:solidFill>
                <a:schemeClr val="accent6"/>
              </a:solidFill>
              <a:round/>
              <a:headEnd/>
              <a:tailEnd/>
            </a:ln>
            <a:effectLst/>
            <a:extLst>
              <a:ext uri="{909E8E84-426E-40DD-AFC4-6F175D3DCCD1}">
                <a14:hiddenFill xmlns:a14="http://schemas.microsoft.com/office/drawing/2010/main">
                  <a:noFill/>
                </a14:hiddenFill>
              </a:ext>
            </a:extLst>
          </p:spPr>
        </p:cxnSp>
        <p:cxnSp>
          <p:nvCxnSpPr>
            <p:cNvPr id="22" name="Ravni poveznik 21"/>
            <p:cNvCxnSpPr/>
            <p:nvPr/>
          </p:nvCxnSpPr>
          <p:spPr>
            <a:xfrm>
              <a:off x="4296557" y="1835150"/>
              <a:ext cx="0" cy="387350"/>
            </a:xfrm>
            <a:prstGeom prst="line">
              <a:avLst/>
            </a:prstGeom>
            <a:noFill/>
            <a:ln w="12700">
              <a:solidFill>
                <a:schemeClr val="accent6"/>
              </a:solidFill>
              <a:round/>
              <a:headEnd/>
              <a:tailEnd/>
            </a:ln>
            <a:effectLst/>
            <a:extLst>
              <a:ext uri="{909E8E84-426E-40DD-AFC4-6F175D3DCCD1}">
                <a14:hiddenFill xmlns:a14="http://schemas.microsoft.com/office/drawing/2010/main">
                  <a:noFill/>
                </a14:hiddenFill>
              </a:ext>
            </a:extLst>
          </p:spPr>
        </p:cxnSp>
      </p:grpSp>
      <p:cxnSp>
        <p:nvCxnSpPr>
          <p:cNvPr id="25" name="Ravni poveznik sa strelicom 24"/>
          <p:cNvCxnSpPr>
            <a:endCxn id="20" idx="1"/>
          </p:cNvCxnSpPr>
          <p:nvPr/>
        </p:nvCxnSpPr>
        <p:spPr>
          <a:xfrm flipV="1">
            <a:off x="3210707" y="1419639"/>
            <a:ext cx="2574459" cy="552036"/>
          </a:xfrm>
          <a:prstGeom prst="straightConnector1">
            <a:avLst/>
          </a:prstGeom>
          <a:noFill/>
          <a:ln w="12700">
            <a:solidFill>
              <a:schemeClr val="accent6"/>
            </a:solidFill>
            <a:round/>
            <a:headEnd/>
            <a:tailEnd type="arrow"/>
          </a:ln>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04895928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14209"/>
            <a:ext cx="8406597"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R1. </a:t>
            </a:r>
            <a:r>
              <a:rPr lang="vi-VN" sz="800" dirty="0" smtClean="0">
                <a:solidFill>
                  <a:srgbClr val="58595B"/>
                </a:solidFill>
                <a:latin typeface="Calibri" pitchFamily="34" charset="0"/>
              </a:rPr>
              <a:t>Koliko </a:t>
            </a:r>
            <a:r>
              <a:rPr lang="vi-VN" sz="800" dirty="0">
                <a:solidFill>
                  <a:srgbClr val="58595B"/>
                </a:solidFill>
                <a:latin typeface="Calibri" pitchFamily="34" charset="0"/>
              </a:rPr>
              <a:t>ste Vi osobno informirani o provedbi Projekta „Reorganizacija pravosudnog sustava</a:t>
            </a:r>
            <a:r>
              <a:rPr lang="vi-VN" sz="800" dirty="0" smtClean="0">
                <a:solidFill>
                  <a:srgbClr val="58595B"/>
                </a:solidFill>
                <a:latin typeface="Calibri" pitchFamily="34" charset="0"/>
              </a:rPr>
              <a:t>“</a:t>
            </a:r>
            <a:r>
              <a:rPr lang="hr-HR" sz="800" dirty="0" smtClean="0">
                <a:solidFill>
                  <a:srgbClr val="58595B"/>
                </a:solidFill>
                <a:latin typeface="Calibri" pitchFamily="34" charset="0"/>
              </a:rPr>
              <a:t>? Uzorak: N=179</a:t>
            </a: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Udio predstavnika poslovnog sektora koji za sebe smatraju da znaju jako puno o provedbi </a:t>
            </a:r>
            <a:r>
              <a:rPr kumimoji="0" lang="hr-HR" sz="1200" b="1" i="0" u="none" strike="noStrike" kern="1200" cap="none" spc="0" normalizeH="0" baseline="0" noProof="0" dirty="0">
                <a:ln>
                  <a:noFill/>
                </a:ln>
                <a:solidFill>
                  <a:srgbClr val="007681"/>
                </a:solidFill>
                <a:effectLst/>
                <a:uLnTx/>
                <a:uFillTx/>
                <a:latin typeface="Calibri"/>
                <a:ea typeface="+mn-ea"/>
                <a:cs typeface="+mn-cs"/>
              </a:rPr>
              <a:t>projekta </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nešto je manji od udjela onih koji nisu čuli za projekt „</a:t>
            </a:r>
            <a:r>
              <a:rPr kumimoji="0" lang="hr-HR" sz="1200" b="1" i="0" u="none" strike="noStrike" kern="1200" cap="none" spc="0" normalizeH="0" baseline="0" noProof="0" dirty="0">
                <a:ln>
                  <a:noFill/>
                </a:ln>
                <a:solidFill>
                  <a:srgbClr val="007681"/>
                </a:solidFill>
                <a:effectLst/>
                <a:uLnTx/>
                <a:uFillTx/>
                <a:latin typeface="Calibri"/>
                <a:ea typeface="+mn-ea"/>
                <a:cs typeface="+mn-cs"/>
              </a:rPr>
              <a:t>Reorganizacija pravosudnog sustava</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 (15%:17%). Nešto više od dvije petine navodi da zna osnovne informacije dok ih je četvrtina koji su za projekt samo čuli.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Nešto više se smatraju informiranima žene, osobe s višim/ visokim obrazovanjem, voditelji ili pravnici u pravnoj službi, predstavnici najvećih tvrtki prema broju zaposlenih (250+) te onih iz djelatnosti financijskih usluga i  osiguranja.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Informiranost o reorganizaciji pravosudnog sustava 2015. - </a:t>
            </a:r>
            <a:r>
              <a:rPr lang="hr-HR" sz="1600" b="0" dirty="0" smtClean="0">
                <a:solidFill>
                  <a:srgbClr val="007681"/>
                </a:solidFill>
              </a:rPr>
              <a:t>korisnici </a:t>
            </a:r>
            <a:r>
              <a:rPr lang="hr-HR" sz="1600" b="0" dirty="0">
                <a:solidFill>
                  <a:srgbClr val="007681"/>
                </a:solidFill>
              </a:rPr>
              <a:t>suda (pravne osobe) </a:t>
            </a: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34" name="Grafikon 6"/>
          <p:cNvGraphicFramePr/>
          <p:nvPr>
            <p:extLst/>
          </p:nvPr>
        </p:nvGraphicFramePr>
        <p:xfrm>
          <a:off x="437236" y="1591210"/>
          <a:ext cx="3409386" cy="2922999"/>
        </p:xfrm>
        <a:graphic>
          <a:graphicData uri="http://schemas.openxmlformats.org/drawingml/2006/chart">
            <c:chart xmlns:c="http://schemas.openxmlformats.org/drawingml/2006/chart" xmlns:r="http://schemas.openxmlformats.org/officeDocument/2006/relationships" r:id="rId3"/>
          </a:graphicData>
        </a:graphic>
      </p:graphicFrame>
      <p:sp>
        <p:nvSpPr>
          <p:cNvPr id="35" name="TextBox 10"/>
          <p:cNvSpPr txBox="1"/>
          <p:nvPr/>
        </p:nvSpPr>
        <p:spPr>
          <a:xfrm>
            <a:off x="609848" y="1357378"/>
            <a:ext cx="2565400" cy="17789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Informiranost o projektu</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0" name="Tablica 9"/>
          <p:cNvGraphicFramePr>
            <a:graphicFrameLocks noGrp="1"/>
          </p:cNvGraphicFramePr>
          <p:nvPr>
            <p:extLst/>
          </p:nvPr>
        </p:nvGraphicFramePr>
        <p:xfrm>
          <a:off x="5155813" y="1387834"/>
          <a:ext cx="3816162" cy="3165378"/>
        </p:xfrm>
        <a:graphic>
          <a:graphicData uri="http://schemas.openxmlformats.org/drawingml/2006/table">
            <a:tbl>
              <a:tblPr>
                <a:tableStyleId>{638B1855-1B75-4FBE-930C-398BA8C253C6}</a:tableStyleId>
              </a:tblPr>
              <a:tblGrid>
                <a:gridCol w="963356">
                  <a:extLst>
                    <a:ext uri="{9D8B030D-6E8A-4147-A177-3AD203B41FA5}">
                      <a16:colId xmlns:a16="http://schemas.microsoft.com/office/drawing/2014/main" xmlns="" val="20000"/>
                    </a:ext>
                  </a:extLst>
                </a:gridCol>
                <a:gridCol w="1698099">
                  <a:extLst>
                    <a:ext uri="{9D8B030D-6E8A-4147-A177-3AD203B41FA5}">
                      <a16:colId xmlns:a16="http://schemas.microsoft.com/office/drawing/2014/main" xmlns="" val="20001"/>
                    </a:ext>
                  </a:extLst>
                </a:gridCol>
                <a:gridCol w="581127">
                  <a:extLst>
                    <a:ext uri="{9D8B030D-6E8A-4147-A177-3AD203B41FA5}">
                      <a16:colId xmlns:a16="http://schemas.microsoft.com/office/drawing/2014/main" xmlns="" val="20002"/>
                    </a:ext>
                  </a:extLst>
                </a:gridCol>
                <a:gridCol w="573580">
                  <a:extLst>
                    <a:ext uri="{9D8B030D-6E8A-4147-A177-3AD203B41FA5}">
                      <a16:colId xmlns:a16="http://schemas.microsoft.com/office/drawing/2014/main" xmlns="" val="20003"/>
                    </a:ext>
                  </a:extLst>
                </a:gridCol>
              </a:tblGrid>
              <a:tr h="90941">
                <a:tc gridSpan="2">
                  <a:txBody>
                    <a:bodyPr/>
                    <a:lstStyle/>
                    <a:p>
                      <a:pPr algn="l" fontAlgn="ctr"/>
                      <a:r>
                        <a:rPr lang="hr-HR" sz="800" b="0" u="none" strike="noStrike" kern="1200" dirty="0" smtClean="0">
                          <a:solidFill>
                            <a:schemeClr val="lt1"/>
                          </a:solidFill>
                          <a:effectLst/>
                          <a:latin typeface="+mn-lt"/>
                          <a:ea typeface="+mn-ea"/>
                          <a:cs typeface="+mn-cs"/>
                        </a:rPr>
                        <a:t>Razlike</a:t>
                      </a:r>
                      <a:r>
                        <a:rPr lang="hr-HR" sz="800" b="0" u="none" strike="noStrike" kern="1200" baseline="0" dirty="0" smtClean="0">
                          <a:solidFill>
                            <a:schemeClr val="lt1"/>
                          </a:solidFill>
                          <a:effectLst/>
                          <a:latin typeface="+mn-lt"/>
                          <a:ea typeface="+mn-ea"/>
                          <a:cs typeface="+mn-cs"/>
                        </a:rPr>
                        <a:t> po segmentima</a:t>
                      </a:r>
                      <a:endParaRPr lang="hr-HR" sz="800" b="0" u="none" strike="noStrike" kern="1200" dirty="0">
                        <a:solidFill>
                          <a:schemeClr val="lt1"/>
                        </a:solidFill>
                        <a:effectLst/>
                        <a:latin typeface="+mn-lt"/>
                        <a:ea typeface="+mn-ea"/>
                        <a:cs typeface="+mn-cs"/>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ctr"/>
                      <a:endParaRPr lang="hr-HR" sz="500" b="1" i="0" u="none" strike="noStrike" dirty="0">
                        <a:solidFill>
                          <a:srgbClr val="004483"/>
                        </a:solidFill>
                        <a:effectLst/>
                        <a:latin typeface="Arial CE"/>
                      </a:endParaRPr>
                    </a:p>
                  </a:txBody>
                  <a:tcPr marL="5349" marR="5349" marT="534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fontAlgn="ctr"/>
                      <a:r>
                        <a:rPr lang="hr-HR" sz="800" b="1" u="none" strike="noStrike" dirty="0" smtClean="0">
                          <a:effectLst/>
                        </a:rPr>
                        <a:t>ZNAJU JAKO PUNO</a:t>
                      </a:r>
                      <a:endParaRPr lang="hr-HR" sz="8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hr-HR" sz="800" b="1" u="none" strike="noStrike" kern="1200" dirty="0" smtClean="0">
                          <a:solidFill>
                            <a:schemeClr val="lt1"/>
                          </a:solidFill>
                          <a:effectLst/>
                          <a:latin typeface="+mn-lt"/>
                          <a:ea typeface="+mn-ea"/>
                          <a:cs typeface="+mn-cs"/>
                        </a:rPr>
                        <a:t>NISU ČULI ZA PROJEKT</a:t>
                      </a:r>
                      <a:endParaRPr lang="hr-HR" sz="800" b="1" u="none" strike="noStrike" kern="1200" dirty="0">
                        <a:solidFill>
                          <a:schemeClr val="lt1"/>
                        </a:solidFill>
                        <a:effectLst/>
                        <a:latin typeface="+mn-lt"/>
                        <a:ea typeface="+mn-ea"/>
                        <a:cs typeface="+mn-cs"/>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90941">
                <a:tc gridSpan="2">
                  <a:txBody>
                    <a:bodyPr/>
                    <a:lstStyle/>
                    <a:p>
                      <a:pPr algn="l" fontAlgn="ctr"/>
                      <a:r>
                        <a:rPr lang="hr-HR" sz="800" b="0" u="none" strike="noStrike" kern="1200" dirty="0" smtClean="0">
                          <a:solidFill>
                            <a:schemeClr val="lt1"/>
                          </a:solidFill>
                          <a:effectLst/>
                          <a:latin typeface="+mn-lt"/>
                          <a:ea typeface="+mn-ea"/>
                          <a:cs typeface="+mn-cs"/>
                        </a:rPr>
                        <a:t>Broj ispitanika</a:t>
                      </a:r>
                      <a:endParaRPr lang="hr-HR" sz="800" b="0" u="none" strike="noStrike" kern="1200" dirty="0">
                        <a:solidFill>
                          <a:schemeClr val="lt1"/>
                        </a:solidFill>
                        <a:effectLst/>
                        <a:latin typeface="+mn-lt"/>
                        <a:ea typeface="+mn-ea"/>
                        <a:cs typeface="+mn-cs"/>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a:txBody>
                    <a:bodyPr/>
                    <a:lstStyle/>
                    <a:p>
                      <a:pPr marL="0" algn="ctr" defTabSz="924282" rtl="0" eaLnBrk="1" fontAlgn="ctr" latinLnBrk="0" hangingPunct="1"/>
                      <a:r>
                        <a:rPr lang="hr-HR" sz="800" b="1" u="none" strike="noStrike" kern="1200" dirty="0" smtClean="0">
                          <a:solidFill>
                            <a:schemeClr val="lt1"/>
                          </a:solidFill>
                          <a:effectLst/>
                          <a:latin typeface="+mn-lt"/>
                          <a:ea typeface="+mn-ea"/>
                          <a:cs typeface="+mn-cs"/>
                        </a:rPr>
                        <a:t>26</a:t>
                      </a:r>
                      <a:endParaRPr lang="hr-HR" sz="800" b="1" u="none" strike="noStrike" kern="1200" dirty="0">
                        <a:solidFill>
                          <a:schemeClr val="lt1"/>
                        </a:solidFill>
                        <a:effectLst/>
                        <a:latin typeface="+mn-lt"/>
                        <a:ea typeface="+mn-ea"/>
                        <a:cs typeface="+mn-cs"/>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hr-HR" sz="800" b="1" u="none" strike="noStrike" kern="1200" dirty="0" smtClean="0">
                          <a:solidFill>
                            <a:schemeClr val="lt1"/>
                          </a:solidFill>
                          <a:effectLst/>
                          <a:latin typeface="+mn-lt"/>
                          <a:ea typeface="+mn-ea"/>
                          <a:cs typeface="+mn-cs"/>
                        </a:rPr>
                        <a:t>31</a:t>
                      </a:r>
                      <a:endParaRPr lang="hr-HR" sz="800" b="1" u="none" strike="noStrike" kern="1200" dirty="0">
                        <a:solidFill>
                          <a:schemeClr val="lt1"/>
                        </a:solidFill>
                        <a:effectLst/>
                        <a:latin typeface="+mn-lt"/>
                        <a:ea typeface="+mn-ea"/>
                        <a:cs typeface="+mn-cs"/>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90941">
                <a:tc rowSpan="2">
                  <a:txBody>
                    <a:bodyPr/>
                    <a:lstStyle/>
                    <a:p>
                      <a:pPr algn="l" fontAlgn="ctr"/>
                      <a:r>
                        <a:rPr lang="hr-HR" sz="800" b="1" u="none" strike="noStrike" dirty="0" smtClean="0">
                          <a:effectLst/>
                        </a:rPr>
                        <a:t>Spol</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ctr"/>
                      <a:r>
                        <a:rPr lang="hr-HR" sz="700" u="none" strike="noStrike" dirty="0">
                          <a:effectLst/>
                        </a:rPr>
                        <a:t> Muški</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52%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90941">
                <a:tc vMerge="1">
                  <a:txBody>
                    <a:bodyPr/>
                    <a:lstStyle/>
                    <a:p>
                      <a:endParaRPr lang="hr-HR"/>
                    </a:p>
                  </a:txBody>
                  <a:tcPr/>
                </a:tc>
                <a:tc>
                  <a:txBody>
                    <a:bodyPr/>
                    <a:lstStyle/>
                    <a:p>
                      <a:pPr algn="l" fontAlgn="ctr"/>
                      <a:r>
                        <a:rPr lang="hr-HR" sz="700" u="none" strike="noStrike" dirty="0">
                          <a:effectLst/>
                        </a:rPr>
                        <a:t> Ženski</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54%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48%</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90941">
                <a:tc rowSpan="5">
                  <a:txBody>
                    <a:bodyPr/>
                    <a:lstStyle/>
                    <a:p>
                      <a:pPr algn="l" fontAlgn="ctr"/>
                      <a:r>
                        <a:rPr lang="hr-HR" sz="800" b="1" u="none" strike="noStrike" dirty="0" smtClean="0">
                          <a:effectLst/>
                        </a:rPr>
                        <a:t>Dobne </a:t>
                      </a:r>
                      <a:r>
                        <a:rPr lang="hr-HR" sz="800" b="1" u="none" strike="noStrike" dirty="0">
                          <a:effectLst/>
                        </a:rPr>
                        <a:t>skupine</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18 – 34 godine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35 – 44 godine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31%</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39%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45 – 54 godine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27%</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55 – 64 godine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8%</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65 i više godina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90941">
                <a:tc rowSpan="2">
                  <a:txBody>
                    <a:bodyPr/>
                    <a:lstStyle/>
                    <a:p>
                      <a:pPr algn="l" fontAlgn="ctr"/>
                      <a:r>
                        <a:rPr lang="hr-HR" sz="800" b="1" u="none" strike="noStrike" dirty="0">
                          <a:effectLst/>
                        </a:rPr>
                        <a:t>Obrazovanje</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24282" rtl="0" eaLnBrk="1" fontAlgn="ctr" latinLnBrk="0" hangingPunct="1">
                        <a:lnSpc>
                          <a:spcPct val="100000"/>
                        </a:lnSpc>
                        <a:spcBef>
                          <a:spcPts val="0"/>
                        </a:spcBef>
                        <a:spcAft>
                          <a:spcPts val="0"/>
                        </a:spcAft>
                        <a:buClrTx/>
                        <a:buSzTx/>
                        <a:buFontTx/>
                        <a:buNone/>
                        <a:tabLst/>
                        <a:defRPr/>
                      </a:pPr>
                      <a:r>
                        <a:rPr lang="hr-HR" sz="700" u="none" strike="noStrike" dirty="0" smtClean="0">
                          <a:effectLst/>
                        </a:rPr>
                        <a:t> Srednja škola</a:t>
                      </a:r>
                      <a:endParaRPr lang="hr-HR" sz="700" b="1" i="0" u="none" strike="noStrike" dirty="0" smtClean="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26%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90941">
                <a:tc vMerge="1">
                  <a:txBody>
                    <a:bodyPr/>
                    <a:lstStyle/>
                    <a:p>
                      <a:endParaRPr lang="hr-HR"/>
                    </a:p>
                  </a:txBody>
                  <a:tcPr/>
                </a:tc>
                <a:tc>
                  <a:txBody>
                    <a:bodyPr/>
                    <a:lstStyle/>
                    <a:p>
                      <a:pPr algn="l" fontAlgn="ctr"/>
                      <a:r>
                        <a:rPr lang="hr-HR" sz="700" u="none" strike="noStrike" dirty="0" smtClean="0">
                          <a:effectLst/>
                        </a:rPr>
                        <a:t> Više </a:t>
                      </a:r>
                      <a:r>
                        <a:rPr lang="hr-HR" sz="700" u="none" strike="noStrike" dirty="0">
                          <a:effectLst/>
                        </a:rPr>
                        <a:t>i visoko obrazovanje</a:t>
                      </a:r>
                      <a:endParaRPr lang="hr-HR" sz="700" b="1" i="0" u="none" strike="noStrike" dirty="0">
                        <a:solidFill>
                          <a:srgbClr val="004483"/>
                        </a:solidFill>
                        <a:effectLst/>
                        <a:latin typeface="Arial CE"/>
                      </a:endParaRPr>
                    </a:p>
                  </a:txBody>
                  <a:tcPr marL="5349" marR="5349" marT="5349"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96%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74%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90941">
                <a:tc rowSpan="4">
                  <a:txBody>
                    <a:bodyPr/>
                    <a:lstStyle/>
                    <a:p>
                      <a:pPr algn="l" fontAlgn="ctr"/>
                      <a:r>
                        <a:rPr lang="hr-HR" sz="800" b="1" u="none" strike="noStrike" dirty="0" smtClean="0">
                          <a:effectLst/>
                        </a:rPr>
                        <a:t>Funkcija</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Voditelj pravne službe/pravnik u </a:t>
                      </a:r>
                      <a:r>
                        <a:rPr lang="hr-HR" sz="700" u="none" strike="noStrike" kern="1200" dirty="0" err="1" smtClean="0">
                          <a:solidFill>
                            <a:schemeClr val="lt1"/>
                          </a:solidFill>
                          <a:effectLst/>
                          <a:latin typeface="+mn-lt"/>
                          <a:ea typeface="+mn-ea"/>
                          <a:cs typeface="+mn-cs"/>
                        </a:rPr>
                        <a:t>pravn</a:t>
                      </a:r>
                      <a:r>
                        <a:rPr lang="hr-HR" sz="700" u="none" strike="noStrike" kern="1200" dirty="0" smtClean="0">
                          <a:solidFill>
                            <a:schemeClr val="lt1"/>
                          </a:solidFill>
                          <a:effectLst/>
                          <a:latin typeface="+mn-lt"/>
                          <a:ea typeface="+mn-ea"/>
                          <a:cs typeface="+mn-cs"/>
                        </a:rPr>
                        <a:t>.</a:t>
                      </a:r>
                      <a:r>
                        <a:rPr lang="hr-HR" sz="700" u="none" strike="noStrike" kern="1200" baseline="0" dirty="0" smtClean="0">
                          <a:solidFill>
                            <a:schemeClr val="lt1"/>
                          </a:solidFill>
                          <a:effectLst/>
                          <a:latin typeface="+mn-lt"/>
                          <a:ea typeface="+mn-ea"/>
                          <a:cs typeface="+mn-cs"/>
                        </a:rPr>
                        <a:t> </a:t>
                      </a:r>
                      <a:r>
                        <a:rPr lang="hr-HR" sz="700" u="none" strike="noStrike" kern="1200" dirty="0" smtClean="0">
                          <a:solidFill>
                            <a:schemeClr val="lt1"/>
                          </a:solidFill>
                          <a:effectLst/>
                          <a:latin typeface="+mn-lt"/>
                          <a:ea typeface="+mn-ea"/>
                          <a:cs typeface="+mn-cs"/>
                        </a:rPr>
                        <a:t>službi</a:t>
                      </a:r>
                      <a:endParaRPr lang="hr-HR" sz="700" u="none" strike="noStrike" kern="1200" dirty="0">
                        <a:solidFill>
                          <a:schemeClr val="lt1"/>
                        </a:solidFill>
                        <a:effectLst/>
                        <a:latin typeface="+mn-lt"/>
                        <a:ea typeface="+mn-ea"/>
                        <a:cs typeface="+mn-cs"/>
                      </a:endParaRP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69%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Direktor, predsjednik uprave, prokurist</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58%</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Član uprave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3"/>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Druge menadžerske pozicije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4"/>
                  </a:ext>
                </a:extLst>
              </a:tr>
              <a:tr h="90941">
                <a:tc rowSpan="5">
                  <a:txBody>
                    <a:bodyPr/>
                    <a:lstStyle/>
                    <a:p>
                      <a:pPr algn="l" fontAlgn="ctr"/>
                      <a:r>
                        <a:rPr lang="hr-HR" sz="800" b="1" i="0" u="none" strike="noStrike" dirty="0" smtClean="0">
                          <a:solidFill>
                            <a:schemeClr val="lt1"/>
                          </a:solidFill>
                          <a:effectLst/>
                          <a:latin typeface="+mn-lt"/>
                        </a:rPr>
                        <a:t>Broj</a:t>
                      </a:r>
                      <a:r>
                        <a:rPr lang="hr-HR" sz="800" b="1" i="0" u="none" strike="noStrike" baseline="0" dirty="0" smtClean="0">
                          <a:solidFill>
                            <a:schemeClr val="lt1"/>
                          </a:solidFill>
                          <a:effectLst/>
                          <a:latin typeface="+mn-lt"/>
                        </a:rPr>
                        <a:t> zaposlenih</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Manje od 10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31%</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58%</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5"/>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10 do 49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6"/>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50 do 99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8%</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7"/>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100 do 249</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a:solidFill>
                            <a:schemeClr val="bg1"/>
                          </a:solidFill>
                          <a:effectLst/>
                          <a:latin typeface="+mn-lt"/>
                          <a:ea typeface="+mn-ea"/>
                          <a:cs typeface="+mn-cs"/>
                        </a:rPr>
                        <a:t> </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8"/>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250 i više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50%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9"/>
                  </a:ext>
                </a:extLst>
              </a:tr>
              <a:tr h="90941">
                <a:tc rowSpan="6">
                  <a:txBody>
                    <a:bodyPr/>
                    <a:lstStyle/>
                    <a:p>
                      <a:pPr algn="l" fontAlgn="ctr"/>
                      <a:r>
                        <a:rPr lang="hr-HR" sz="800" b="1" i="0" u="none" strike="noStrike" dirty="0" smtClean="0">
                          <a:solidFill>
                            <a:schemeClr val="lt1"/>
                          </a:solidFill>
                          <a:effectLst/>
                          <a:latin typeface="+mn-lt"/>
                        </a:rPr>
                        <a:t>Djelatnost</a:t>
                      </a: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Poljoprivreda, lov i šumarstvo</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 </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0"/>
                  </a:ext>
                </a:extLst>
              </a:tr>
              <a:tr h="90941">
                <a:tc vMerge="1">
                  <a:txBody>
                    <a:bodyPr/>
                    <a:lstStyle/>
                    <a:p>
                      <a:endParaRPr lang="hr-HR"/>
                    </a:p>
                  </a:txBody>
                  <a:tcPr/>
                </a:tc>
                <a:tc>
                  <a:txBody>
                    <a:bodyPr/>
                    <a:lstStyle/>
                    <a:p>
                      <a:pPr marL="0" algn="l" defTabSz="924282" rtl="0" eaLnBrk="1" fontAlgn="ctr" latinLnBrk="0" hangingPunct="1"/>
                      <a:r>
                        <a:rPr lang="vi-VN" sz="700" u="none" strike="noStrike" kern="1200" dirty="0">
                          <a:solidFill>
                            <a:schemeClr val="lt1"/>
                          </a:solidFill>
                          <a:effectLst/>
                          <a:latin typeface="+mn-lt"/>
                          <a:ea typeface="+mn-ea"/>
                          <a:cs typeface="+mn-cs"/>
                        </a:rPr>
                        <a:t>Prerađivačka industrija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1"/>
                  </a:ext>
                </a:extLst>
              </a:tr>
              <a:tr h="90941">
                <a:tc vMerge="1">
                  <a:txBody>
                    <a:bodyPr/>
                    <a:lstStyle/>
                    <a:p>
                      <a:endParaRPr lang="hr-HR"/>
                    </a:p>
                  </a:txBody>
                  <a:tcPr/>
                </a:tc>
                <a:tc>
                  <a:txBody>
                    <a:bodyPr/>
                    <a:lstStyle/>
                    <a:p>
                      <a:pPr marL="0" algn="l" defTabSz="924282" rtl="0" eaLnBrk="1" fontAlgn="ctr" latinLnBrk="0" hangingPunct="1"/>
                      <a:r>
                        <a:rPr lang="vi-VN" sz="700" u="none" strike="noStrike" kern="1200" dirty="0">
                          <a:solidFill>
                            <a:schemeClr val="lt1"/>
                          </a:solidFill>
                          <a:effectLst/>
                          <a:latin typeface="+mn-lt"/>
                          <a:ea typeface="+mn-ea"/>
                          <a:cs typeface="+mn-cs"/>
                        </a:rPr>
                        <a:t>Građevina i komunalne djelatnosti</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16%</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2"/>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Trgovina</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12%</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3"/>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Financijske usluge i osiguranje</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23%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13%</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4"/>
                  </a:ext>
                </a:extLst>
              </a:tr>
              <a:tr h="90941">
                <a:tc vMerge="1">
                  <a:txBody>
                    <a:bodyPr/>
                    <a:lstStyle/>
                    <a:p>
                      <a:endParaRPr lang="hr-HR"/>
                    </a:p>
                  </a:txBody>
                  <a:tcPr/>
                </a:tc>
                <a:tc>
                  <a:txBody>
                    <a:bodyPr/>
                    <a:lstStyle/>
                    <a:p>
                      <a:pPr marL="0" algn="l" defTabSz="924282" rtl="0" eaLnBrk="1" fontAlgn="ctr" latinLnBrk="0" hangingPunct="1"/>
                      <a:r>
                        <a:rPr lang="hr-HR" sz="700" u="none" strike="noStrike" kern="1200" dirty="0">
                          <a:solidFill>
                            <a:schemeClr val="lt1"/>
                          </a:solidFill>
                          <a:effectLst/>
                          <a:latin typeface="+mn-lt"/>
                          <a:ea typeface="+mn-ea"/>
                          <a:cs typeface="+mn-cs"/>
                        </a:rPr>
                        <a:t>Ostalo</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50%</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0" i="0" u="none" strike="noStrike" kern="1200" dirty="0">
                          <a:solidFill>
                            <a:schemeClr val="bg1"/>
                          </a:solidFill>
                          <a:effectLst/>
                          <a:latin typeface="+mn-lt"/>
                          <a:ea typeface="+mn-ea"/>
                          <a:cs typeface="+mn-cs"/>
                        </a:rPr>
                        <a:t>48%</a:t>
                      </a:r>
                    </a:p>
                  </a:txBody>
                  <a:tcPr marL="9525" marR="9525" marT="9525" marB="0"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25"/>
                  </a:ext>
                </a:extLst>
              </a:tr>
            </a:tbl>
          </a:graphicData>
        </a:graphic>
      </p:graphicFrame>
    </p:spTree>
    <p:extLst>
      <p:ext uri="{BB962C8B-B14F-4D97-AF65-F5344CB8AC3E}">
        <p14:creationId xmlns:p14="http://schemas.microsoft.com/office/powerpoint/2010/main" val="280083739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6084"/>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a:solidFill>
                  <a:srgbClr val="58595B"/>
                </a:solidFill>
                <a:latin typeface="Calibri" pitchFamily="34" charset="0"/>
              </a:rPr>
              <a:t>R2. Prema Vašem mišljenju u kojoj mjeri je projekt „Reorganizacija pravosudnog sustava“ pridonijela boljem i uspješnim radu pravosudnih tijela? </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R3</a:t>
            </a:r>
            <a:r>
              <a:rPr lang="hr-HR" sz="800" dirty="0">
                <a:solidFill>
                  <a:srgbClr val="58595B"/>
                </a:solidFill>
                <a:latin typeface="Calibri" pitchFamily="34" charset="0"/>
              </a:rPr>
              <a:t>. Zbog čega smatrate da projekt „Reorganizacija pravosudnog sustava“ nije pridonio boljem radu pravosudnih tijela</a:t>
            </a:r>
            <a:r>
              <a:rPr lang="hr-HR" sz="800" dirty="0" smtClean="0">
                <a:solidFill>
                  <a:srgbClr val="58595B"/>
                </a:solidFill>
                <a:latin typeface="Calibri" pitchFamily="34" charset="0"/>
              </a:rPr>
              <a:t>?  (Otvoreno pitanje) Uzorak: N=179</a:t>
            </a:r>
          </a:p>
        </p:txBody>
      </p:sp>
      <p:sp>
        <p:nvSpPr>
          <p:cNvPr id="9" name="Pravokutnik 8"/>
          <p:cNvSpPr/>
          <p:nvPr/>
        </p:nvSpPr>
        <p:spPr>
          <a:xfrm>
            <a:off x="152797" y="619160"/>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Trećina ispitanika smatra da je </a:t>
            </a:r>
            <a:r>
              <a:rPr kumimoji="0" lang="hr-HR" sz="1200" b="1" i="0" u="none" strike="noStrike" kern="1200" cap="none" spc="0" normalizeH="0" baseline="0" noProof="0" dirty="0">
                <a:ln>
                  <a:noFill/>
                </a:ln>
                <a:solidFill>
                  <a:srgbClr val="007681"/>
                </a:solidFill>
                <a:effectLst/>
                <a:uLnTx/>
                <a:uFillTx/>
                <a:latin typeface="Calibri"/>
                <a:ea typeface="+mn-ea"/>
                <a:cs typeface="+mn-cs"/>
              </a:rPr>
              <a:t>projekt „Reorganizacija pravosudnog sustava</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 uglavnom (</a:t>
            </a:r>
            <a:r>
              <a:rPr kumimoji="0" lang="hr-HR" sz="1200" b="1" i="0" u="none" strike="noStrike" kern="1200" cap="none" spc="0" normalizeH="0" baseline="0" noProof="0" dirty="0">
                <a:ln>
                  <a:noFill/>
                </a:ln>
                <a:solidFill>
                  <a:srgbClr val="007681"/>
                </a:solidFill>
                <a:effectLst/>
                <a:uLnTx/>
                <a:uFillTx/>
                <a:latin typeface="Calibri"/>
                <a:ea typeface="+mn-ea"/>
                <a:cs typeface="+mn-cs"/>
              </a:rPr>
              <a:t>1</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 ili u potpunosti (32%) pridonio boljem i uspješnijem radu pravosudnih tijela dok ih dvije trećine smatra da to uglavnom (47%) ili uopće (20%) nije postigao.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Kao razlog zbog kojeg ispitanici smatraju da projekt nije pridonio poboljšanju najčešće se navodi nezamjećivanje pomaka na bolje.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43525" y="104380"/>
            <a:ext cx="7092775" cy="767390"/>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Dvije trećine ispitanika ne vidi poboljšanja na temelju projekta reorganizacije</a:t>
            </a:r>
          </a:p>
          <a:p>
            <a:pPr lvl="0"/>
            <a:r>
              <a:rPr lang="en-GB" sz="1600" b="0" dirty="0" err="1">
                <a:solidFill>
                  <a:srgbClr val="007681"/>
                </a:solidFill>
              </a:rPr>
              <a:t>korisnici</a:t>
            </a:r>
            <a:r>
              <a:rPr lang="en-GB" sz="1600" b="0" dirty="0">
                <a:solidFill>
                  <a:srgbClr val="007681"/>
                </a:solidFill>
              </a:rPr>
              <a:t> </a:t>
            </a:r>
            <a:r>
              <a:rPr lang="en-GB" sz="1600" b="0" dirty="0" err="1">
                <a:solidFill>
                  <a:srgbClr val="007681"/>
                </a:solidFill>
              </a:rPr>
              <a:t>suda</a:t>
            </a:r>
            <a:r>
              <a:rPr lang="en-GB" sz="1600" b="0" dirty="0">
                <a:solidFill>
                  <a:srgbClr val="007681"/>
                </a:solidFill>
              </a:rPr>
              <a:t> (</a:t>
            </a:r>
            <a:r>
              <a:rPr lang="en-GB" sz="1600" b="0" dirty="0" err="1">
                <a:solidFill>
                  <a:srgbClr val="007681"/>
                </a:solidFill>
              </a:rPr>
              <a:t>pravne</a:t>
            </a:r>
            <a:r>
              <a:rPr lang="en-GB" sz="1600" b="0" dirty="0">
                <a:solidFill>
                  <a:srgbClr val="007681"/>
                </a:solidFill>
              </a:rPr>
              <a:t> </a:t>
            </a:r>
            <a:r>
              <a:rPr lang="en-GB" sz="1600" b="0" dirty="0" err="1">
                <a:solidFill>
                  <a:srgbClr val="007681"/>
                </a:solidFill>
              </a:rPr>
              <a:t>osobe</a:t>
            </a:r>
            <a:r>
              <a:rPr lang="en-GB" sz="1600" b="0" dirty="0">
                <a:solidFill>
                  <a:srgbClr val="007681"/>
                </a:solidFill>
              </a:rPr>
              <a:t>) </a:t>
            </a: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3400426" y="1603625"/>
          <a:ext cx="5736818" cy="2754434"/>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Box 10"/>
          <p:cNvSpPr txBox="1"/>
          <p:nvPr/>
        </p:nvSpPr>
        <p:spPr>
          <a:xfrm>
            <a:off x="5338156" y="1348522"/>
            <a:ext cx="3117740" cy="22634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Zbog čega je projekt neuspješan?</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7" name="Chart 4"/>
          <p:cNvGraphicFramePr/>
          <p:nvPr>
            <p:extLst/>
          </p:nvPr>
        </p:nvGraphicFramePr>
        <p:xfrm>
          <a:off x="543098" y="1903376"/>
          <a:ext cx="2585245" cy="2610833"/>
        </p:xfrm>
        <a:graphic>
          <a:graphicData uri="http://schemas.openxmlformats.org/drawingml/2006/chart">
            <c:chart xmlns:c="http://schemas.openxmlformats.org/drawingml/2006/chart" xmlns:r="http://schemas.openxmlformats.org/officeDocument/2006/relationships" r:id="rId4"/>
          </a:graphicData>
        </a:graphic>
      </p:graphicFrame>
      <p:sp>
        <p:nvSpPr>
          <p:cNvPr id="10" name="Pravokutnik 9"/>
          <p:cNvSpPr/>
          <p:nvPr/>
        </p:nvSpPr>
        <p:spPr>
          <a:xfrm>
            <a:off x="815603" y="1348522"/>
            <a:ext cx="2207271" cy="584775"/>
          </a:xfrm>
          <a:prstGeom prst="rect">
            <a:avLst/>
          </a:prstGeom>
        </p:spPr>
        <p:txBody>
          <a:bodyPr wrap="none">
            <a:spAutoFit/>
          </a:bodyPr>
          <a:lstStyle/>
          <a:p>
            <a:pPr marL="0" marR="0" lvl="0" indent="0" algn="ctr" defTabSz="924282"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Doprinos projekta radu </a:t>
            </a:r>
          </a:p>
          <a:p>
            <a:pPr marL="0" marR="0" lvl="0" indent="0" algn="ctr" defTabSz="924282"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pravosudnih tijela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45817825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622159"/>
            <a:ext cx="8220903" cy="183315"/>
          </a:xfrm>
        </p:spPr>
        <p:txBody>
          <a:bodyPr>
            <a:normAutofit fontScale="77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R1. Koliko ste Vi osobno informirani o provedbi Projekta „Reorganizacija pravosudnog sustava”? // R2. Prema Vašem mišljenju, u kojoj je mjeri projekt „Reorganizacija pravosudnog sustava” pridonijela boljem i uspješnom radu pravosudnih tijela? Uzorak: N=155</a:t>
            </a:r>
          </a:p>
          <a:p>
            <a:pPr defTabSz="914400" fontAlgn="base">
              <a:lnSpc>
                <a:spcPct val="100000"/>
              </a:lnSpc>
              <a:spcBef>
                <a:spcPct val="0"/>
              </a:spcBef>
              <a:spcAft>
                <a:spcPct val="0"/>
              </a:spcAft>
            </a:pPr>
            <a:r>
              <a:rPr lang="hr-HR" sz="800" dirty="0" smtClean="0">
                <a:solidFill>
                  <a:srgbClr val="58595B"/>
                </a:solidFill>
                <a:latin typeface="Calibri" pitchFamily="34" charset="0"/>
              </a:rPr>
              <a:t>R3.Zbog čega smatrate da projekt „Reorganizacija pravosudnog sustava” nije pridonio boljem radu pravosudnih tijela? Uzorak</a:t>
            </a:r>
            <a:r>
              <a:rPr lang="hr-HR" sz="800" dirty="0">
                <a:solidFill>
                  <a:srgbClr val="58595B"/>
                </a:solidFill>
                <a:latin typeface="Calibri" pitchFamily="34" charset="0"/>
              </a:rPr>
              <a:t>: </a:t>
            </a:r>
            <a:r>
              <a:rPr lang="hr-HR" sz="800" dirty="0" smtClean="0">
                <a:solidFill>
                  <a:srgbClr val="58595B"/>
                </a:solidFill>
                <a:latin typeface="Calibri" pitchFamily="34" charset="0"/>
              </a:rPr>
              <a:t>N=76</a:t>
            </a: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 projektom reorganizacije pravosudnog sustava upoznato je 78% ispitanika, pri čemu je 37% jako dobro upoznato, a 41% ima samo osnovne informacije. Ispitanici koji su naveli da su dobro upoznati s projektom, značajno češće smatraju kako isti nije pozitivno utjecao na rad pravosudnih tijela od onih koji su samo čuli ili nisu uopće čuli za projekt. Najčešći prigovor kod ispitanika koji nisu zadovoljni projektom je to da se pomak ne vidi te da je procedura ostala ista (28%).</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a:ln>
                  <a:noFill/>
                </a:ln>
                <a:solidFill>
                  <a:srgbClr val="007681"/>
                </a:solidFill>
                <a:effectLst/>
                <a:uLnTx/>
                <a:uFillTx/>
                <a:latin typeface="Calibri"/>
                <a:ea typeface="+mj-ea"/>
                <a:cs typeface="+mj-cs"/>
              </a:rPr>
              <a:t>Koliko ste Vi osobno informirani o provedbi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Projekta reorganizacije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hr-HR" sz="1600" b="0" i="0" u="none" strike="noStrike" kern="1200" cap="none" spc="0" normalizeH="0" baseline="0" noProof="0" dirty="0">
                <a:ln>
                  <a:noFill/>
                </a:ln>
                <a:solidFill>
                  <a:srgbClr val="007681"/>
                </a:solidFill>
                <a:effectLst/>
                <a:uLnTx/>
                <a:uFillTx/>
                <a:latin typeface="Calibri"/>
                <a:ea typeface="+mj-ea"/>
                <a:cs typeface="+mj-cs"/>
              </a:rPr>
              <a:t>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2" name="Chart 4"/>
          <p:cNvGraphicFramePr/>
          <p:nvPr>
            <p:extLst/>
          </p:nvPr>
        </p:nvGraphicFramePr>
        <p:xfrm>
          <a:off x="63499" y="1624557"/>
          <a:ext cx="4363721" cy="10287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4"/>
          <p:cNvGraphicFramePr/>
          <p:nvPr>
            <p:extLst/>
          </p:nvPr>
        </p:nvGraphicFramePr>
        <p:xfrm>
          <a:off x="4190999" y="1565275"/>
          <a:ext cx="4819651" cy="2894960"/>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10"/>
          <p:cNvSpPr txBox="1"/>
          <p:nvPr/>
        </p:nvSpPr>
        <p:spPr>
          <a:xfrm>
            <a:off x="742951" y="1401264"/>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su upoznati s projektom?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0" name="TextBox 10"/>
          <p:cNvSpPr txBox="1"/>
          <p:nvPr/>
        </p:nvSpPr>
        <p:spPr>
          <a:xfrm>
            <a:off x="5734050" y="1401264"/>
            <a:ext cx="3276599"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Zbog čega smatraju projekt neuspješnim?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26" name="Chart 4"/>
          <p:cNvGraphicFramePr/>
          <p:nvPr>
            <p:extLst/>
          </p:nvPr>
        </p:nvGraphicFramePr>
        <p:xfrm>
          <a:off x="63500" y="3023926"/>
          <a:ext cx="4363720" cy="1598234"/>
        </p:xfrm>
        <a:graphic>
          <a:graphicData uri="http://schemas.openxmlformats.org/drawingml/2006/chart">
            <c:chart xmlns:c="http://schemas.openxmlformats.org/drawingml/2006/chart" xmlns:r="http://schemas.openxmlformats.org/officeDocument/2006/relationships" r:id="rId5"/>
          </a:graphicData>
        </a:graphic>
      </p:graphicFrame>
      <p:sp>
        <p:nvSpPr>
          <p:cNvPr id="27" name="TextBox 10"/>
          <p:cNvSpPr txBox="1"/>
          <p:nvPr/>
        </p:nvSpPr>
        <p:spPr>
          <a:xfrm>
            <a:off x="253999" y="2832100"/>
            <a:ext cx="4173221" cy="191825"/>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projekt pozitivno utjecao na rad pravosudnih tijela?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412671970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46154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dirty="0" smtClean="0"/>
              <a:t>Sažetak – Korisnici suda (fizičke osobe)</a:t>
            </a:r>
            <a:endParaRPr lang="en-GB" dirty="0"/>
          </a:p>
        </p:txBody>
      </p:sp>
      <p:sp>
        <p:nvSpPr>
          <p:cNvPr id="9" name="TextBox 39"/>
          <p:cNvSpPr txBox="1"/>
          <p:nvPr/>
        </p:nvSpPr>
        <p:spPr bwMode="black">
          <a:xfrm>
            <a:off x="232376" y="853091"/>
            <a:ext cx="3564924" cy="3970318"/>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U BROJKAMA</a:t>
            </a:r>
            <a:endParaRPr lang="hr-HR" sz="1400" b="1" u="sng" dirty="0" smtClean="0">
              <a:solidFill>
                <a:schemeClr val="accent6"/>
              </a:solidFill>
            </a:endParaRPr>
          </a:p>
          <a:p>
            <a:pPr marL="4763" algn="just" defTabSz="924282">
              <a:spcBef>
                <a:spcPts val="1200"/>
              </a:spcBef>
            </a:pPr>
            <a:r>
              <a:rPr lang="hr-HR" sz="1400" b="1" dirty="0" smtClean="0">
                <a:solidFill>
                  <a:schemeClr val="accent6"/>
                </a:solidFill>
              </a:rPr>
              <a:t>42% </a:t>
            </a:r>
            <a:r>
              <a:rPr lang="hr-HR" sz="1200" dirty="0" smtClean="0">
                <a:solidFill>
                  <a:srgbClr val="161612"/>
                </a:solidFill>
              </a:rPr>
              <a:t>korisnika vjeruje da sudovi obavljaju svoj posao u skladu sa zakonom i društvenom ulogom</a:t>
            </a:r>
          </a:p>
          <a:p>
            <a:pPr marL="4763" algn="just" defTabSz="924282">
              <a:spcBef>
                <a:spcPts val="1200"/>
              </a:spcBef>
            </a:pPr>
            <a:r>
              <a:rPr lang="hr-HR" sz="1400" b="1" dirty="0">
                <a:solidFill>
                  <a:schemeClr val="accent6"/>
                </a:solidFill>
              </a:rPr>
              <a:t>44% </a:t>
            </a:r>
            <a:r>
              <a:rPr lang="hr-HR" sz="1200" dirty="0" smtClean="0">
                <a:solidFill>
                  <a:srgbClr val="161612"/>
                </a:solidFill>
              </a:rPr>
              <a:t>smatra da je uzrok korupcije mogućnost političkog utjecaja na pravosudne dužnosnike</a:t>
            </a:r>
            <a:endParaRPr lang="hr-HR" sz="1200" dirty="0">
              <a:solidFill>
                <a:srgbClr val="161612"/>
              </a:solidFill>
            </a:endParaRPr>
          </a:p>
          <a:p>
            <a:pPr marL="4763" algn="just" defTabSz="924282">
              <a:spcBef>
                <a:spcPts val="1200"/>
              </a:spcBef>
            </a:pPr>
            <a:r>
              <a:rPr lang="hr-HR" sz="1400" b="1" dirty="0" smtClean="0">
                <a:solidFill>
                  <a:schemeClr val="accent6"/>
                </a:solidFill>
              </a:rPr>
              <a:t>5</a:t>
            </a:r>
            <a:r>
              <a:rPr lang="hr-HR" sz="1400" b="1" dirty="0">
                <a:solidFill>
                  <a:schemeClr val="accent6"/>
                </a:solidFill>
              </a:rPr>
              <a:t>% </a:t>
            </a:r>
            <a:r>
              <a:rPr lang="hr-HR" sz="1200" dirty="0" smtClean="0">
                <a:solidFill>
                  <a:srgbClr val="161612"/>
                </a:solidFill>
              </a:rPr>
              <a:t>korisnika sugeriran je neformalni put</a:t>
            </a:r>
          </a:p>
          <a:p>
            <a:pPr marL="4763" algn="just" defTabSz="924282">
              <a:spcBef>
                <a:spcPts val="1200"/>
              </a:spcBef>
            </a:pPr>
            <a:r>
              <a:rPr lang="hr-HR" sz="1400" b="1" dirty="0">
                <a:solidFill>
                  <a:schemeClr val="accent6"/>
                </a:solidFill>
              </a:rPr>
              <a:t>1/3</a:t>
            </a:r>
            <a:r>
              <a:rPr lang="hr-HR" sz="1200" b="1" dirty="0" smtClean="0">
                <a:solidFill>
                  <a:schemeClr val="accent6"/>
                </a:solidFill>
              </a:rPr>
              <a:t> </a:t>
            </a:r>
            <a:r>
              <a:rPr lang="hr-HR" sz="1200" dirty="0" smtClean="0">
                <a:solidFill>
                  <a:srgbClr val="161612"/>
                </a:solidFill>
              </a:rPr>
              <a:t>postupaka traje manje od godinu dana</a:t>
            </a:r>
            <a:endParaRPr lang="hr-HR" sz="1200" dirty="0">
              <a:solidFill>
                <a:srgbClr val="161612"/>
              </a:solidFill>
            </a:endParaRPr>
          </a:p>
          <a:p>
            <a:pPr marL="4763" algn="just">
              <a:spcBef>
                <a:spcPts val="1200"/>
              </a:spcBef>
            </a:pPr>
            <a:r>
              <a:rPr lang="hr-HR" sz="1400" b="1" dirty="0">
                <a:solidFill>
                  <a:schemeClr val="accent6"/>
                </a:solidFill>
              </a:rPr>
              <a:t>52% </a:t>
            </a:r>
            <a:r>
              <a:rPr lang="hr-HR" sz="1200" dirty="0" smtClean="0">
                <a:solidFill>
                  <a:srgbClr val="161612"/>
                </a:solidFill>
              </a:rPr>
              <a:t>smatra troškove previsokima</a:t>
            </a:r>
          </a:p>
          <a:p>
            <a:pPr marL="4763" algn="just">
              <a:spcBef>
                <a:spcPts val="1200"/>
              </a:spcBef>
            </a:pPr>
            <a:r>
              <a:rPr lang="hr-HR" sz="1400" b="1" dirty="0">
                <a:solidFill>
                  <a:schemeClr val="accent6"/>
                </a:solidFill>
              </a:rPr>
              <a:t>15% </a:t>
            </a:r>
            <a:r>
              <a:rPr lang="hr-HR" sz="1200" dirty="0" smtClean="0">
                <a:solidFill>
                  <a:srgbClr val="161612"/>
                </a:solidFill>
              </a:rPr>
              <a:t>je </a:t>
            </a:r>
            <a:r>
              <a:rPr lang="hr-HR" sz="1200" dirty="0">
                <a:solidFill>
                  <a:srgbClr val="161612"/>
                </a:solidFill>
              </a:rPr>
              <a:t>zatražilo oslobađanje od sudskih pristojbi</a:t>
            </a:r>
          </a:p>
          <a:p>
            <a:pPr marL="4763" algn="just">
              <a:spcBef>
                <a:spcPts val="1200"/>
              </a:spcBef>
            </a:pPr>
            <a:r>
              <a:rPr lang="hr-HR" sz="1400" b="1" dirty="0">
                <a:solidFill>
                  <a:schemeClr val="accent6"/>
                </a:solidFill>
              </a:rPr>
              <a:t>64% </a:t>
            </a:r>
            <a:r>
              <a:rPr lang="hr-HR" sz="1200" dirty="0">
                <a:solidFill>
                  <a:srgbClr val="161612"/>
                </a:solidFill>
              </a:rPr>
              <a:t>je zadovoljno radom </a:t>
            </a:r>
            <a:r>
              <a:rPr lang="hr-HR" sz="1200" dirty="0" smtClean="0">
                <a:solidFill>
                  <a:srgbClr val="161612"/>
                </a:solidFill>
              </a:rPr>
              <a:t>sudca, </a:t>
            </a:r>
            <a:r>
              <a:rPr lang="hr-HR" sz="1400" b="1" dirty="0">
                <a:solidFill>
                  <a:schemeClr val="accent6"/>
                </a:solidFill>
              </a:rPr>
              <a:t>79%</a:t>
            </a:r>
            <a:r>
              <a:rPr lang="hr-HR" sz="1200" b="1" dirty="0">
                <a:solidFill>
                  <a:schemeClr val="accent6"/>
                </a:solidFill>
              </a:rPr>
              <a:t> </a:t>
            </a:r>
            <a:r>
              <a:rPr lang="hr-HR" sz="1200" dirty="0" smtClean="0">
                <a:solidFill>
                  <a:srgbClr val="161612"/>
                </a:solidFill>
              </a:rPr>
              <a:t>radom sudskih službenika , a ukupno sudom </a:t>
            </a:r>
            <a:r>
              <a:rPr lang="hr-HR" sz="1400" b="1" dirty="0">
                <a:solidFill>
                  <a:schemeClr val="accent6"/>
                </a:solidFill>
              </a:rPr>
              <a:t>39%</a:t>
            </a:r>
          </a:p>
          <a:p>
            <a:pPr marL="4763" algn="just">
              <a:spcBef>
                <a:spcPts val="1200"/>
              </a:spcBef>
            </a:pPr>
            <a:r>
              <a:rPr lang="hr-HR" sz="1400" b="1" dirty="0">
                <a:solidFill>
                  <a:schemeClr val="accent6"/>
                </a:solidFill>
              </a:rPr>
              <a:t>60% </a:t>
            </a:r>
            <a:r>
              <a:rPr lang="hr-HR" sz="1200" dirty="0" smtClean="0">
                <a:solidFill>
                  <a:srgbClr val="161612"/>
                </a:solidFill>
              </a:rPr>
              <a:t>je čulo za projekt „Reorganizacije pravosudnog sustava”</a:t>
            </a:r>
          </a:p>
        </p:txBody>
      </p:sp>
      <p:sp>
        <p:nvSpPr>
          <p:cNvPr id="6" name="TextBox 39"/>
          <p:cNvSpPr txBox="1"/>
          <p:nvPr/>
        </p:nvSpPr>
        <p:spPr bwMode="black">
          <a:xfrm>
            <a:off x="4279897" y="853091"/>
            <a:ext cx="4493711" cy="2954655"/>
          </a:xfrm>
          <a:prstGeom prst="rect">
            <a:avLst/>
          </a:prstGeom>
        </p:spPr>
        <p:txBody>
          <a:bodyPr vert="horz" wrap="square" lIns="0" tIns="0" rIns="0" bIns="0" rtlCol="0">
            <a:spAutoFit/>
          </a:bodyPr>
          <a:lstStyle/>
          <a:p>
            <a:pPr marL="4763" algn="ctr" defTabSz="924282">
              <a:spcBef>
                <a:spcPts val="1200"/>
              </a:spcBef>
            </a:pPr>
            <a:r>
              <a:rPr lang="hr-HR" b="1" u="sng" dirty="0" smtClean="0">
                <a:solidFill>
                  <a:schemeClr val="accent6"/>
                </a:solidFill>
              </a:rPr>
              <a:t>ŠTO SE PROMIJENILO?</a:t>
            </a:r>
            <a:endParaRPr lang="hr-HR" b="1" u="sng" dirty="0">
              <a:solidFill>
                <a:schemeClr val="accent6"/>
              </a:solidFill>
            </a:endParaRPr>
          </a:p>
          <a:p>
            <a:pPr marL="4763" algn="just" defTabSz="924282">
              <a:spcBef>
                <a:spcPts val="1200"/>
              </a:spcBef>
            </a:pPr>
            <a:r>
              <a:rPr lang="hr-HR" sz="1200" dirty="0" smtClean="0">
                <a:solidFill>
                  <a:srgbClr val="161612"/>
                </a:solidFill>
              </a:rPr>
              <a:t>U odnosu na rezultate istraživanja iz 2010. godine iskustva fizičkih osoba korisnika sudova su se blago pogoršala. </a:t>
            </a:r>
            <a:r>
              <a:rPr lang="hr-HR" sz="1200" dirty="0" smtClean="0"/>
              <a:t>Trenutačni društveni kontekst istraživanja (nepovjerenje u rad Vlade) </a:t>
            </a:r>
            <a:r>
              <a:rPr lang="hr-HR" sz="1200" dirty="0" smtClean="0">
                <a:solidFill>
                  <a:srgbClr val="161612"/>
                </a:solidFill>
              </a:rPr>
              <a:t>je također dosta važan pa se tako može uočiti apatija jer je palo i opće povjerenje u rad institucija. </a:t>
            </a:r>
          </a:p>
          <a:p>
            <a:pPr marL="4763" algn="just" defTabSz="924282">
              <a:spcBef>
                <a:spcPts val="1200"/>
              </a:spcBef>
            </a:pPr>
            <a:r>
              <a:rPr lang="hr-HR" sz="1200" dirty="0" smtClean="0">
                <a:solidFill>
                  <a:srgbClr val="161612"/>
                </a:solidFill>
              </a:rPr>
              <a:t>U odnosu na prethodno istraživanje produžilo se vrijeme trajanja postupka te vrijeme koje je proteklo između dva ročišta.  S druge strane, percepcija troškova je bolja jer za manje građana predstavlja previsoki trošak. </a:t>
            </a:r>
          </a:p>
          <a:p>
            <a:pPr marL="4763" algn="just" defTabSz="924282">
              <a:spcBef>
                <a:spcPts val="1200"/>
              </a:spcBef>
            </a:pPr>
            <a:r>
              <a:rPr lang="hr-HR" sz="1200" dirty="0" smtClean="0">
                <a:solidFill>
                  <a:srgbClr val="161612"/>
                </a:solidFill>
              </a:rPr>
              <a:t>Ocjena rada suda općenito, sudaca i fizičkih obilježja zagrada također je lošiji, ali se prvenstveno radi o pomakao prema neutralnom stavu, odnosno manjem intenzitetu zadovoljstva. Zadovoljstvo radom sudskih službenika ostalo je na istoj razini. </a:t>
            </a:r>
          </a:p>
        </p:txBody>
      </p:sp>
      <p:sp>
        <p:nvSpPr>
          <p:cNvPr id="10" name="Pravokutnik 9"/>
          <p:cNvSpPr/>
          <p:nvPr/>
        </p:nvSpPr>
        <p:spPr>
          <a:xfrm>
            <a:off x="176347" y="483759"/>
            <a:ext cx="6760029" cy="369332"/>
          </a:xfrm>
          <a:prstGeom prst="rect">
            <a:avLst/>
          </a:prstGeom>
        </p:spPr>
        <p:txBody>
          <a:bodyPr wrap="square">
            <a:spAutoFit/>
          </a:bodyPr>
          <a:lstStyle/>
          <a:p>
            <a:r>
              <a:rPr lang="hr-HR" dirty="0" smtClean="0"/>
              <a:t>Iskustva i zadovoljstvo korisnika</a:t>
            </a:r>
            <a:endParaRPr lang="hr-HR" dirty="0"/>
          </a:p>
        </p:txBody>
      </p:sp>
    </p:spTree>
    <p:extLst>
      <p:ext uri="{BB962C8B-B14F-4D97-AF65-F5344CB8AC3E}">
        <p14:creationId xmlns:p14="http://schemas.microsoft.com/office/powerpoint/2010/main" val="1049723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P22/23/24. Kako biste ocijenili ugled kojeg uživaju sudci, državni odvjetnici, odvjetnici u hrvatskoj javnosti? </a:t>
            </a:r>
            <a:r>
              <a:rPr lang="hr-HR" sz="800" dirty="0">
                <a:solidFill>
                  <a:srgbClr val="58595B"/>
                </a:solidFill>
                <a:latin typeface="Calibri" pitchFamily="34" charset="0"/>
              </a:rPr>
              <a:t>Uzorak: N(2010)=369; N(2016)=439   </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Procjena ugleda sudaca i državnih odvjetnika u javnosti lošija je nego prije 6 godina dok se procjena ugleda odvjetnika nije značajno promijenila.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6" name="TextBox 10"/>
          <p:cNvSpPr txBox="1"/>
          <p:nvPr/>
        </p:nvSpPr>
        <p:spPr>
          <a:xfrm>
            <a:off x="368300" y="1350464"/>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Ugled sudaca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cxnSp>
        <p:nvCxnSpPr>
          <p:cNvPr id="10" name="Straight Connector 6"/>
          <p:cNvCxnSpPr/>
          <p:nvPr/>
        </p:nvCxnSpPr>
        <p:spPr>
          <a:xfrm>
            <a:off x="465079" y="323661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3" name="TextBox 10"/>
          <p:cNvSpPr txBox="1"/>
          <p:nvPr/>
        </p:nvSpPr>
        <p:spPr>
          <a:xfrm>
            <a:off x="155952" y="3380856"/>
            <a:ext cx="2763611"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BA"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29</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27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41% ispitanika 2010.</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14" name="Freeform 17"/>
          <p:cNvSpPr>
            <a:spLocks noChangeAspect="1" noEditPoints="1"/>
          </p:cNvSpPr>
          <p:nvPr/>
        </p:nvSpPr>
        <p:spPr bwMode="auto">
          <a:xfrm>
            <a:off x="1379425" y="223453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
        <p:nvSpPr>
          <p:cNvPr id="17" name="TextBox 10"/>
          <p:cNvSpPr txBox="1"/>
          <p:nvPr/>
        </p:nvSpPr>
        <p:spPr>
          <a:xfrm>
            <a:off x="3446780" y="1350464"/>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Ugled državnih odvjetnika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cxnSp>
        <p:nvCxnSpPr>
          <p:cNvPr id="19" name="Straight Connector 6"/>
          <p:cNvCxnSpPr/>
          <p:nvPr/>
        </p:nvCxnSpPr>
        <p:spPr>
          <a:xfrm>
            <a:off x="3543559" y="323661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20" name="TextBox 10"/>
          <p:cNvSpPr txBox="1"/>
          <p:nvPr/>
        </p:nvSpPr>
        <p:spPr>
          <a:xfrm>
            <a:off x="3234432" y="3380856"/>
            <a:ext cx="2763611"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41</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27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54% </a:t>
            </a:r>
            <a:r>
              <a:rPr kumimoji="0" lang="hr-HR"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rPr>
              <a:t>ispitanika </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2010.</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21" name="Freeform 17"/>
          <p:cNvSpPr>
            <a:spLocks noChangeAspect="1" noEditPoints="1"/>
          </p:cNvSpPr>
          <p:nvPr/>
        </p:nvSpPr>
        <p:spPr bwMode="auto">
          <a:xfrm>
            <a:off x="4457905" y="223453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
        <p:nvSpPr>
          <p:cNvPr id="22" name="TextBox 10"/>
          <p:cNvSpPr txBox="1"/>
          <p:nvPr/>
        </p:nvSpPr>
        <p:spPr>
          <a:xfrm>
            <a:off x="6388100" y="1350464"/>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Ugled odvjetnika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cxnSp>
        <p:nvCxnSpPr>
          <p:cNvPr id="24" name="Straight Connector 6"/>
          <p:cNvCxnSpPr/>
          <p:nvPr/>
        </p:nvCxnSpPr>
        <p:spPr>
          <a:xfrm>
            <a:off x="6484879" y="3236613"/>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26" name="TextBox 10"/>
          <p:cNvSpPr txBox="1"/>
          <p:nvPr/>
        </p:nvSpPr>
        <p:spPr>
          <a:xfrm>
            <a:off x="6175752" y="3380856"/>
            <a:ext cx="2763611" cy="10537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46</a:t>
            </a:r>
            <a:r>
              <a:rPr kumimoji="0" lang="en-GB" sz="27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endParaRPr kumimoji="0" lang="en-GB" sz="27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47% </a:t>
            </a:r>
            <a:r>
              <a:rPr kumimoji="0" lang="hr-HR"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rPr>
              <a:t>ispitanika </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2010. </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27" name="Freeform 17"/>
          <p:cNvSpPr>
            <a:spLocks noChangeAspect="1" noEditPoints="1"/>
          </p:cNvSpPr>
          <p:nvPr/>
        </p:nvSpPr>
        <p:spPr bwMode="auto">
          <a:xfrm>
            <a:off x="7399225" y="2234530"/>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graphicFrame>
        <p:nvGraphicFramePr>
          <p:cNvPr id="25" name="Chart 4"/>
          <p:cNvGraphicFramePr>
            <a:graphicFrameLocks noChangeAspect="1"/>
          </p:cNvGraphicFramePr>
          <p:nvPr>
            <p:extLst>
              <p:ext uri="{D42A27DB-BD31-4B8C-83A1-F6EECF244321}">
                <p14:modId xmlns:p14="http://schemas.microsoft.com/office/powerpoint/2010/main" val="1942298454"/>
              </p:ext>
            </p:extLst>
          </p:nvPr>
        </p:nvGraphicFramePr>
        <p:xfrm>
          <a:off x="596867" y="1712949"/>
          <a:ext cx="1872037" cy="18546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8" name="Chart 4"/>
          <p:cNvGraphicFramePr>
            <a:graphicFrameLocks noChangeAspect="1"/>
          </p:cNvGraphicFramePr>
          <p:nvPr>
            <p:extLst>
              <p:ext uri="{D42A27DB-BD31-4B8C-83A1-F6EECF244321}">
                <p14:modId xmlns:p14="http://schemas.microsoft.com/office/powerpoint/2010/main" val="909550899"/>
              </p:ext>
            </p:extLst>
          </p:nvPr>
        </p:nvGraphicFramePr>
        <p:xfrm>
          <a:off x="3675347" y="1712949"/>
          <a:ext cx="1872037" cy="1854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9" name="Chart 4"/>
          <p:cNvGraphicFramePr>
            <a:graphicFrameLocks noChangeAspect="1"/>
          </p:cNvGraphicFramePr>
          <p:nvPr>
            <p:extLst>
              <p:ext uri="{D42A27DB-BD31-4B8C-83A1-F6EECF244321}">
                <p14:modId xmlns:p14="http://schemas.microsoft.com/office/powerpoint/2010/main" val="2751432805"/>
              </p:ext>
            </p:extLst>
          </p:nvPr>
        </p:nvGraphicFramePr>
        <p:xfrm>
          <a:off x="6616667" y="1719801"/>
          <a:ext cx="1872037" cy="1854636"/>
        </p:xfrm>
        <a:graphic>
          <a:graphicData uri="http://schemas.openxmlformats.org/drawingml/2006/chart">
            <c:chart xmlns:c="http://schemas.openxmlformats.org/drawingml/2006/chart" xmlns:r="http://schemas.openxmlformats.org/officeDocument/2006/relationships" r:id="rId5"/>
          </a:graphicData>
        </a:graphic>
      </p:graphicFrame>
      <p:sp>
        <p:nvSpPr>
          <p:cNvPr id="23"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latin typeface="Calibri"/>
                <a:ea typeface="+mn-ea"/>
                <a:cs typeface="Arial" panose="020B0604020202020204" pitchFamily="34" charset="0"/>
              </a:rPr>
              <a:t>Percepcija ugleda profesije </a:t>
            </a:r>
            <a:r>
              <a:rPr lang="hr-BA" sz="1600" b="0" dirty="0">
                <a:solidFill>
                  <a:srgbClr val="007681"/>
                </a:solidFill>
                <a:latin typeface="Calibri"/>
                <a:ea typeface="+mn-ea"/>
                <a:cs typeface="Arial" panose="020B0604020202020204" pitchFamily="34" charset="0"/>
              </a:rPr>
              <a:t>– zaposlenici suda</a:t>
            </a:r>
            <a:r>
              <a:rPr kumimoji="0" lang="pl-PL" sz="1600" b="0" i="0" u="none" strike="noStrike" kern="1200" cap="none" spc="0" normalizeH="0" baseline="0" noProof="0" dirty="0" smtClean="0">
                <a:ln>
                  <a:noFill/>
                </a:ln>
                <a:solidFill>
                  <a:srgbClr val="FF0000"/>
                </a:solidFill>
                <a:effectLst/>
                <a:uLnTx/>
                <a:uFillTx/>
                <a:latin typeface="Calibri"/>
              </a:rPr>
              <a:t> </a:t>
            </a:r>
            <a:endParaRPr kumimoji="0" lang="en-GB" sz="1600" b="0" i="0" u="none" strike="noStrike" kern="1200" cap="none" spc="0" normalizeH="0" baseline="0" noProof="0" dirty="0">
              <a:ln>
                <a:noFill/>
              </a:ln>
              <a:solidFill>
                <a:srgbClr val="FF0000"/>
              </a:solidFill>
              <a:effectLst/>
              <a:uLnTx/>
              <a:uFillTx/>
              <a:latin typeface="Calibri"/>
            </a:endParaRPr>
          </a:p>
        </p:txBody>
      </p:sp>
    </p:spTree>
    <p:extLst>
      <p:ext uri="{BB962C8B-B14F-4D97-AF65-F5344CB8AC3E}">
        <p14:creationId xmlns:p14="http://schemas.microsoft.com/office/powerpoint/2010/main" val="225126221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326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P25. U kojoj mjeri ste Vi osobno informirani o planovima u okviru reforme pravosudnog sustava u RH? </a:t>
            </a:r>
            <a:r>
              <a:rPr lang="hr-HR" sz="800" dirty="0">
                <a:solidFill>
                  <a:srgbClr val="58595B"/>
                </a:solidFill>
                <a:latin typeface="Calibri" pitchFamily="34" charset="0"/>
              </a:rPr>
              <a:t>Uzorak: N(2010)=369; N(2016)=439   </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P26. Koji su Vaši glavni izvori informacija o tijeku, učincima i planovima reforme pravosudnog sustava u RH? (Moguće više odgovora) </a:t>
            </a:r>
            <a:r>
              <a:rPr lang="hr-HR" sz="800" dirty="0">
                <a:solidFill>
                  <a:srgbClr val="58595B"/>
                </a:solidFill>
                <a:latin typeface="Calibri" pitchFamily="34" charset="0"/>
              </a:rPr>
              <a:t>Uzorak: N(2010)=369; N(2016)=439   </a:t>
            </a:r>
          </a:p>
        </p:txBody>
      </p:sp>
      <p:sp>
        <p:nvSpPr>
          <p:cNvPr id="9" name="Pravokutnik 8"/>
          <p:cNvSpPr/>
          <p:nvPr/>
        </p:nvSpPr>
        <p:spPr>
          <a:xfrm>
            <a:off x="152797" y="509359"/>
            <a:ext cx="8733453" cy="2585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Razina informiranosti o planovima u okviru reforme niža je nego prije 6 godina,  a i dalje su glavni izvor informiranja mediji.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Informiranost</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vi-VN" sz="1600" b="0" i="0" u="none" strike="noStrike" kern="1200" cap="none" spc="0" normalizeH="0" baseline="0" noProof="0" dirty="0">
                <a:ln>
                  <a:noFill/>
                </a:ln>
                <a:solidFill>
                  <a:srgbClr val="007681"/>
                </a:solidFill>
                <a:effectLst/>
                <a:uLnTx/>
                <a:uFillTx/>
                <a:latin typeface="Calibri"/>
                <a:ea typeface="+mj-ea"/>
                <a:cs typeface="+mj-cs"/>
              </a:rPr>
              <a:t>o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reform</a:t>
            </a:r>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i</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vi-VN" sz="1600" b="0" i="0" u="none" strike="noStrike" kern="1200" cap="none" spc="0" normalizeH="0" baseline="0" noProof="0" dirty="0">
                <a:ln>
                  <a:noFill/>
                </a:ln>
                <a:solidFill>
                  <a:srgbClr val="007681"/>
                </a:solidFill>
                <a:effectLst/>
                <a:uLnTx/>
                <a:uFillTx/>
                <a:latin typeface="Calibri"/>
                <a:ea typeface="+mj-ea"/>
                <a:cs typeface="+mj-cs"/>
              </a:rPr>
              <a:t>pravosudnog sustava u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RH</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lang="hr-BA" sz="1600" b="0" dirty="0">
                <a:solidFill>
                  <a:srgbClr val="007681"/>
                </a:solidFill>
              </a:rPr>
              <a:t>– zaposlenici </a:t>
            </a:r>
            <a:r>
              <a:rPr lang="hr-BA" sz="1600" b="0" dirty="0" smtClean="0">
                <a:solidFill>
                  <a:srgbClr val="007681"/>
                </a:solidFill>
              </a:rPr>
              <a:t>suda</a:t>
            </a:r>
            <a:endParaRPr lang="en-GB" sz="1600" b="0" dirty="0">
              <a:solidFill>
                <a:srgbClr val="007681"/>
              </a:solidFill>
            </a:endParaRPr>
          </a:p>
        </p:txBody>
      </p:sp>
      <p:sp>
        <p:nvSpPr>
          <p:cNvPr id="28" name="TextBox 10"/>
          <p:cNvSpPr txBox="1"/>
          <p:nvPr/>
        </p:nvSpPr>
        <p:spPr>
          <a:xfrm>
            <a:off x="393027" y="1401262"/>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Informiranost o reformi</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29" name="Chart 4"/>
          <p:cNvGraphicFramePr/>
          <p:nvPr>
            <p:extLst/>
          </p:nvPr>
        </p:nvGraphicFramePr>
        <p:xfrm>
          <a:off x="4725346" y="1647902"/>
          <a:ext cx="4289113" cy="3021633"/>
        </p:xfrm>
        <a:graphic>
          <a:graphicData uri="http://schemas.openxmlformats.org/drawingml/2006/chart">
            <c:chart xmlns:c="http://schemas.openxmlformats.org/drawingml/2006/chart" xmlns:r="http://schemas.openxmlformats.org/officeDocument/2006/relationships" r:id="rId3"/>
          </a:graphicData>
        </a:graphic>
      </p:graphicFrame>
      <p:sp>
        <p:nvSpPr>
          <p:cNvPr id="30" name="TextBox 10"/>
          <p:cNvSpPr txBox="1"/>
          <p:nvPr/>
        </p:nvSpPr>
        <p:spPr>
          <a:xfrm>
            <a:off x="5734051" y="1401264"/>
            <a:ext cx="2711450" cy="271507"/>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Izvori informacija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0" name="Content Placeholder 11"/>
          <p:cNvGraphicFramePr>
            <a:graphicFrameLocks/>
          </p:cNvGraphicFramePr>
          <p:nvPr>
            <p:extLst/>
          </p:nvPr>
        </p:nvGraphicFramePr>
        <p:xfrm>
          <a:off x="234000" y="1734618"/>
          <a:ext cx="4353083" cy="2738301"/>
        </p:xfrm>
        <a:graphic>
          <a:graphicData uri="http://schemas.openxmlformats.org/drawingml/2006/chart">
            <c:chart xmlns:c="http://schemas.openxmlformats.org/drawingml/2006/chart" xmlns:r="http://schemas.openxmlformats.org/officeDocument/2006/relationships" r:id="rId4"/>
          </a:graphicData>
        </a:graphic>
      </p:graphicFrame>
      <p:pic>
        <p:nvPicPr>
          <p:cNvPr id="12"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0387" y="4851802"/>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8713800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613269"/>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P27. Jesu li ljudi poput Vas dovoljno uključeni u osmišljavanje reforme pravosuđa? // P28. Koja su Vaša očekivanja od započete reforme pravosuđa?</a:t>
            </a:r>
          </a:p>
          <a:p>
            <a:pPr defTabSz="914400" fontAlgn="base">
              <a:lnSpc>
                <a:spcPct val="100000"/>
              </a:lnSpc>
              <a:spcBef>
                <a:spcPct val="0"/>
              </a:spcBef>
              <a:spcAft>
                <a:spcPct val="0"/>
              </a:spcAft>
            </a:pPr>
            <a:r>
              <a:rPr lang="hr-HR" sz="800" dirty="0" smtClean="0">
                <a:solidFill>
                  <a:srgbClr val="58595B"/>
                </a:solidFill>
                <a:latin typeface="Calibri" pitchFamily="34" charset="0"/>
              </a:rPr>
              <a:t>P29. Prema informacijama koje imate, uspješno provedena reforma pravosuđa za Vas osobno će značiti…</a:t>
            </a:r>
            <a:endParaRPr lang="hr-HR" sz="800" b="1" dirty="0" smtClean="0">
              <a:solidFill>
                <a:srgbClr val="FF0000"/>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Manji udio zaposlenika smatra da je dovoljno uključen (5%).Polovina ih smatra da neće biti nikakvih promjena i da će biti više posla u istim ili težim radnim uvjetima.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ključen</a:t>
            </a:r>
            <a:r>
              <a:rPr kumimoji="0" lang="hr-HR" sz="1600" b="0" i="0" u="none" strike="noStrike" kern="1200" cap="none" spc="0" normalizeH="0" baseline="0" noProof="0" dirty="0" err="1" smtClean="0">
                <a:ln>
                  <a:noFill/>
                </a:ln>
                <a:solidFill>
                  <a:srgbClr val="007681"/>
                </a:solidFill>
                <a:effectLst/>
                <a:uLnTx/>
                <a:uFillTx/>
                <a:latin typeface="Calibri"/>
                <a:ea typeface="+mj-ea"/>
                <a:cs typeface="+mj-cs"/>
              </a:rPr>
              <a:t>ost</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vi-VN" sz="1600" b="0" i="0" u="none" strike="noStrike" kern="1200" cap="none" spc="0" normalizeH="0" baseline="0" noProof="0" dirty="0">
                <a:ln>
                  <a:noFill/>
                </a:ln>
                <a:solidFill>
                  <a:srgbClr val="007681"/>
                </a:solidFill>
                <a:effectLst/>
                <a:uLnTx/>
                <a:uFillTx/>
                <a:latin typeface="Calibri"/>
                <a:ea typeface="+mj-ea"/>
                <a:cs typeface="+mj-cs"/>
              </a:rPr>
              <a:t>u osmišljavanje reforme </a:t>
            </a:r>
            <a:r>
              <a:rPr kumimoji="0" lang="vi-VN" sz="1600" b="0" i="0" u="none" strike="noStrike" kern="1200" cap="none" spc="0" normalizeH="0" baseline="0" noProof="0" dirty="0" smtClean="0">
                <a:ln>
                  <a:noFill/>
                </a:ln>
                <a:solidFill>
                  <a:srgbClr val="007681"/>
                </a:solidFill>
                <a:effectLst/>
                <a:uLnTx/>
                <a:uFillTx/>
                <a:latin typeface="Calibri"/>
                <a:ea typeface="+mj-ea"/>
                <a:cs typeface="+mj-cs"/>
              </a:rPr>
              <a:t>pravosuđa</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lang="hr-BA" sz="1600" b="0" dirty="0">
                <a:solidFill>
                  <a:srgbClr val="007681"/>
                </a:solidFill>
              </a:rPr>
              <a:t>– zaposlenici suda</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4" name="Chart 4"/>
          <p:cNvGraphicFramePr/>
          <p:nvPr>
            <p:extLst>
              <p:ext uri="{D42A27DB-BD31-4B8C-83A1-F6EECF244321}">
                <p14:modId xmlns:p14="http://schemas.microsoft.com/office/powerpoint/2010/main" val="217543915"/>
              </p:ext>
            </p:extLst>
          </p:nvPr>
        </p:nvGraphicFramePr>
        <p:xfrm>
          <a:off x="152797" y="1630017"/>
          <a:ext cx="4271536" cy="2697764"/>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0"/>
          <p:cNvSpPr txBox="1"/>
          <p:nvPr/>
        </p:nvSpPr>
        <p:spPr>
          <a:xfrm>
            <a:off x="1129024" y="1256773"/>
            <a:ext cx="2651363"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Smatraju da su dovoljno uključeni</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9" name="TextBox 10"/>
          <p:cNvSpPr txBox="1"/>
          <p:nvPr/>
        </p:nvSpPr>
        <p:spPr>
          <a:xfrm rot="16200000">
            <a:off x="8132787" y="1761171"/>
            <a:ext cx="1159955"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Očekivanja od reforme</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33" name="TextBox 10"/>
          <p:cNvSpPr txBox="1"/>
          <p:nvPr/>
        </p:nvSpPr>
        <p:spPr>
          <a:xfrm rot="16200000">
            <a:off x="8004440" y="3404887"/>
            <a:ext cx="1587500"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Što će reforma značiti za vas?</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2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80387" y="4851802"/>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8" name="Chart 4"/>
          <p:cNvGraphicFramePr/>
          <p:nvPr>
            <p:extLst>
              <p:ext uri="{D42A27DB-BD31-4B8C-83A1-F6EECF244321}">
                <p14:modId xmlns:p14="http://schemas.microsoft.com/office/powerpoint/2010/main" val="3267082597"/>
              </p:ext>
            </p:extLst>
          </p:nvPr>
        </p:nvGraphicFramePr>
        <p:xfrm>
          <a:off x="5037719" y="1491784"/>
          <a:ext cx="3955588" cy="105553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0" name="Chart 4"/>
          <p:cNvGraphicFramePr/>
          <p:nvPr>
            <p:extLst>
              <p:ext uri="{D42A27DB-BD31-4B8C-83A1-F6EECF244321}">
                <p14:modId xmlns:p14="http://schemas.microsoft.com/office/powerpoint/2010/main" val="1566859071"/>
              </p:ext>
            </p:extLst>
          </p:nvPr>
        </p:nvGraphicFramePr>
        <p:xfrm>
          <a:off x="4880611" y="3265073"/>
          <a:ext cx="4095471" cy="105553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65290254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42646"/>
            <a:ext cx="8101555" cy="267893"/>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R1. Koliko ste Vi osobno informirani o provedbi Projekta „Reorganizacija pravosudnog sustava”? Uzorak: N=622, uključen i općinski građanski sud u Zagrebu u analizu</a:t>
            </a:r>
          </a:p>
          <a:p>
            <a:pPr defTabSz="914400" fontAlgn="base">
              <a:lnSpc>
                <a:spcPct val="100000"/>
              </a:lnSpc>
              <a:spcBef>
                <a:spcPct val="0"/>
              </a:spcBef>
              <a:spcAft>
                <a:spcPct val="0"/>
              </a:spcAft>
            </a:pPr>
            <a:r>
              <a:rPr lang="hr-HR" sz="800" dirty="0" smtClean="0">
                <a:solidFill>
                  <a:srgbClr val="58595B"/>
                </a:solidFill>
                <a:latin typeface="Calibri" pitchFamily="34" charset="0"/>
              </a:rPr>
              <a:t>R2. Prema Vašem mišljenju, u kojoj je mjeri projekt „Reorganizacija pravosudnog sustava” pridonijela boljem i uspješnom radu pravosudnih tijela</a:t>
            </a:r>
            <a:r>
              <a:rPr lang="hr-HR" sz="800" dirty="0">
                <a:solidFill>
                  <a:srgbClr val="58595B"/>
                </a:solidFill>
                <a:latin typeface="Calibri" pitchFamily="34" charset="0"/>
              </a:rPr>
              <a:t>? Uzorak: </a:t>
            </a:r>
            <a:r>
              <a:rPr lang="hr-HR" sz="800" dirty="0" smtClean="0">
                <a:solidFill>
                  <a:srgbClr val="58595B"/>
                </a:solidFill>
                <a:latin typeface="Calibri" pitchFamily="34" charset="0"/>
              </a:rPr>
              <a:t>N=419</a:t>
            </a:r>
          </a:p>
          <a:p>
            <a:pPr defTabSz="914400" fontAlgn="base">
              <a:lnSpc>
                <a:spcPct val="100000"/>
              </a:lnSpc>
              <a:spcBef>
                <a:spcPct val="0"/>
              </a:spcBef>
              <a:spcAft>
                <a:spcPct val="0"/>
              </a:spcAft>
            </a:pPr>
            <a:r>
              <a:rPr lang="hr-HR" sz="800" dirty="0" smtClean="0">
                <a:solidFill>
                  <a:srgbClr val="58595B"/>
                </a:solidFill>
                <a:latin typeface="Calibri" pitchFamily="34" charset="0"/>
              </a:rPr>
              <a:t>R3. Zbog čega smatrate da projekt „Reorganizacija pravosudnog sustava” nije pridonio boljem radu pravosudnih tijela? Uzorak</a:t>
            </a:r>
            <a:r>
              <a:rPr lang="hr-HR" sz="800" dirty="0">
                <a:solidFill>
                  <a:srgbClr val="58595B"/>
                </a:solidFill>
                <a:latin typeface="Calibri" pitchFamily="34" charset="0"/>
              </a:rPr>
              <a:t>: </a:t>
            </a:r>
            <a:r>
              <a:rPr lang="hr-HR" sz="800" dirty="0" smtClean="0">
                <a:solidFill>
                  <a:srgbClr val="58595B"/>
                </a:solidFill>
                <a:latin typeface="Calibri" pitchFamily="34" charset="0"/>
              </a:rPr>
              <a:t>N=313</a:t>
            </a: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Velika većina zaposlenika (90%)</a:t>
            </a:r>
            <a:r>
              <a:rPr kumimoji="0" lang="hr-HR" sz="1200" b="0" i="0" u="none" strike="noStrike" kern="1200" cap="none" spc="0" normalizeH="0" noProof="0" dirty="0" smtClean="0">
                <a:ln>
                  <a:noFill/>
                </a:ln>
                <a:solidFill>
                  <a:srgbClr val="222223"/>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je upoznata s projektom, no polovina</a:t>
            </a:r>
            <a:r>
              <a:rPr kumimoji="0" lang="hr-HR" sz="1200" b="0" i="0" u="none" strike="noStrike" kern="1200" cap="none" spc="0" normalizeH="0" noProof="0" dirty="0" smtClean="0">
                <a:ln>
                  <a:noFill/>
                </a:ln>
                <a:solidFill>
                  <a:srgbClr val="222223"/>
                </a:solidFill>
                <a:effectLst/>
                <a:uLnTx/>
                <a:uFillTx/>
                <a:latin typeface="Calibri"/>
                <a:ea typeface="+mn-ea"/>
                <a:cs typeface="+mn-cs"/>
              </a:rPr>
              <a:t> njih navodi da ima samo osnovne informacije</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Među onima koji su čuli za projekt prevladava mišljenje da je projekt nije pozitivno utjecao na rad pravosudnih tijela. Među onima koji smatraju da projekt nije uspješan kao razlog navode preopterećenost, dugotrajnost procesa , da nema pomaka te da su sudovi dislocirani.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Projekt </a:t>
            </a:r>
            <a:r>
              <a:rPr kumimoji="0" lang="hr-HR" sz="1600" b="0" i="0" u="none" strike="noStrike" kern="1200" cap="none" spc="0" normalizeH="0" baseline="0" noProof="0" dirty="0">
                <a:ln>
                  <a:noFill/>
                </a:ln>
                <a:solidFill>
                  <a:srgbClr val="007681"/>
                </a:solidFill>
                <a:effectLst/>
                <a:uLnTx/>
                <a:uFillTx/>
                <a:latin typeface="Calibri"/>
                <a:ea typeface="+mj-ea"/>
                <a:cs typeface="+mj-cs"/>
              </a:rPr>
              <a:t>„Reorganizacija pravosudnog sustava</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a:t>
            </a:r>
            <a:r>
              <a:rPr lang="hr-BA" sz="1600" b="0" dirty="0">
                <a:solidFill>
                  <a:srgbClr val="007681"/>
                </a:solidFill>
              </a:rPr>
              <a:t> – zaposlenici </a:t>
            </a:r>
            <a:r>
              <a:rPr lang="hr-BA" sz="1600" b="0" dirty="0" smtClean="0">
                <a:solidFill>
                  <a:srgbClr val="007681"/>
                </a:solidFill>
              </a:rPr>
              <a:t>suda</a:t>
            </a:r>
            <a:endParaRPr lang="en-GB" sz="1600" b="0" dirty="0">
              <a:solidFill>
                <a:srgbClr val="007681"/>
              </a:solidFill>
            </a:endParaRPr>
          </a:p>
        </p:txBody>
      </p:sp>
      <p:graphicFrame>
        <p:nvGraphicFramePr>
          <p:cNvPr id="12" name="Chart 4"/>
          <p:cNvGraphicFramePr/>
          <p:nvPr>
            <p:extLst/>
          </p:nvPr>
        </p:nvGraphicFramePr>
        <p:xfrm>
          <a:off x="63500" y="3338112"/>
          <a:ext cx="3991757" cy="10287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4"/>
          <p:cNvGraphicFramePr/>
          <p:nvPr>
            <p:extLst/>
          </p:nvPr>
        </p:nvGraphicFramePr>
        <p:xfrm>
          <a:off x="4867334" y="1681038"/>
          <a:ext cx="4202832" cy="2685774"/>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10"/>
          <p:cNvSpPr txBox="1"/>
          <p:nvPr/>
        </p:nvSpPr>
        <p:spPr>
          <a:xfrm>
            <a:off x="742951" y="3060322"/>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su upoznati s projektom?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0" name="TextBox 10"/>
          <p:cNvSpPr txBox="1"/>
          <p:nvPr/>
        </p:nvSpPr>
        <p:spPr>
          <a:xfrm>
            <a:off x="5785166" y="1308667"/>
            <a:ext cx="3200084" cy="22194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Zbog čega smatraju projekt neuspješnim?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26" name="Chart 4"/>
          <p:cNvGraphicFramePr/>
          <p:nvPr>
            <p:extLst/>
          </p:nvPr>
        </p:nvGraphicFramePr>
        <p:xfrm>
          <a:off x="63500" y="1681038"/>
          <a:ext cx="3991757" cy="1229247"/>
        </p:xfrm>
        <a:graphic>
          <a:graphicData uri="http://schemas.openxmlformats.org/drawingml/2006/chart">
            <c:chart xmlns:c="http://schemas.openxmlformats.org/drawingml/2006/chart" xmlns:r="http://schemas.openxmlformats.org/officeDocument/2006/relationships" r:id="rId5"/>
          </a:graphicData>
        </a:graphic>
      </p:graphicFrame>
      <p:sp>
        <p:nvSpPr>
          <p:cNvPr id="27" name="TextBox 10"/>
          <p:cNvSpPr txBox="1"/>
          <p:nvPr/>
        </p:nvSpPr>
        <p:spPr>
          <a:xfrm>
            <a:off x="253999" y="1284875"/>
            <a:ext cx="3674257" cy="383651"/>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 li projekt pozitivno utjecao na rad pravosudnih tijela?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pSp>
        <p:nvGrpSpPr>
          <p:cNvPr id="23" name="Grupa 22"/>
          <p:cNvGrpSpPr/>
          <p:nvPr/>
        </p:nvGrpSpPr>
        <p:grpSpPr>
          <a:xfrm>
            <a:off x="3910417" y="1749602"/>
            <a:ext cx="241300" cy="387350"/>
            <a:chOff x="4055257" y="1835150"/>
            <a:chExt cx="241300" cy="387350"/>
          </a:xfrm>
        </p:grpSpPr>
        <p:cxnSp>
          <p:nvCxnSpPr>
            <p:cNvPr id="13" name="Ravni poveznik 12"/>
            <p:cNvCxnSpPr/>
            <p:nvPr/>
          </p:nvCxnSpPr>
          <p:spPr>
            <a:xfrm>
              <a:off x="4055257" y="1835150"/>
              <a:ext cx="241300" cy="0"/>
            </a:xfrm>
            <a:prstGeom prst="line">
              <a:avLst/>
            </a:prstGeom>
            <a:noFill/>
            <a:ln w="12700">
              <a:solidFill>
                <a:schemeClr val="accent6"/>
              </a:solidFill>
              <a:round/>
              <a:headEnd/>
              <a:tailEnd/>
            </a:ln>
            <a:effectLst/>
            <a:extLst>
              <a:ext uri="{909E8E84-426E-40DD-AFC4-6F175D3DCCD1}">
                <a14:hiddenFill xmlns:a14="http://schemas.microsoft.com/office/drawing/2010/main">
                  <a:noFill/>
                </a14:hiddenFill>
              </a:ext>
            </a:extLst>
          </p:spPr>
        </p:cxnSp>
        <p:cxnSp>
          <p:nvCxnSpPr>
            <p:cNvPr id="21" name="Ravni poveznik 20"/>
            <p:cNvCxnSpPr/>
            <p:nvPr/>
          </p:nvCxnSpPr>
          <p:spPr>
            <a:xfrm>
              <a:off x="4055257" y="2222500"/>
              <a:ext cx="241300" cy="0"/>
            </a:xfrm>
            <a:prstGeom prst="line">
              <a:avLst/>
            </a:prstGeom>
            <a:noFill/>
            <a:ln w="12700">
              <a:solidFill>
                <a:schemeClr val="accent6"/>
              </a:solidFill>
              <a:round/>
              <a:headEnd/>
              <a:tailEnd/>
            </a:ln>
            <a:effectLst/>
            <a:extLst>
              <a:ext uri="{909E8E84-426E-40DD-AFC4-6F175D3DCCD1}">
                <a14:hiddenFill xmlns:a14="http://schemas.microsoft.com/office/drawing/2010/main">
                  <a:noFill/>
                </a14:hiddenFill>
              </a:ext>
            </a:extLst>
          </p:spPr>
        </p:cxnSp>
        <p:cxnSp>
          <p:nvCxnSpPr>
            <p:cNvPr id="22" name="Ravni poveznik 21"/>
            <p:cNvCxnSpPr/>
            <p:nvPr/>
          </p:nvCxnSpPr>
          <p:spPr>
            <a:xfrm>
              <a:off x="4296557" y="1835150"/>
              <a:ext cx="0" cy="387350"/>
            </a:xfrm>
            <a:prstGeom prst="line">
              <a:avLst/>
            </a:prstGeom>
            <a:noFill/>
            <a:ln w="12700">
              <a:solidFill>
                <a:schemeClr val="accent6"/>
              </a:solidFill>
              <a:round/>
              <a:headEnd/>
              <a:tailEnd/>
            </a:ln>
            <a:effectLst/>
            <a:extLst>
              <a:ext uri="{909E8E84-426E-40DD-AFC4-6F175D3DCCD1}">
                <a14:hiddenFill xmlns:a14="http://schemas.microsoft.com/office/drawing/2010/main">
                  <a:noFill/>
                </a14:hiddenFill>
              </a:ext>
            </a:extLst>
          </p:spPr>
        </p:cxnSp>
      </p:grpSp>
      <p:cxnSp>
        <p:nvCxnSpPr>
          <p:cNvPr id="25" name="Ravni poveznik sa strelicom 24"/>
          <p:cNvCxnSpPr/>
          <p:nvPr/>
        </p:nvCxnSpPr>
        <p:spPr>
          <a:xfrm flipV="1">
            <a:off x="4151717" y="1419639"/>
            <a:ext cx="1633449" cy="523638"/>
          </a:xfrm>
          <a:prstGeom prst="straightConnector1">
            <a:avLst/>
          </a:prstGeom>
          <a:noFill/>
          <a:ln w="12700">
            <a:solidFill>
              <a:schemeClr val="accent6"/>
            </a:solidFill>
            <a:round/>
            <a:headEnd/>
            <a:tailEnd type="arrow"/>
          </a:ln>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26507620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3034" r="23034"/>
          <a:stretch>
            <a:fillRect/>
          </a:stretch>
        </p:blipFill>
        <p:spPr/>
      </p:pic>
      <p:sp>
        <p:nvSpPr>
          <p:cNvPr id="7" name="Title 6"/>
          <p:cNvSpPr>
            <a:spLocks noGrp="1"/>
          </p:cNvSpPr>
          <p:nvPr>
            <p:ph type="ctrTitle"/>
          </p:nvPr>
        </p:nvSpPr>
        <p:spPr>
          <a:xfrm>
            <a:off x="5672681" y="2136385"/>
            <a:ext cx="3316940" cy="747897"/>
          </a:xfrm>
        </p:spPr>
        <p:txBody>
          <a:bodyPr/>
          <a:lstStyle/>
          <a:p>
            <a:pPr algn="ctr"/>
            <a:r>
              <a:rPr lang="hr-HR" dirty="0" smtClean="0"/>
              <a:t>Zadovoljstvo i iskustva korisnika</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54</a:t>
            </a:fld>
            <a:endParaRPr lang="en-GB" sz="800" kern="1200" dirty="0" smtClean="0">
              <a:solidFill>
                <a:schemeClr val="bg1"/>
              </a:solidFill>
              <a:latin typeface="+mn-lt"/>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smtClean="0">
                <a:solidFill>
                  <a:schemeClr val="bg1"/>
                </a:solidFill>
                <a:latin typeface="+mn-lt"/>
                <a:ea typeface="+mn-ea"/>
                <a:cs typeface="+mn-cs"/>
              </a:rPr>
              <a:t>© 2015 Ipsos.</a:t>
            </a:r>
            <a:endParaRPr lang="en-GB" sz="1200" dirty="0" smtClean="0">
              <a:solidFill>
                <a:schemeClr val="bg1"/>
              </a:solidFill>
            </a:endParaRPr>
          </a:p>
        </p:txBody>
      </p:sp>
    </p:spTree>
    <p:extLst>
      <p:ext uri="{BB962C8B-B14F-4D97-AF65-F5344CB8AC3E}">
        <p14:creationId xmlns:p14="http://schemas.microsoft.com/office/powerpoint/2010/main" val="9525717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smtClean="0"/>
              <a:t>OSNOVNI POKAZATELJI – FAZE, TRAJANJE I VRSTE POSTUPAKA</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55</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2814777763"/>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14209"/>
            <a:ext cx="8406597"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P14. Jeste li u posljednje vrijeme bili u prostorijama općinskog/županijskog suda u </a:t>
            </a:r>
            <a:r>
              <a:rPr lang="hr-HR" sz="800" dirty="0">
                <a:solidFill>
                  <a:srgbClr val="58595B"/>
                </a:solidFill>
                <a:latin typeface="Calibri" pitchFamily="34" charset="0"/>
              </a:rPr>
              <a:t>Splitu/Karlovcu/Zadru/Puli? </a:t>
            </a:r>
            <a:r>
              <a:rPr lang="hr-HR" sz="800" dirty="0" smtClean="0">
                <a:solidFill>
                  <a:srgbClr val="58595B"/>
                </a:solidFill>
                <a:latin typeface="Calibri" pitchFamily="34" charset="0"/>
              </a:rPr>
              <a:t>Uzorak: N=1517</a:t>
            </a:r>
          </a:p>
          <a:p>
            <a:pPr defTabSz="914400" fontAlgn="base">
              <a:lnSpc>
                <a:spcPct val="100000"/>
              </a:lnSpc>
              <a:spcBef>
                <a:spcPct val="0"/>
              </a:spcBef>
              <a:spcAft>
                <a:spcPct val="0"/>
              </a:spcAft>
            </a:pPr>
            <a:r>
              <a:rPr lang="hr-HR" sz="800" dirty="0" smtClean="0">
                <a:solidFill>
                  <a:srgbClr val="58595B"/>
                </a:solidFill>
                <a:latin typeface="Calibri" pitchFamily="34" charset="0"/>
              </a:rPr>
              <a:t>P15.Zbog kojih razloga ste (posljednji puta) posjetili taj sud? Uzorak: N=391</a:t>
            </a: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Među promatranim sudovima građani su najviše posjećivali Općinski sud u Puli, a najmanje Županijski sud u Puli te Općinski građanski sud u Zagrebu. </a:t>
            </a:r>
            <a:r>
              <a:rPr kumimoji="0" lang="hr-HR" sz="1200" b="0" i="0" u="none" strike="noStrike" kern="1200" cap="none" spc="0" normalizeH="0" baseline="0" noProof="0" dirty="0">
                <a:ln>
                  <a:noFill/>
                </a:ln>
                <a:solidFill>
                  <a:srgbClr val="222223"/>
                </a:solidFill>
                <a:effectLst/>
                <a:uLnTx/>
                <a:uFillTx/>
                <a:latin typeface="Calibri"/>
                <a:ea typeface="+mn-ea"/>
                <a:cs typeface="+mn-cs"/>
              </a:rPr>
              <a:t>P</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raćenje </a:t>
            </a:r>
            <a:r>
              <a:rPr kumimoji="0" lang="hr-HR" sz="1200" b="0" i="0" u="none" strike="noStrike" kern="1200" cap="none" spc="0" normalizeH="0" baseline="0" noProof="0" dirty="0">
                <a:ln>
                  <a:noFill/>
                </a:ln>
                <a:solidFill>
                  <a:srgbClr val="222223"/>
                </a:solidFill>
                <a:effectLst/>
                <a:uLnTx/>
                <a:uFillTx/>
                <a:latin typeface="Calibri"/>
                <a:ea typeface="+mn-ea"/>
                <a:cs typeface="+mn-cs"/>
              </a:rPr>
              <a:t>suđenja iz publike najrjeđi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je razlog </a:t>
            </a:r>
            <a:r>
              <a:rPr kumimoji="0" lang="hr-HR" sz="1200" b="0" i="0" u="none" strike="noStrike" kern="1200" cap="none" spc="0" normalizeH="0" baseline="0" noProof="0" dirty="0">
                <a:ln>
                  <a:noFill/>
                </a:ln>
                <a:solidFill>
                  <a:srgbClr val="222223"/>
                </a:solidFill>
                <a:effectLst/>
                <a:uLnTx/>
                <a:uFillTx/>
                <a:latin typeface="Calibri"/>
                <a:ea typeface="+mn-ea"/>
                <a:cs typeface="+mn-cs"/>
              </a:rPr>
              <a:t>odlaska u sve promatrane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sudove. Najčešći razlozi odlazaka u općinske sudove općenito su vađenje ZK izvadaka i drugi poslovi vezani uz ZK odjel te sudjelovanje u sudskom postupku kao stranka dok su </a:t>
            </a:r>
            <a:r>
              <a:rPr kumimoji="0" lang="hr-HR" sz="1200" b="0" i="0" u="none" strike="noStrike" kern="1200" cap="none" spc="0" normalizeH="0" baseline="0" noProof="0" dirty="0">
                <a:ln>
                  <a:noFill/>
                </a:ln>
                <a:solidFill>
                  <a:srgbClr val="222223"/>
                </a:solidFill>
                <a:effectLst/>
                <a:uLnTx/>
                <a:uFillTx/>
                <a:latin typeface="Calibri"/>
                <a:ea typeface="+mn-ea"/>
                <a:cs typeface="+mn-cs"/>
              </a:rPr>
              <a:t>za Županijski sud u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Puli te Općinski građanski sud u Zagrebu to sudjelovanje u sudskom postupku kao svjedok odnosno stranka.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Posjećivanje sudova i razlozi.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5" name="TextBox 10"/>
          <p:cNvSpPr txBox="1"/>
          <p:nvPr/>
        </p:nvSpPr>
        <p:spPr>
          <a:xfrm>
            <a:off x="609847" y="1304589"/>
            <a:ext cx="3170539" cy="41547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Posjetili su jedan od sljedećih sudova</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ispitanika s područja nadležnosti pojedinog suda)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41" name="Chart 4"/>
          <p:cNvGraphicFramePr/>
          <p:nvPr>
            <p:extLst/>
          </p:nvPr>
        </p:nvGraphicFramePr>
        <p:xfrm>
          <a:off x="224597" y="1903376"/>
          <a:ext cx="3328227" cy="26108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4"/>
          <p:cNvGraphicFramePr/>
          <p:nvPr>
            <p:extLst/>
          </p:nvPr>
        </p:nvGraphicFramePr>
        <p:xfrm>
          <a:off x="4552906" y="1490086"/>
          <a:ext cx="4333344" cy="3040824"/>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0"/>
          <p:cNvSpPr txBox="1"/>
          <p:nvPr/>
        </p:nvSpPr>
        <p:spPr>
          <a:xfrm>
            <a:off x="5460655" y="1304589"/>
            <a:ext cx="3170539" cy="23094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Razlozi posjećivanja suda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140783252"/>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93795"/>
            <a:ext cx="7247550" cy="308756"/>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 U kojoj fazi postupka se predmet trenutno nalazi</a:t>
            </a:r>
            <a:r>
              <a:rPr lang="hr-HR" sz="800" dirty="0">
                <a:solidFill>
                  <a:srgbClr val="58595B"/>
                </a:solidFill>
                <a:latin typeface="Calibri" pitchFamily="34" charset="0"/>
              </a:rPr>
              <a:t>? </a:t>
            </a:r>
            <a:r>
              <a:rPr lang="hr-HR" sz="800" dirty="0" smtClean="0">
                <a:solidFill>
                  <a:srgbClr val="58595B"/>
                </a:solidFill>
                <a:latin typeface="Calibri" pitchFamily="34" charset="0"/>
              </a:rPr>
              <a:t>// P2. </a:t>
            </a:r>
            <a:r>
              <a:rPr lang="hr-HR" sz="800" dirty="0">
                <a:solidFill>
                  <a:srgbClr val="58595B"/>
                </a:solidFill>
                <a:latin typeface="Calibri" pitchFamily="34" charset="0"/>
              </a:rPr>
              <a:t>Koliko je prošlo vremena od pokretanja tog postupka pred ovim sudom do današnjeg dana</a:t>
            </a:r>
            <a:r>
              <a:rPr lang="hr-HR" sz="800" dirty="0" smtClean="0">
                <a:solidFill>
                  <a:srgbClr val="58595B"/>
                </a:solidFill>
                <a:latin typeface="Calibri" pitchFamily="34" charset="0"/>
              </a:rPr>
              <a:t>?</a:t>
            </a:r>
            <a:endParaRPr lang="hr-HR" sz="800" dirty="0">
              <a:solidFill>
                <a:srgbClr val="58595B"/>
              </a:solidFill>
              <a:latin typeface="Calibri" pitchFamily="34" charset="0"/>
            </a:endParaRPr>
          </a:p>
          <a:p>
            <a:pPr defTabSz="914400" fontAlgn="base">
              <a:lnSpc>
                <a:spcPct val="100000"/>
              </a:lnSpc>
              <a:spcBef>
                <a:spcPct val="0"/>
              </a:spcBef>
              <a:spcAft>
                <a:spcPct val="0"/>
              </a:spcAft>
            </a:pPr>
            <a:r>
              <a:rPr lang="hr-HR" sz="800" dirty="0">
                <a:solidFill>
                  <a:srgbClr val="58595B"/>
                </a:solidFill>
                <a:latin typeface="Calibri" pitchFamily="34" charset="0"/>
              </a:rPr>
              <a:t>F</a:t>
            </a:r>
            <a:r>
              <a:rPr lang="hr-HR" sz="800" dirty="0" smtClean="0">
                <a:solidFill>
                  <a:srgbClr val="58595B"/>
                </a:solidFill>
                <a:latin typeface="Calibri" pitchFamily="34" charset="0"/>
              </a:rPr>
              <a:t>2. </a:t>
            </a:r>
            <a:r>
              <a:rPr lang="pl-PL" sz="800" dirty="0">
                <a:solidFill>
                  <a:srgbClr val="58595B"/>
                </a:solidFill>
                <a:latin typeface="Calibri" pitchFamily="34" charset="0"/>
              </a:rPr>
              <a:t>U vezi s kakvim predmetom ste danas bili na sudu</a:t>
            </a:r>
            <a:r>
              <a:rPr lang="pl-PL" sz="800" dirty="0" smtClean="0">
                <a:solidFill>
                  <a:srgbClr val="58595B"/>
                </a:solidFill>
                <a:latin typeface="Calibri" pitchFamily="34" charset="0"/>
              </a:rPr>
              <a:t>? </a:t>
            </a:r>
            <a:r>
              <a:rPr lang="hr-HR" sz="800" dirty="0">
                <a:solidFill>
                  <a:srgbClr val="58595B"/>
                </a:solidFill>
                <a:latin typeface="Calibri" pitchFamily="34" charset="0"/>
              </a:rPr>
              <a:t>Uzorak: N(2010)=291; N(2016)=396</a:t>
            </a:r>
          </a:p>
        </p:txBody>
      </p:sp>
      <p:sp>
        <p:nvSpPr>
          <p:cNvPr id="9" name="Pravokutnik 8"/>
          <p:cNvSpPr/>
          <p:nvPr/>
        </p:nvSpPr>
        <p:spPr>
          <a:xfrm>
            <a:off x="152796" y="488866"/>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i="0" u="none" strike="noStrike" kern="1200" cap="none" spc="0" normalizeH="0" baseline="0" noProof="0" dirty="0" smtClean="0">
                <a:ln>
                  <a:noFill/>
                </a:ln>
                <a:solidFill>
                  <a:srgbClr val="222223"/>
                </a:solidFill>
                <a:effectLst/>
                <a:uLnTx/>
                <a:uFillTx/>
                <a:latin typeface="Calibri"/>
                <a:ea typeface="+mn-ea"/>
                <a:cs typeface="+mn-cs"/>
              </a:rPr>
              <a:t>¾ korisnika navodi da je glavna rasprava u tijeku, što je više nego 2010. godine kada je nešto više korisnika navodilo da još nije zakazano ročište za glavnu raspravu. Trajanje postupka se u odnosu na 2010. produžilo, a promijenila se i vrsta predmeta. Sada se nešto rjeđe radi o kaznenim predmetima, a u nešto većoj mjeri se radi o predmetima koji se odnose na obiteljske i bračne odnose.</a:t>
            </a:r>
            <a:endParaRPr kumimoji="0" lang="hr-HR" sz="120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Predmet,</a:t>
            </a:r>
            <a:r>
              <a:rPr kumimoji="0" lang="pl-PL" sz="1600" b="0" i="0" u="none" strike="noStrike" kern="1200" cap="none" spc="0" normalizeH="0" noProof="0" dirty="0" smtClean="0">
                <a:ln>
                  <a:noFill/>
                </a:ln>
                <a:solidFill>
                  <a:srgbClr val="007681"/>
                </a:solidFill>
                <a:effectLst/>
                <a:uLnTx/>
                <a:uFillTx/>
                <a:latin typeface="Calibri"/>
                <a:ea typeface="+mj-ea"/>
                <a:cs typeface="+mj-cs"/>
              </a:rPr>
              <a:t>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osnovni pokazatelji - </a:t>
            </a:r>
            <a:r>
              <a:rPr lang="hr-HR" sz="1600" b="0" dirty="0" smtClean="0">
                <a:solidFill>
                  <a:schemeClr val="accent6"/>
                </a:solidFill>
              </a:rPr>
              <a:t>Korisnici </a:t>
            </a:r>
            <a:r>
              <a:rPr lang="hr-HR" sz="1600" b="0" dirty="0">
                <a:solidFill>
                  <a:schemeClr val="accent6"/>
                </a:solidFill>
              </a:rPr>
              <a:t>suda (fizičke osobe</a:t>
            </a:r>
            <a:r>
              <a:rPr lang="hr-HR" sz="1600" b="0" dirty="0" smtClean="0">
                <a:solidFill>
                  <a:schemeClr val="accent6"/>
                </a:solidFill>
              </a:rPr>
              <a:t>)</a:t>
            </a:r>
            <a:endParaRPr lang="en-GB" sz="1600" b="0" dirty="0">
              <a:solidFill>
                <a:schemeClr val="accent6"/>
              </a:solidFill>
            </a:endParaRPr>
          </a:p>
        </p:txBody>
      </p:sp>
      <p:sp>
        <p:nvSpPr>
          <p:cNvPr id="362" name="TextBox 10"/>
          <p:cNvSpPr txBox="1"/>
          <p:nvPr/>
        </p:nvSpPr>
        <p:spPr>
          <a:xfrm>
            <a:off x="824125" y="1222648"/>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Faza postupka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2" name="TextBox 10"/>
          <p:cNvSpPr txBox="1"/>
          <p:nvPr/>
        </p:nvSpPr>
        <p:spPr>
          <a:xfrm>
            <a:off x="3663365" y="1219190"/>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Trajanje postupka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2971799"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4"/>
          <p:cNvGraphicFramePr/>
          <p:nvPr>
            <p:extLst/>
          </p:nvPr>
        </p:nvGraphicFramePr>
        <p:xfrm>
          <a:off x="3149600" y="1518752"/>
          <a:ext cx="2971799" cy="2701304"/>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0"/>
          <p:cNvSpPr txBox="1"/>
          <p:nvPr/>
        </p:nvSpPr>
        <p:spPr>
          <a:xfrm>
            <a:off x="6496050" y="1206954"/>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Vrsta predmeta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7" name="Chart 4"/>
          <p:cNvGraphicFramePr/>
          <p:nvPr>
            <p:extLst/>
          </p:nvPr>
        </p:nvGraphicFramePr>
        <p:xfrm>
          <a:off x="6131217" y="1516338"/>
          <a:ext cx="2971799" cy="2701304"/>
        </p:xfrm>
        <a:graphic>
          <a:graphicData uri="http://schemas.openxmlformats.org/drawingml/2006/chart">
            <c:chart xmlns:c="http://schemas.openxmlformats.org/drawingml/2006/chart" xmlns:r="http://schemas.openxmlformats.org/officeDocument/2006/relationships" r:id="rId5"/>
          </a:graphicData>
        </a:graphic>
      </p:graphicFrame>
      <p:pic>
        <p:nvPicPr>
          <p:cNvPr id="18"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43668"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7844528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6239"/>
            <a:ext cx="7247550" cy="249600"/>
          </a:xfrm>
        </p:spPr>
        <p:txBody>
          <a:bodyPr>
            <a:noAutofit/>
          </a:bodyPr>
          <a:lstStyle/>
          <a:p>
            <a:pPr defTabSz="914400" fontAlgn="base">
              <a:lnSpc>
                <a:spcPct val="100000"/>
              </a:lnSpc>
              <a:spcBef>
                <a:spcPct val="0"/>
              </a:spcBef>
              <a:spcAft>
                <a:spcPct val="0"/>
              </a:spcAft>
            </a:pPr>
            <a:r>
              <a:rPr lang="hr-HR" sz="600" dirty="0" smtClean="0">
                <a:solidFill>
                  <a:srgbClr val="58595B"/>
                </a:solidFill>
                <a:latin typeface="Calibri" pitchFamily="34" charset="0"/>
              </a:rPr>
              <a:t>P4. Koliko </a:t>
            </a:r>
            <a:r>
              <a:rPr lang="hr-HR" sz="600" dirty="0">
                <a:solidFill>
                  <a:srgbClr val="58595B"/>
                </a:solidFill>
                <a:latin typeface="Calibri" pitchFamily="34" charset="0"/>
              </a:rPr>
              <a:t>je vremena prošlo između zadnjeg održanog i predzadnjeg održanog ročišta u ovom postupku?  Uzorak: N(2010</a:t>
            </a:r>
            <a:r>
              <a:rPr lang="hr-HR" sz="600" dirty="0" smtClean="0">
                <a:solidFill>
                  <a:srgbClr val="58595B"/>
                </a:solidFill>
                <a:latin typeface="Calibri" pitchFamily="34" charset="0"/>
              </a:rPr>
              <a:t>)=117; </a:t>
            </a:r>
            <a:r>
              <a:rPr lang="hr-HR" sz="600" dirty="0">
                <a:solidFill>
                  <a:srgbClr val="58595B"/>
                </a:solidFill>
                <a:latin typeface="Calibri" pitchFamily="34" charset="0"/>
              </a:rPr>
              <a:t>N(2016</a:t>
            </a:r>
            <a:r>
              <a:rPr lang="hr-HR" sz="600" dirty="0" smtClean="0">
                <a:solidFill>
                  <a:srgbClr val="58595B"/>
                </a:solidFill>
                <a:latin typeface="Calibri" pitchFamily="34" charset="0"/>
              </a:rPr>
              <a:t>)=186</a:t>
            </a:r>
          </a:p>
          <a:p>
            <a:pPr defTabSz="914400" fontAlgn="base">
              <a:lnSpc>
                <a:spcPct val="100000"/>
              </a:lnSpc>
              <a:spcBef>
                <a:spcPct val="0"/>
              </a:spcBef>
              <a:spcAft>
                <a:spcPct val="0"/>
              </a:spcAft>
            </a:pPr>
            <a:r>
              <a:rPr lang="hr-HR" sz="600" dirty="0" smtClean="0">
                <a:solidFill>
                  <a:srgbClr val="58595B"/>
                </a:solidFill>
                <a:latin typeface="Calibri" pitchFamily="34" charset="0"/>
              </a:rPr>
              <a:t>P5. </a:t>
            </a:r>
            <a:r>
              <a:rPr lang="pl-PL" sz="600" dirty="0" smtClean="0">
                <a:solidFill>
                  <a:srgbClr val="58595B"/>
                </a:solidFill>
                <a:latin typeface="Calibri" pitchFamily="34" charset="0"/>
              </a:rPr>
              <a:t>Koliko puta do sada ste u posljednje tri godine dolazili na ovaj sud?</a:t>
            </a:r>
            <a:r>
              <a:rPr lang="hr-HR" sz="600" dirty="0" smtClean="0">
                <a:solidFill>
                  <a:srgbClr val="58595B"/>
                </a:solidFill>
                <a:latin typeface="Calibri" pitchFamily="34" charset="0"/>
              </a:rPr>
              <a:t> // P6. </a:t>
            </a:r>
            <a:r>
              <a:rPr lang="hr-HR" sz="600" dirty="0">
                <a:solidFill>
                  <a:srgbClr val="58595B"/>
                </a:solidFill>
                <a:latin typeface="Calibri" pitchFamily="34" charset="0"/>
              </a:rPr>
              <a:t>Jeste li do sada imali kontakta s nekim drugim sudovima u Republici Hrvatskoj, osim ovog suda, bez obzira na povod? Uzorak: N(2010)=291; N(2016)=396</a:t>
            </a:r>
          </a:p>
        </p:txBody>
      </p:sp>
      <p:sp>
        <p:nvSpPr>
          <p:cNvPr id="9" name="Pravokutnik 8"/>
          <p:cNvSpPr/>
          <p:nvPr/>
        </p:nvSpPr>
        <p:spPr>
          <a:xfrm>
            <a:off x="152797" y="452022"/>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 odnosu na 2010. godinu među anketiranim korisnicama vrijeme proteklo između posljednja dva ročišta se povećava, dok broj odlazaka na sud ostaje gotovo nepromijenjen. 2016. više je korisnika posjetilo i druge sudove.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Ročišta,</a:t>
            </a:r>
            <a:r>
              <a:rPr kumimoji="0" lang="pl-PL" sz="1600" b="0" i="0" u="none" strike="noStrike" kern="1200" cap="none" spc="0" normalizeH="0" noProof="0" dirty="0" smtClean="0">
                <a:ln>
                  <a:noFill/>
                </a:ln>
                <a:solidFill>
                  <a:srgbClr val="007681"/>
                </a:solidFill>
                <a:effectLst/>
                <a:uLnTx/>
                <a:uFillTx/>
                <a:latin typeface="Calibri"/>
                <a:ea typeface="+mj-ea"/>
                <a:cs typeface="+mj-cs"/>
              </a:rPr>
              <a:t> </a:t>
            </a:r>
            <a:r>
              <a:rPr lang="pl-PL" sz="1600" b="0" dirty="0">
                <a:solidFill>
                  <a:srgbClr val="007681"/>
                </a:solidFill>
              </a:rPr>
              <a:t>osnovni </a:t>
            </a:r>
            <a:r>
              <a:rPr lang="pl-PL" sz="1600" b="0" dirty="0" smtClean="0">
                <a:solidFill>
                  <a:srgbClr val="007681"/>
                </a:solidFill>
              </a:rPr>
              <a:t>pokazatelji - </a:t>
            </a:r>
            <a:r>
              <a:rPr lang="hr-HR" sz="1600" b="0" dirty="0">
                <a:solidFill>
                  <a:schemeClr val="accent6"/>
                </a:solidFill>
              </a:rPr>
              <a:t>Korisnici suda (fizičke osobe</a:t>
            </a:r>
            <a:r>
              <a:rPr lang="hr-HR" sz="1600" b="0" dirty="0" smtClean="0">
                <a:solidFill>
                  <a:schemeClr val="accent6"/>
                </a:solidFill>
              </a:rPr>
              <a:t>)</a:t>
            </a:r>
            <a:endParaRPr lang="en-GB" sz="1600" b="0" dirty="0">
              <a:solidFill>
                <a:schemeClr val="accent6"/>
              </a:solidFill>
            </a:endParaRPr>
          </a:p>
        </p:txBody>
      </p:sp>
      <p:sp>
        <p:nvSpPr>
          <p:cNvPr id="13" name="TextBox 10"/>
          <p:cNvSpPr txBox="1"/>
          <p:nvPr/>
        </p:nvSpPr>
        <p:spPr>
          <a:xfrm>
            <a:off x="368300" y="1546899"/>
            <a:ext cx="2209799"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43668"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TextBox 10"/>
          <p:cNvSpPr txBox="1"/>
          <p:nvPr/>
        </p:nvSpPr>
        <p:spPr>
          <a:xfrm>
            <a:off x="3690101" y="1118054"/>
            <a:ext cx="2242135" cy="232818"/>
          </a:xfrm>
          <a:prstGeom prst="rect">
            <a:avLst/>
          </a:prstGeom>
          <a:noFill/>
        </p:spPr>
        <p:txBody>
          <a:bodyPr vert="horz" lIns="0" tIns="0" rIns="0" bIns="0" rtlCol="0" anchor="ctr">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6" name="Chart 4"/>
          <p:cNvGraphicFramePr/>
          <p:nvPr>
            <p:extLst/>
          </p:nvPr>
        </p:nvGraphicFramePr>
        <p:xfrm>
          <a:off x="3244851" y="1740354"/>
          <a:ext cx="2825749" cy="25019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Chart 4"/>
          <p:cNvGraphicFramePr/>
          <p:nvPr>
            <p:extLst/>
          </p:nvPr>
        </p:nvGraphicFramePr>
        <p:xfrm>
          <a:off x="6178550" y="1772558"/>
          <a:ext cx="2825749" cy="2501900"/>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0"/>
          <p:cNvSpPr txBox="1"/>
          <p:nvPr/>
        </p:nvSpPr>
        <p:spPr>
          <a:xfrm>
            <a:off x="6542588" y="1059219"/>
            <a:ext cx="2242135" cy="210169"/>
          </a:xfrm>
          <a:prstGeom prst="rect">
            <a:avLst/>
          </a:prstGeom>
          <a:noFill/>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Jesu li imali kontakt s drugim sudovima?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Chart 4"/>
          <p:cNvGraphicFramePr/>
          <p:nvPr>
            <p:extLst/>
          </p:nvPr>
        </p:nvGraphicFramePr>
        <p:xfrm>
          <a:off x="234000" y="1779717"/>
          <a:ext cx="2825749" cy="2501900"/>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10"/>
          <p:cNvSpPr txBox="1"/>
          <p:nvPr/>
        </p:nvSpPr>
        <p:spPr>
          <a:xfrm>
            <a:off x="3690100" y="1059219"/>
            <a:ext cx="2242135" cy="210169"/>
          </a:xfrm>
          <a:prstGeom prst="rect">
            <a:avLst/>
          </a:prstGeom>
          <a:noFill/>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su puta dolazili na ovaj sud?</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20" name="TextBox 10"/>
          <p:cNvSpPr txBox="1"/>
          <p:nvPr/>
        </p:nvSpPr>
        <p:spPr>
          <a:xfrm>
            <a:off x="616700" y="1059219"/>
            <a:ext cx="2242135" cy="210169"/>
          </a:xfrm>
          <a:prstGeom prst="rect">
            <a:avLst/>
          </a:prstGeom>
          <a:noFill/>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vi-VN"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Vrijeme proteklo između </a:t>
            </a: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zadnjeg i predzadnjeg </a:t>
            </a:r>
            <a:r>
              <a:rPr kumimoji="0" lang="vi-VN"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ročišta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322192209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grpSp>
        <p:nvGrpSpPr>
          <p:cNvPr id="3" name="Grupa 2"/>
          <p:cNvGrpSpPr/>
          <p:nvPr/>
        </p:nvGrpSpPr>
        <p:grpSpPr>
          <a:xfrm>
            <a:off x="400310" y="1532174"/>
            <a:ext cx="1251243" cy="1239612"/>
            <a:chOff x="6536129" y="1656977"/>
            <a:chExt cx="1251243" cy="1239612"/>
          </a:xfrm>
        </p:grpSpPr>
        <p:graphicFrame>
          <p:nvGraphicFramePr>
            <p:cNvPr id="21" name="Chart 4"/>
            <p:cNvGraphicFramePr>
              <a:graphicFrameLocks noChangeAspect="1"/>
            </p:cNvGraphicFramePr>
            <p:nvPr>
              <p:extLst/>
            </p:nvPr>
          </p:nvGraphicFramePr>
          <p:xfrm>
            <a:off x="6536129" y="1656977"/>
            <a:ext cx="1251243" cy="1239612"/>
          </p:xfrm>
          <a:graphic>
            <a:graphicData uri="http://schemas.openxmlformats.org/drawingml/2006/chart">
              <c:chart xmlns:c="http://schemas.openxmlformats.org/drawingml/2006/chart" xmlns:r="http://schemas.openxmlformats.org/officeDocument/2006/relationships" r:id="rId3"/>
            </a:graphicData>
          </a:graphic>
        </p:graphicFrame>
        <p:sp>
          <p:nvSpPr>
            <p:cNvPr id="24" name="Freeform 17"/>
            <p:cNvSpPr>
              <a:spLocks noChangeAspect="1" noEditPoints="1"/>
            </p:cNvSpPr>
            <p:nvPr/>
          </p:nvSpPr>
          <p:spPr bwMode="auto">
            <a:xfrm>
              <a:off x="7066907" y="1988336"/>
              <a:ext cx="205142" cy="327290"/>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grpSp>
      <p:sp>
        <p:nvSpPr>
          <p:cNvPr id="8" name="Text Placeholder 7"/>
          <p:cNvSpPr>
            <a:spLocks noGrp="1"/>
          </p:cNvSpPr>
          <p:nvPr>
            <p:ph type="body" sz="quarter" idx="16"/>
          </p:nvPr>
        </p:nvSpPr>
        <p:spPr>
          <a:xfrm>
            <a:off x="224597" y="4514209"/>
            <a:ext cx="8406597" cy="183315"/>
          </a:xfrm>
        </p:spPr>
        <p:txBody>
          <a:bodyPr>
            <a:noAutofit/>
          </a:bodyPr>
          <a:lstStyle/>
          <a:p>
            <a:pPr defTabSz="914400" fontAlgn="base">
              <a:lnSpc>
                <a:spcPct val="100000"/>
              </a:lnSpc>
              <a:spcBef>
                <a:spcPct val="0"/>
              </a:spcBef>
              <a:spcAft>
                <a:spcPct val="0"/>
              </a:spcAft>
            </a:pPr>
            <a:r>
              <a:rPr lang="hr-HR" sz="700" dirty="0" smtClean="0">
                <a:solidFill>
                  <a:srgbClr val="58595B"/>
                </a:solidFill>
                <a:latin typeface="Calibri" pitchFamily="34" charset="0"/>
              </a:rPr>
              <a:t>F1</a:t>
            </a:r>
            <a:r>
              <a:rPr lang="vi-VN" sz="700" dirty="0" smtClean="0">
                <a:solidFill>
                  <a:srgbClr val="58595B"/>
                </a:solidFill>
                <a:latin typeface="Calibri" pitchFamily="34" charset="0"/>
              </a:rPr>
              <a:t>.</a:t>
            </a:r>
            <a:r>
              <a:rPr lang="hr-HR" sz="700" dirty="0" smtClean="0">
                <a:solidFill>
                  <a:srgbClr val="58595B"/>
                </a:solidFill>
                <a:latin typeface="Calibri" pitchFamily="34" charset="0"/>
              </a:rPr>
              <a:t> Je li Vaše poduzeće u posljednje tri godine bilo stranka u sudskom postupku na nekom od slijedećih sudova, bez obzira na to da li je postupak dovršen ili još traje?</a:t>
            </a:r>
          </a:p>
          <a:p>
            <a:pPr defTabSz="914400" fontAlgn="base">
              <a:lnSpc>
                <a:spcPct val="100000"/>
              </a:lnSpc>
              <a:spcBef>
                <a:spcPct val="0"/>
              </a:spcBef>
              <a:spcAft>
                <a:spcPct val="0"/>
              </a:spcAft>
            </a:pPr>
            <a:r>
              <a:rPr lang="hr-HR" sz="700" dirty="0" smtClean="0">
                <a:solidFill>
                  <a:srgbClr val="58595B"/>
                </a:solidFill>
                <a:latin typeface="Calibri" pitchFamily="34" charset="0"/>
              </a:rPr>
              <a:t>P2. O kojoj vrsti sudskog postupka se radilo</a:t>
            </a:r>
            <a:r>
              <a:rPr lang="hr-HR" sz="700" dirty="0">
                <a:solidFill>
                  <a:srgbClr val="58595B"/>
                </a:solidFill>
                <a:latin typeface="Calibri" pitchFamily="34" charset="0"/>
              </a:rPr>
              <a:t>? Uzorak: </a:t>
            </a:r>
            <a:r>
              <a:rPr lang="hr-HR" sz="700" dirty="0" smtClean="0">
                <a:solidFill>
                  <a:srgbClr val="58595B"/>
                </a:solidFill>
                <a:latin typeface="Calibri" pitchFamily="34" charset="0"/>
              </a:rPr>
              <a:t>N_2010=116; N_2016=47</a:t>
            </a:r>
            <a:endParaRPr lang="hr-HR" sz="700" dirty="0">
              <a:solidFill>
                <a:srgbClr val="58595B"/>
              </a:solidFill>
              <a:latin typeface="Calibri" pitchFamily="34" charset="0"/>
            </a:endParaRP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Četvrtina ispitanika navodi da je njihovo poduzeće bilo stranka u nekom sudskom postupku dok je 2010. to bio slučaj s gotovo polovinom njih. Najveći porast imali su parnični predmeti za naknadu štete koji su na prvom mjestu smijenili ovršne predmete (koji su ujedno imali i najveći pad u odnosu na 2010. godinu).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Stranke u sudskim postupcima - </a:t>
            </a:r>
            <a:r>
              <a:rPr lang="hr-HR" sz="1600" b="0" dirty="0">
                <a:solidFill>
                  <a:srgbClr val="007681"/>
                </a:solidFill>
              </a:rPr>
              <a:t>korisnici suda (pravne osobe) </a:t>
            </a: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5" name="TextBox 10"/>
          <p:cNvSpPr txBox="1"/>
          <p:nvPr/>
        </p:nvSpPr>
        <p:spPr>
          <a:xfrm rot="16200000">
            <a:off x="-234015" y="1845915"/>
            <a:ext cx="1235555"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Bili su stranka u sudskom postupku</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cxnSp>
        <p:nvCxnSpPr>
          <p:cNvPr id="22" name="Straight Connector 6"/>
          <p:cNvCxnSpPr/>
          <p:nvPr/>
        </p:nvCxnSpPr>
        <p:spPr>
          <a:xfrm flipV="1">
            <a:off x="1528408" y="1583594"/>
            <a:ext cx="0" cy="880427"/>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23" name="TextBox 10"/>
          <p:cNvSpPr txBox="1"/>
          <p:nvPr/>
        </p:nvSpPr>
        <p:spPr>
          <a:xfrm>
            <a:off x="2064316" y="1682654"/>
            <a:ext cx="1936183" cy="70432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0" i="0" u="none" strike="noStrike" kern="1200" cap="none" spc="0" normalizeH="0" baseline="0" noProof="0" dirty="0" smtClean="0">
                <a:ln>
                  <a:noFill/>
                </a:ln>
                <a:solidFill>
                  <a:srgbClr val="1B365D"/>
                </a:solidFill>
                <a:effectLst/>
                <a:uLnTx/>
                <a:uFillTx/>
                <a:latin typeface="Calibri"/>
                <a:ea typeface="+mn-ea"/>
                <a:cs typeface="Arial" panose="020B0604020202020204" pitchFamily="34" charset="0"/>
              </a:rPr>
              <a:t>2010. godine je 47% ispitanika bilo stranka u nekom sudskom postupku u posljednje tri godine</a:t>
            </a:r>
            <a:endParaRPr kumimoji="0" lang="en-GB" sz="12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graphicFrame>
        <p:nvGraphicFramePr>
          <p:cNvPr id="25" name="Chart 4"/>
          <p:cNvGraphicFramePr/>
          <p:nvPr>
            <p:extLst/>
          </p:nvPr>
        </p:nvGraphicFramePr>
        <p:xfrm>
          <a:off x="4000499" y="1662253"/>
          <a:ext cx="4885751" cy="2616574"/>
        </p:xfrm>
        <a:graphic>
          <a:graphicData uri="http://schemas.openxmlformats.org/drawingml/2006/chart">
            <c:chart xmlns:c="http://schemas.openxmlformats.org/drawingml/2006/chart" xmlns:r="http://schemas.openxmlformats.org/officeDocument/2006/relationships" r:id="rId4"/>
          </a:graphicData>
        </a:graphic>
      </p:graphicFrame>
      <p:sp>
        <p:nvSpPr>
          <p:cNvPr id="12" name="Pravokutnik 11"/>
          <p:cNvSpPr/>
          <p:nvPr/>
        </p:nvSpPr>
        <p:spPr>
          <a:xfrm>
            <a:off x="1480502" y="1850152"/>
            <a:ext cx="587020" cy="369332"/>
          </a:xfrm>
          <a:prstGeom prst="rect">
            <a:avLst/>
          </a:prstGeom>
        </p:spPr>
        <p:txBody>
          <a:bodyPr wrap="non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1" i="0" u="none" strike="noStrike" kern="1200" cap="none" spc="0" normalizeH="0" baseline="0" noProof="0" dirty="0" smtClean="0">
                <a:ln>
                  <a:noFill/>
                </a:ln>
                <a:solidFill>
                  <a:srgbClr val="007681"/>
                </a:solidFill>
                <a:effectLst/>
                <a:uLnTx/>
                <a:uFillTx/>
                <a:latin typeface="Calibri"/>
                <a:ea typeface="+mn-ea"/>
                <a:cs typeface="+mn-cs"/>
              </a:rPr>
              <a:t>26</a:t>
            </a:r>
            <a:r>
              <a:rPr kumimoji="0" lang="en-GB" sz="1800" b="1" i="0" u="none" strike="noStrike" kern="1200" cap="none" spc="0" normalizeH="0" baseline="0" noProof="0" dirty="0" smtClean="0">
                <a:ln>
                  <a:noFill/>
                </a:ln>
                <a:solidFill>
                  <a:srgbClr val="007681"/>
                </a:solidFill>
                <a:effectLst/>
                <a:uLnTx/>
                <a:uFillTx/>
                <a:latin typeface="Calibri"/>
                <a:ea typeface="+mn-ea"/>
                <a:cs typeface="+mn-cs"/>
              </a:rPr>
              <a:t>%</a:t>
            </a:r>
            <a:endParaRPr kumimoji="0" lang="en-GB" sz="1800" b="1" i="0" u="none" strike="noStrike" kern="1200" cap="none" spc="0" normalizeH="0" baseline="0" noProof="0" dirty="0">
              <a:ln>
                <a:noFill/>
              </a:ln>
              <a:solidFill>
                <a:srgbClr val="007681"/>
              </a:solidFill>
              <a:effectLst/>
              <a:uLnTx/>
              <a:uFillTx/>
              <a:latin typeface="Calibri"/>
              <a:ea typeface="+mn-ea"/>
              <a:cs typeface="+mn-cs"/>
            </a:endParaRPr>
          </a:p>
        </p:txBody>
      </p:sp>
      <p:sp>
        <p:nvSpPr>
          <p:cNvPr id="33" name="TextBox 10"/>
          <p:cNvSpPr txBox="1"/>
          <p:nvPr/>
        </p:nvSpPr>
        <p:spPr>
          <a:xfrm>
            <a:off x="6158458" y="1226200"/>
            <a:ext cx="1886357" cy="355784"/>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Vrsta sudskog postupka u kojem su bili stranka</a:t>
            </a:r>
            <a:endParaRPr kumimoji="0" lang="en-GB" sz="12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54026749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965392"/>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3300" b="1" i="0" u="none" strike="noStrike" kern="1200" cap="none" spc="0" normalizeH="0" baseline="0" noProof="0" dirty="0" smtClean="0">
                <a:ln>
                  <a:noFill/>
                </a:ln>
                <a:solidFill>
                  <a:srgbClr val="222223"/>
                </a:solidFill>
                <a:effectLst/>
                <a:uLnTx/>
                <a:uFillTx/>
                <a:latin typeface="Calibri"/>
                <a:ea typeface="+mj-ea"/>
                <a:cs typeface="+mj-cs"/>
              </a:rPr>
              <a:t>Sažetak - </a:t>
            </a:r>
            <a:r>
              <a:rPr lang="hr-HR" dirty="0" smtClean="0"/>
              <a:t>Korisnici </a:t>
            </a:r>
            <a:r>
              <a:rPr lang="hr-HR" dirty="0"/>
              <a:t>suda </a:t>
            </a:r>
            <a:r>
              <a:rPr lang="hr-HR" dirty="0" smtClean="0"/>
              <a:t>(pravne </a:t>
            </a:r>
            <a:r>
              <a:rPr lang="hr-HR" dirty="0"/>
              <a:t>osobe)</a:t>
            </a:r>
            <a:endParaRPr lang="en-GB" dirty="0"/>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3300" b="1" i="0" u="none" strike="noStrike" kern="1200" cap="none" spc="0" normalizeH="0" baseline="0" noProof="0" dirty="0">
              <a:ln>
                <a:noFill/>
              </a:ln>
              <a:solidFill>
                <a:srgbClr val="222223"/>
              </a:solidFill>
              <a:effectLst/>
              <a:uLnTx/>
              <a:uFillTx/>
              <a:latin typeface="Calibri"/>
              <a:ea typeface="+mj-ea"/>
              <a:cs typeface="+mj-cs"/>
            </a:endParaRPr>
          </a:p>
        </p:txBody>
      </p:sp>
      <p:sp>
        <p:nvSpPr>
          <p:cNvPr id="9" name="TextBox 39"/>
          <p:cNvSpPr txBox="1"/>
          <p:nvPr/>
        </p:nvSpPr>
        <p:spPr bwMode="black">
          <a:xfrm>
            <a:off x="255525" y="1061573"/>
            <a:ext cx="3240030" cy="3785652"/>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U BROJKAMA</a:t>
            </a:r>
            <a:endParaRPr kumimoji="0" lang="hr-HR" sz="1400" b="1" i="0" u="sng" strike="noStrike" kern="1200" cap="none" spc="0" normalizeH="0" baseline="0" noProof="0" dirty="0" smtClean="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60% </a:t>
            </a:r>
            <a:r>
              <a:rPr kumimoji="0" lang="hr-HR" sz="1200" b="0" i="0" u="none" strike="noStrike" kern="1200" cap="none" spc="0" normalizeH="0" noProof="0" dirty="0" smtClean="0">
                <a:ln>
                  <a:noFill/>
                </a:ln>
                <a:solidFill>
                  <a:srgbClr val="161612"/>
                </a:solidFill>
                <a:effectLst/>
                <a:uLnTx/>
                <a:uFillTx/>
                <a:latin typeface="Calibri"/>
                <a:ea typeface="+mn-ea"/>
                <a:cs typeface="+mn-cs"/>
              </a:rPr>
              <a:t>korisnika suda</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 koji su pravni subjekti ima uglavnom ili vrlo negativno mišljenje o funkcioniranju pravosudnog sustava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59%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smatra da suci i državni odvjetnici uglavnom ili uopće nisu neovisni od političkih pritisaka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67%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smatra da projekt reorganizacije pravosudnog sustava uglavnom ili uopće nije imao pozitivan utjecaj</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59% </a:t>
            </a:r>
            <a:r>
              <a:rPr kumimoji="0" lang="hr-HR" sz="1200" b="0" i="0" u="none" strike="noStrike" kern="1200" cap="none" spc="0" normalizeH="0" baseline="0" noProof="0" dirty="0">
                <a:ln>
                  <a:noFill/>
                </a:ln>
                <a:solidFill>
                  <a:srgbClr val="161612"/>
                </a:solidFill>
                <a:effectLst/>
                <a:uLnTx/>
                <a:uFillTx/>
                <a:latin typeface="Calibri"/>
                <a:ea typeface="+mn-ea"/>
                <a:cs typeface="+mn-cs"/>
              </a:rPr>
              <a:t>zadovoljno je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iskustvom sa sudcima, a </a:t>
            </a:r>
            <a:r>
              <a:rPr kumimoji="0" lang="hr-HR" sz="1400" b="1" i="0" u="none" strike="noStrike" kern="1200" cap="none" spc="0" normalizeH="0" baseline="0" noProof="0" dirty="0">
                <a:ln>
                  <a:noFill/>
                </a:ln>
                <a:solidFill>
                  <a:srgbClr val="007681"/>
                </a:solidFill>
                <a:effectLst/>
                <a:uLnTx/>
                <a:uFillTx/>
                <a:latin typeface="Calibri"/>
                <a:ea typeface="+mn-ea"/>
                <a:cs typeface="+mn-cs"/>
              </a:rPr>
              <a:t>70%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je zadovoljno iskustvom sa sudskim službenicima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52% </a:t>
            </a:r>
            <a:r>
              <a:rPr kumimoji="0" lang="hr-HR" sz="1200" b="0" i="0" u="none" strike="noStrike" kern="1200" cap="none" spc="0" normalizeH="0" baseline="0" noProof="0" dirty="0">
                <a:ln>
                  <a:noFill/>
                </a:ln>
                <a:solidFill>
                  <a:srgbClr val="161612"/>
                </a:solidFill>
                <a:effectLst/>
                <a:uLnTx/>
                <a:uFillTx/>
                <a:latin typeface="Calibri"/>
                <a:ea typeface="+mn-ea"/>
                <a:cs typeface="+mn-cs"/>
              </a:rPr>
              <a:t>zadovoljno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je ukupnim iskustvom na sudu</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28%</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 ih je zadovoljno s uređenjem prostorija te njihovom opremom</a:t>
            </a:r>
            <a:endParaRPr kumimoji="0" lang="hr-HR" sz="1200" b="0" i="0" u="none" strike="noStrike" kern="1200" cap="none" spc="0" normalizeH="0" baseline="0" noProof="0" dirty="0">
              <a:ln>
                <a:noFill/>
              </a:ln>
              <a:solidFill>
                <a:srgbClr val="161612"/>
              </a:solidFill>
              <a:effectLst/>
              <a:uLnTx/>
              <a:uFillTx/>
              <a:latin typeface="Calibri"/>
              <a:ea typeface="+mn-ea"/>
              <a:cs typeface="+mn-cs"/>
            </a:endParaRPr>
          </a:p>
        </p:txBody>
      </p:sp>
      <p:sp>
        <p:nvSpPr>
          <p:cNvPr id="6" name="TextBox 39"/>
          <p:cNvSpPr txBox="1"/>
          <p:nvPr/>
        </p:nvSpPr>
        <p:spPr bwMode="black">
          <a:xfrm>
            <a:off x="3773347" y="945307"/>
            <a:ext cx="5000264" cy="2431435"/>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(NEGATIVNA) PERCEPCIJA PRAVOSUDNOG SUSTAVA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Iako je percepcija blago narasla u odnosu na 2010. godinu (25%:33%), nešto manje od 2/3 poslovnih</a:t>
            </a:r>
            <a:r>
              <a:rPr kumimoji="0" lang="hr-HR" sz="1200" b="0" i="0" u="none" strike="noStrike" kern="1200" cap="none" spc="0" normalizeH="0" noProof="0" dirty="0" smtClean="0">
                <a:ln>
                  <a:noFill/>
                </a:ln>
                <a:solidFill>
                  <a:srgbClr val="161612"/>
                </a:solidFill>
                <a:effectLst/>
                <a:uLnTx/>
                <a:uFillTx/>
                <a:latin typeface="Calibri"/>
                <a:ea typeface="+mn-ea"/>
                <a:cs typeface="+mn-cs"/>
              </a:rPr>
              <a:t> subjekata</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 i dalje ima negativno mišljenje o funkcioniranju pravosudnog sustava. Polovina smatra da se situacija u sustavu ne mijenja kako na općenitoj razini, tako i na specifičnim razinama trajanja sudskih postupaka te profesionalnosti i neovisnosti sustava, pri čemu je neovisnost posebno problematična budući da gotovo 2/3 ispitanika smatra da suci i državni odvjetnici nisu slobodni od političkih pritisaka.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Ispitanici nisu zadovoljni ni reorganizacijom pravosudnog sustava (2/3 nije uopće ili uglavnom zadovoljno), najčešće zbog toga što ne vide nikakve promjene, ili se one presporo implementiraju.</a:t>
            </a:r>
          </a:p>
        </p:txBody>
      </p:sp>
      <p:sp>
        <p:nvSpPr>
          <p:cNvPr id="10" name="Pravokutnik 9"/>
          <p:cNvSpPr/>
          <p:nvPr/>
        </p:nvSpPr>
        <p:spPr>
          <a:xfrm>
            <a:off x="176347" y="483759"/>
            <a:ext cx="6760029" cy="369332"/>
          </a:xfrm>
          <a:prstGeom prst="rect">
            <a:avLst/>
          </a:prstGeom>
        </p:spPr>
        <p:txBody>
          <a:bodyPr wrap="squar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0" i="0" u="none" strike="noStrike" kern="1200" cap="none" spc="0" normalizeH="0" baseline="0" noProof="0" dirty="0" smtClean="0">
                <a:ln>
                  <a:noFill/>
                </a:ln>
                <a:solidFill>
                  <a:srgbClr val="222223"/>
                </a:solidFill>
                <a:effectLst/>
                <a:uLnTx/>
                <a:uFillTx/>
                <a:latin typeface="Calibri"/>
                <a:ea typeface="+mn-ea"/>
                <a:cs typeface="+mn-cs"/>
              </a:rPr>
              <a:t>Percepcija pravosudnog sustava</a:t>
            </a:r>
            <a:endParaRPr kumimoji="0" lang="hr-HR"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extBox 39"/>
          <p:cNvSpPr txBox="1"/>
          <p:nvPr/>
        </p:nvSpPr>
        <p:spPr bwMode="black">
          <a:xfrm>
            <a:off x="3801922" y="3376742"/>
            <a:ext cx="5000264" cy="1354217"/>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KADAR KAO SVJETLA TOČKA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Ono čime poslovni sektor jeste zadovoljan zaposleni kadar</a:t>
            </a:r>
            <a:r>
              <a:rPr kumimoji="0" lang="hr-HR" sz="1200" b="0" i="0" u="none" strike="noStrike" kern="1200" cap="none" spc="0" normalizeH="0" baseline="0" noProof="0" dirty="0">
                <a:ln>
                  <a:noFill/>
                </a:ln>
                <a:solidFill>
                  <a:srgbClr val="161612"/>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i, barem donekle, iskustvo na sudu. Radom sudaca zadovoljno je 59%, a sudskih službenika 70% ispitanika te ih najčešće opisuju kao pristojne i uljudne, stručne te osobe koje poštuju procedure. Ukupno zadovoljstvo sudom je nešto manje (52%) a vjerojatno je vezano uz izrazito niže zadovoljstvo uređenošću zgrada.</a:t>
            </a:r>
          </a:p>
        </p:txBody>
      </p:sp>
    </p:spTree>
    <p:extLst>
      <p:ext uri="{BB962C8B-B14F-4D97-AF65-F5344CB8AC3E}">
        <p14:creationId xmlns:p14="http://schemas.microsoft.com/office/powerpoint/2010/main" val="370800274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93795"/>
            <a:ext cx="7247550" cy="308756"/>
          </a:xfrm>
        </p:spPr>
        <p:txBody>
          <a:bodyPr>
            <a:normAutofit fontScale="92500" lnSpcReduction="10000"/>
          </a:bodyPr>
          <a:lstStyle/>
          <a:p>
            <a:pPr defTabSz="914400" fontAlgn="base">
              <a:lnSpc>
                <a:spcPct val="100000"/>
              </a:lnSpc>
              <a:spcBef>
                <a:spcPct val="0"/>
              </a:spcBef>
              <a:spcAft>
                <a:spcPct val="0"/>
              </a:spcAft>
            </a:pPr>
            <a:r>
              <a:rPr lang="hr-HR" sz="800" dirty="0">
                <a:solidFill>
                  <a:srgbClr val="58595B"/>
                </a:solidFill>
                <a:latin typeface="Calibri" pitchFamily="34" charset="0"/>
              </a:rPr>
              <a:t>P3a. </a:t>
            </a:r>
            <a:r>
              <a:rPr lang="hr-HR" sz="800" dirty="0" smtClean="0">
                <a:solidFill>
                  <a:srgbClr val="58595B"/>
                </a:solidFill>
                <a:latin typeface="Calibri" pitchFamily="34" charset="0"/>
              </a:rPr>
              <a:t>U kojoj fazi postupka se predmet trenutno nalazi?</a:t>
            </a:r>
          </a:p>
          <a:p>
            <a:pPr defTabSz="914400" fontAlgn="base">
              <a:lnSpc>
                <a:spcPct val="100000"/>
              </a:lnSpc>
              <a:spcBef>
                <a:spcPct val="0"/>
              </a:spcBef>
              <a:spcAft>
                <a:spcPct val="0"/>
              </a:spcAft>
            </a:pPr>
            <a:r>
              <a:rPr lang="hr-HR" sz="800" dirty="0" smtClean="0">
                <a:solidFill>
                  <a:srgbClr val="58595B"/>
                </a:solidFill>
                <a:latin typeface="Calibri" pitchFamily="34" charset="0"/>
              </a:rPr>
              <a:t>P5. </a:t>
            </a:r>
            <a:r>
              <a:rPr lang="hr-HR" sz="800" dirty="0">
                <a:solidFill>
                  <a:srgbClr val="58595B"/>
                </a:solidFill>
                <a:latin typeface="Calibri" pitchFamily="34" charset="0"/>
              </a:rPr>
              <a:t>Koliko je prošlo vremena od pokretanja tog postupka pred ovim sudom do današnjeg </a:t>
            </a:r>
            <a:r>
              <a:rPr lang="hr-HR" sz="800" dirty="0" smtClean="0">
                <a:solidFill>
                  <a:srgbClr val="58595B"/>
                </a:solidFill>
                <a:latin typeface="Calibri" pitchFamily="34" charset="0"/>
              </a:rPr>
              <a:t>dana?</a:t>
            </a:r>
          </a:p>
          <a:p>
            <a:pPr defTabSz="914400" fontAlgn="base">
              <a:lnSpc>
                <a:spcPct val="100000"/>
              </a:lnSpc>
              <a:spcBef>
                <a:spcPct val="0"/>
              </a:spcBef>
              <a:spcAft>
                <a:spcPct val="0"/>
              </a:spcAft>
            </a:pPr>
            <a:r>
              <a:rPr lang="pl-PL" sz="800" dirty="0" smtClean="0">
                <a:solidFill>
                  <a:srgbClr val="58595B"/>
                </a:solidFill>
                <a:latin typeface="Calibri" pitchFamily="34" charset="0"/>
              </a:rPr>
              <a:t>P6. </a:t>
            </a:r>
            <a:r>
              <a:rPr lang="pl-PL" sz="800" dirty="0">
                <a:solidFill>
                  <a:srgbClr val="58595B"/>
                </a:solidFill>
                <a:latin typeface="Calibri" pitchFamily="34" charset="0"/>
              </a:rPr>
              <a:t>Koliko puta do sada ste u posljednje tri godina posjetili taj sud</a:t>
            </a:r>
            <a:r>
              <a:rPr lang="pl-PL" sz="800" dirty="0" smtClean="0">
                <a:solidFill>
                  <a:srgbClr val="58595B"/>
                </a:solidFill>
                <a:latin typeface="Calibri" pitchFamily="34" charset="0"/>
              </a:rPr>
              <a:t>? </a:t>
            </a:r>
            <a:r>
              <a:rPr lang="hr-HR" sz="800" dirty="0" smtClean="0">
                <a:solidFill>
                  <a:srgbClr val="58595B"/>
                </a:solidFill>
                <a:latin typeface="Calibri" pitchFamily="34" charset="0"/>
              </a:rPr>
              <a:t>Uzorak</a:t>
            </a:r>
            <a:r>
              <a:rPr lang="hr-HR" sz="800" dirty="0">
                <a:solidFill>
                  <a:srgbClr val="58595B"/>
                </a:solidFill>
                <a:latin typeface="Calibri" pitchFamily="34" charset="0"/>
              </a:rPr>
              <a:t>: N_2010=115; N_2016=47</a:t>
            </a:r>
            <a:endParaRPr lang="hr-HR" sz="800" dirty="0">
              <a:solidFill>
                <a:srgbClr val="FF0000"/>
              </a:solidFill>
              <a:latin typeface="Calibri" pitchFamily="34" charset="0"/>
            </a:endParaRPr>
          </a:p>
        </p:txBody>
      </p:sp>
      <p:sp>
        <p:nvSpPr>
          <p:cNvPr id="9" name="Pravokutnik 8"/>
          <p:cNvSpPr/>
          <p:nvPr/>
        </p:nvSpPr>
        <p:spPr>
          <a:xfrm>
            <a:off x="152796" y="488866"/>
            <a:ext cx="8733453" cy="7017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Za razliku od 2010. godine kada je podjednak broj ispitanika (po četvrtina njih) navodio da je  presuda pravomoćna kao i da je glavna rasprava u tijeku, u 2016. godini većina ispitanika (45%) navodi da je glavna rasprava u tijeku.  Nešto manje od četvrtine navodi da je postupak trajao od 6 do 12 mjeseci što je pozitivan pomak u odnosu na 2010. godinu kada je podjednak udio ispitanika navodio trajanje od 2 do 4 godine. Većina ispitanika (40%) je na sud dolazila više od 10 puta za razliku od 2010. godine kada ih je više od polovine (52%) dolazilo 2 do 5 puta.</a:t>
            </a:r>
            <a:endParaRPr kumimoji="0" lang="hr-HR" sz="11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Predmet,</a:t>
            </a:r>
            <a:r>
              <a:rPr kumimoji="0" lang="pl-PL" sz="1600" b="0" i="0" u="none" strike="noStrike" kern="1200" cap="none" spc="0" normalizeH="0" noProof="0" dirty="0" smtClean="0">
                <a:ln>
                  <a:noFill/>
                </a:ln>
                <a:solidFill>
                  <a:srgbClr val="007681"/>
                </a:solidFill>
                <a:effectLst/>
                <a:uLnTx/>
                <a:uFillTx/>
                <a:latin typeface="Calibri"/>
                <a:ea typeface="+mj-ea"/>
                <a:cs typeface="+mj-cs"/>
              </a:rPr>
              <a:t>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osnovni pokazatelji - </a:t>
            </a:r>
            <a:r>
              <a:rPr lang="hr-HR" sz="1600" b="0" dirty="0" smtClean="0">
                <a:solidFill>
                  <a:srgbClr val="007681"/>
                </a:solidFill>
              </a:rPr>
              <a:t>korisnici </a:t>
            </a:r>
            <a:r>
              <a:rPr lang="hr-HR" sz="1600" b="0" dirty="0">
                <a:solidFill>
                  <a:srgbClr val="007681"/>
                </a:solidFill>
              </a:rPr>
              <a:t>suda (pravne osobe) </a:t>
            </a: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222648"/>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Faza postupka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2" name="TextBox 10"/>
          <p:cNvSpPr txBox="1"/>
          <p:nvPr/>
        </p:nvSpPr>
        <p:spPr>
          <a:xfrm>
            <a:off x="3663365" y="1219190"/>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Trajanje postupka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2971799"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4"/>
          <p:cNvGraphicFramePr/>
          <p:nvPr>
            <p:extLst/>
          </p:nvPr>
        </p:nvGraphicFramePr>
        <p:xfrm>
          <a:off x="3149600" y="1518751"/>
          <a:ext cx="2971799" cy="297504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4"/>
          <p:cNvGraphicFramePr/>
          <p:nvPr>
            <p:extLst/>
          </p:nvPr>
        </p:nvGraphicFramePr>
        <p:xfrm>
          <a:off x="5816601" y="1530804"/>
          <a:ext cx="2825749" cy="2501900"/>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Box 10"/>
          <p:cNvSpPr txBox="1"/>
          <p:nvPr/>
        </p:nvSpPr>
        <p:spPr>
          <a:xfrm>
            <a:off x="6106274" y="1210296"/>
            <a:ext cx="2675776" cy="210169"/>
          </a:xfrm>
          <a:prstGeom prst="rect">
            <a:avLst/>
          </a:prstGeom>
          <a:noFill/>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Koliko su puta dolazili na ovaj sud?</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419491052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 U kojoj fazi postupka se predmet trenutno nalazi ? P4a </a:t>
            </a:r>
            <a:r>
              <a:rPr lang="hr-HR" sz="800" dirty="0">
                <a:solidFill>
                  <a:srgbClr val="58595B"/>
                </a:solidFill>
                <a:latin typeface="Calibri" pitchFamily="34" charset="0"/>
              </a:rPr>
              <a:t>Koliko je prošlo vremena od pokretanja tog postupka pred ovim sudom do današnjeg dana? </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F2. </a:t>
            </a:r>
            <a:r>
              <a:rPr lang="it-IT" sz="800" dirty="0" smtClean="0">
                <a:solidFill>
                  <a:srgbClr val="58595B"/>
                </a:solidFill>
                <a:latin typeface="Calibri" pitchFamily="34" charset="0"/>
              </a:rPr>
              <a:t>O </a:t>
            </a:r>
            <a:r>
              <a:rPr lang="it-IT" sz="800" dirty="0" err="1" smtClean="0">
                <a:solidFill>
                  <a:srgbClr val="58595B"/>
                </a:solidFill>
                <a:latin typeface="Calibri" pitchFamily="34" charset="0"/>
              </a:rPr>
              <a:t>kojoj</a:t>
            </a:r>
            <a:r>
              <a:rPr lang="it-IT" sz="800" dirty="0" smtClean="0">
                <a:solidFill>
                  <a:srgbClr val="58595B"/>
                </a:solidFill>
                <a:latin typeface="Calibri" pitchFamily="34" charset="0"/>
              </a:rPr>
              <a:t> </a:t>
            </a:r>
            <a:r>
              <a:rPr lang="it-IT" sz="800" dirty="0" err="1" smtClean="0">
                <a:solidFill>
                  <a:srgbClr val="58595B"/>
                </a:solidFill>
                <a:latin typeface="Calibri" pitchFamily="34" charset="0"/>
              </a:rPr>
              <a:t>vrsti</a:t>
            </a:r>
            <a:r>
              <a:rPr lang="it-IT" sz="800" dirty="0" smtClean="0">
                <a:solidFill>
                  <a:srgbClr val="58595B"/>
                </a:solidFill>
                <a:latin typeface="Calibri" pitchFamily="34" charset="0"/>
              </a:rPr>
              <a:t> </a:t>
            </a:r>
            <a:r>
              <a:rPr lang="it-IT" sz="800" dirty="0" err="1" smtClean="0">
                <a:solidFill>
                  <a:srgbClr val="58595B"/>
                </a:solidFill>
                <a:latin typeface="Calibri" pitchFamily="34" charset="0"/>
              </a:rPr>
              <a:t>predmeta</a:t>
            </a:r>
            <a:r>
              <a:rPr lang="it-IT" sz="800" dirty="0" smtClean="0">
                <a:solidFill>
                  <a:srgbClr val="58595B"/>
                </a:solidFill>
                <a:latin typeface="Calibri" pitchFamily="34" charset="0"/>
              </a:rPr>
              <a:t> se radi?</a:t>
            </a:r>
            <a:r>
              <a:rPr lang="hr-BA" sz="800" dirty="0" smtClean="0">
                <a:solidFill>
                  <a:srgbClr val="58595B"/>
                </a:solidFill>
                <a:latin typeface="Calibri" pitchFamily="34" charset="0"/>
              </a:rPr>
              <a:t> </a:t>
            </a:r>
            <a:r>
              <a:rPr lang="hr-HR" sz="800" dirty="0">
                <a:solidFill>
                  <a:srgbClr val="58595B"/>
                </a:solidFill>
                <a:latin typeface="Calibri" pitchFamily="34" charset="0"/>
              </a:rPr>
              <a:t>Uzorak: N(2010)=140; N(2016)=124</a:t>
            </a:r>
          </a:p>
        </p:txBody>
      </p:sp>
      <p:sp>
        <p:nvSpPr>
          <p:cNvPr id="9" name="Pravokutnik 8"/>
          <p:cNvSpPr/>
          <p:nvPr/>
        </p:nvSpPr>
        <p:spPr>
          <a:xfrm>
            <a:off x="152797" y="56269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 odnosu na 2010. godinu broj slučajeva  koji su i dalje u raspravi nije se značajno promijenio, no u 2016. godini takvih je slučajeva nešto više od 2/3. Trajanje postupaka se također nije značajno promijenilo, uz manji pomak prema bržem rješavanju. Konačno, dva promatrana razdoblja ne razlikuju se ni po vrsti predmeta, gdje i dalje prednjače imovinsko-pravni sporovi te naknade štete.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Usporedba faza, trajanja te vrsti postupaka – </a:t>
            </a:r>
            <a:r>
              <a:rPr kumimoji="0" lang="hr-HR" sz="1600" b="0" i="0" u="none" strike="noStrike" kern="1200" cap="none" spc="0" normalizeH="0" baseline="0" noProof="0" dirty="0">
                <a:ln>
                  <a:noFill/>
                </a:ln>
                <a:solidFill>
                  <a:srgbClr val="007681"/>
                </a:solidFill>
                <a:effectLst/>
                <a:uLnTx/>
                <a:uFillTx/>
                <a:latin typeface="Calibri"/>
                <a:ea typeface="+mj-ea"/>
                <a:cs typeface="+mj-cs"/>
              </a:rPr>
              <a:t>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203598"/>
            <a:ext cx="2242135" cy="2362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Faza postupka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2" name="TextBox 10"/>
          <p:cNvSpPr txBox="1"/>
          <p:nvPr/>
        </p:nvSpPr>
        <p:spPr>
          <a:xfrm>
            <a:off x="3663365" y="1200140"/>
            <a:ext cx="2242135" cy="2362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Trajanje postupka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2971799"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4"/>
          <p:cNvGraphicFramePr/>
          <p:nvPr>
            <p:extLst/>
          </p:nvPr>
        </p:nvGraphicFramePr>
        <p:xfrm>
          <a:off x="3149600" y="1518752"/>
          <a:ext cx="2971799" cy="2701304"/>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0"/>
          <p:cNvSpPr txBox="1"/>
          <p:nvPr/>
        </p:nvSpPr>
        <p:spPr>
          <a:xfrm>
            <a:off x="6496050" y="1187904"/>
            <a:ext cx="2242135" cy="23627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Vrsta predmeta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4" name="Chart 4"/>
          <p:cNvGraphicFramePr/>
          <p:nvPr>
            <p:extLst/>
          </p:nvPr>
        </p:nvGraphicFramePr>
        <p:xfrm>
          <a:off x="5986248" y="1487976"/>
          <a:ext cx="2971799" cy="2701304"/>
        </p:xfrm>
        <a:graphic>
          <a:graphicData uri="http://schemas.openxmlformats.org/drawingml/2006/chart">
            <c:chart xmlns:c="http://schemas.openxmlformats.org/drawingml/2006/chart" xmlns:r="http://schemas.openxmlformats.org/officeDocument/2006/relationships" r:id="rId5"/>
          </a:graphicData>
        </a:graphic>
      </p:graphicFrame>
      <p:pic>
        <p:nvPicPr>
          <p:cNvPr id="17"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9585"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0011543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52951"/>
            <a:ext cx="8565834" cy="249600"/>
          </a:xfrm>
        </p:spPr>
        <p:txBody>
          <a:bodyPr>
            <a:noAutofit/>
          </a:bodyPr>
          <a:lstStyle/>
          <a:p>
            <a:pPr defTabSz="914400" fontAlgn="base">
              <a:lnSpc>
                <a:spcPct val="100000"/>
              </a:lnSpc>
              <a:spcBef>
                <a:spcPct val="0"/>
              </a:spcBef>
              <a:spcAft>
                <a:spcPct val="0"/>
              </a:spcAft>
            </a:pPr>
            <a:r>
              <a:rPr lang="hr-HR" sz="800" dirty="0">
                <a:solidFill>
                  <a:srgbClr val="58595B"/>
                </a:solidFill>
                <a:latin typeface="Calibri" pitchFamily="34" charset="0"/>
              </a:rPr>
              <a:t>P4b Koliko je prošlo vremena od pokretanja tog postupka pred ovim sudom do današnjeg dana? Uzorak: 68/56(rasprave su u tijeku) // P4c. Je li u tom periodu između dva ročišta bilo kakvih aktivnosti na predmetu? Uzorak: 68/56(odvjetnici</a:t>
            </a:r>
            <a:r>
              <a:rPr lang="hr-HR" sz="800" dirty="0" smtClean="0">
                <a:solidFill>
                  <a:srgbClr val="58595B"/>
                </a:solidFill>
                <a:latin typeface="Calibri" pitchFamily="34" charset="0"/>
              </a:rPr>
              <a:t>) // P4d</a:t>
            </a:r>
            <a:r>
              <a:rPr lang="hr-HR" sz="800" dirty="0">
                <a:solidFill>
                  <a:srgbClr val="58595B"/>
                </a:solidFill>
                <a:latin typeface="Calibri" pitchFamily="34" charset="0"/>
              </a:rPr>
              <a:t>. Koliko je prošlo mjeseci između pokretanja postupka i prvog ročišta u postupku? Uzorak: 127/ 78</a:t>
            </a:r>
          </a:p>
        </p:txBody>
      </p:sp>
      <p:sp>
        <p:nvSpPr>
          <p:cNvPr id="9" name="Pravokutnik 8"/>
          <p:cNvSpPr/>
          <p:nvPr/>
        </p:nvSpPr>
        <p:spPr>
          <a:xfrm>
            <a:off x="152797" y="56269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Slično 2010. godini,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većini  ispitanika period između posljednjeg i pretposljednjeg ročišta traje mjesec do dva mjeseca. Između ta dva ročišta najčešće nema nikakvih aktivnosti (iako značajno rjeđe uspoređeno s 2010.), ali se u 2016. stranke značajno češće u tom periodu očituju o podnescima.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716093"/>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Usporedba vremenskog intervala među ročištima te uključenih aktivnosti</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 profesionalni </a:t>
            </a:r>
            <a:r>
              <a:rPr kumimoji="0" lang="hr-HR" sz="1600" b="0" i="0" u="none" strike="noStrike" kern="1200" cap="none" spc="0" normalizeH="0" baseline="0" noProof="0" dirty="0">
                <a:ln>
                  <a:noFill/>
                </a:ln>
                <a:solidFill>
                  <a:srgbClr val="007681"/>
                </a:solidFill>
                <a:effectLst/>
                <a:uLnTx/>
                <a:uFillTx/>
                <a:latin typeface="Calibri"/>
                <a:ea typeface="+mj-ea"/>
                <a:cs typeface="+mj-cs"/>
              </a:rPr>
              <a:t>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vi-VN"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0" name="Chart 4"/>
          <p:cNvGraphicFramePr/>
          <p:nvPr>
            <p:extLst/>
          </p:nvPr>
        </p:nvGraphicFramePr>
        <p:xfrm>
          <a:off x="76200" y="1772558"/>
          <a:ext cx="2825749" cy="25019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0"/>
          <p:cNvSpPr txBox="1"/>
          <p:nvPr/>
        </p:nvSpPr>
        <p:spPr>
          <a:xfrm>
            <a:off x="224598" y="1334710"/>
            <a:ext cx="3010485" cy="290485"/>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vi-VN"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Vrijeme proteklo između posljednjeg i pretposljednjeg </a:t>
            </a:r>
            <a:r>
              <a:rPr kumimoji="0" lang="vi-VN"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ročišta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29585"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TextBox 10"/>
          <p:cNvSpPr txBox="1"/>
          <p:nvPr/>
        </p:nvSpPr>
        <p:spPr>
          <a:xfrm>
            <a:off x="3626584" y="1334710"/>
            <a:ext cx="2242135" cy="290485"/>
          </a:xfrm>
          <a:prstGeom prst="rect">
            <a:avLst/>
          </a:prstGeom>
          <a:noFill/>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Aktivnosti između dva ročišta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6" name="Chart 4"/>
          <p:cNvGraphicFramePr/>
          <p:nvPr>
            <p:extLst/>
          </p:nvPr>
        </p:nvGraphicFramePr>
        <p:xfrm>
          <a:off x="3174999" y="1740354"/>
          <a:ext cx="3105151" cy="25341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Chart 4"/>
          <p:cNvGraphicFramePr/>
          <p:nvPr>
            <p:extLst/>
          </p:nvPr>
        </p:nvGraphicFramePr>
        <p:xfrm>
          <a:off x="6178550" y="1772558"/>
          <a:ext cx="2825749" cy="2501900"/>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0"/>
          <p:cNvSpPr txBox="1"/>
          <p:nvPr/>
        </p:nvSpPr>
        <p:spPr>
          <a:xfrm>
            <a:off x="6407150" y="1334710"/>
            <a:ext cx="2654301" cy="440287"/>
          </a:xfrm>
          <a:prstGeom prst="rect">
            <a:avLst/>
          </a:prstGeom>
          <a:noFill/>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BA"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V</a:t>
            </a:r>
            <a:r>
              <a:rPr kumimoji="0" lang="vi-VN"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rijeme proteklo između </a:t>
            </a:r>
            <a:r>
              <a:rPr kumimoji="0" lang="hr-BA"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pokretanja postupka i prvog ročišta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674408784"/>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P6. </a:t>
            </a:r>
            <a:r>
              <a:rPr lang="hr-HR" sz="800" dirty="0">
                <a:solidFill>
                  <a:srgbClr val="58595B"/>
                </a:solidFill>
                <a:latin typeface="Calibri" pitchFamily="34" charset="0"/>
              </a:rPr>
              <a:t>Općenito, koliko ste zadovoljni dosadašnjim procesnim i materijalnim odlukama koje je donio ovaj sud u tom postupku? Uzorak: N(2010)=140; N(2016)=124</a:t>
            </a: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U prosjeku, ispitanici 2016. su značajno zadovoljniji dosadašnjim odlukama suda u usporedbi s 2010. godinom. Iako je postotak ispitanika koji su u potpunosti zadovoljni značajno pao, isto se dogodilo i ispitanicima koji su potpuno nezadovoljni, dok su uglavnom zadovoljni ispitanici značajno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porasli te sada čine više od polovine uzorka. Najzadovoljniji ispitanici su oni u Puli, dok su najmanje zadovoljni ispitanici u Zadru.</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a:ln>
                  <a:noFill/>
                </a:ln>
                <a:solidFill>
                  <a:srgbClr val="007681"/>
                </a:solidFill>
                <a:effectLst/>
                <a:uLnTx/>
                <a:uFillTx/>
                <a:latin typeface="Calibri"/>
                <a:ea typeface="+mj-ea"/>
                <a:cs typeface="+mj-cs"/>
              </a:rPr>
              <a:t>Zadovoljstvo procesom i odlukama u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postupku – </a:t>
            </a:r>
            <a:r>
              <a:rPr kumimoji="0" lang="hr-HR" sz="1600" b="0" i="0" u="none" strike="noStrike" kern="1200" cap="none" spc="0" normalizeH="0" baseline="0" noProof="0" dirty="0">
                <a:ln>
                  <a:noFill/>
                </a:ln>
                <a:solidFill>
                  <a:srgbClr val="007681"/>
                </a:solidFill>
                <a:effectLst/>
                <a:uLnTx/>
                <a:uFillTx/>
                <a:latin typeface="Calibri"/>
                <a:ea typeface="+mj-ea"/>
                <a:cs typeface="+mj-cs"/>
              </a:rPr>
              <a:t>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1008701" y="1401261"/>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Zadovoljstvo procesom</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Tablica 12"/>
          <p:cNvGraphicFramePr>
            <a:graphicFrameLocks noGrp="1"/>
          </p:cNvGraphicFramePr>
          <p:nvPr>
            <p:extLst/>
          </p:nvPr>
        </p:nvGraphicFramePr>
        <p:xfrm>
          <a:off x="6257926" y="1948682"/>
          <a:ext cx="2606688" cy="1972372"/>
        </p:xfrm>
        <a:graphic>
          <a:graphicData uri="http://schemas.openxmlformats.org/drawingml/2006/table">
            <a:tbl>
              <a:tblPr>
                <a:tableStyleId>{638B1855-1B75-4FBE-930C-398BA8C253C6}</a:tableStyleId>
              </a:tblPr>
              <a:tblGrid>
                <a:gridCol w="1277938">
                  <a:extLst>
                    <a:ext uri="{9D8B030D-6E8A-4147-A177-3AD203B41FA5}">
                      <a16:colId xmlns:a16="http://schemas.microsoft.com/office/drawing/2014/main" xmlns="" val="20000"/>
                    </a:ext>
                  </a:extLst>
                </a:gridCol>
                <a:gridCol w="664375">
                  <a:extLst>
                    <a:ext uri="{9D8B030D-6E8A-4147-A177-3AD203B41FA5}">
                      <a16:colId xmlns:a16="http://schemas.microsoft.com/office/drawing/2014/main" xmlns="" val="20001"/>
                    </a:ext>
                  </a:extLst>
                </a:gridCol>
                <a:gridCol w="664375">
                  <a:extLst>
                    <a:ext uri="{9D8B030D-6E8A-4147-A177-3AD203B41FA5}">
                      <a16:colId xmlns:a16="http://schemas.microsoft.com/office/drawing/2014/main" xmlns="" val="20002"/>
                    </a:ext>
                  </a:extLst>
                </a:gridCol>
              </a:tblGrid>
              <a:tr h="176839">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N</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Prosjek</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14</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4,3</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68</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3,7</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14</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3,9</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28</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a:t>
                      </a:r>
                      <a:r>
                        <a:rPr lang="hr-HR" sz="1000" b="1" u="none" strike="noStrike" kern="1200" dirty="0" err="1" smtClean="0">
                          <a:solidFill>
                            <a:schemeClr val="lt1"/>
                          </a:solidFill>
                          <a:effectLst/>
                          <a:latin typeface="+mn-lt"/>
                          <a:ea typeface="+mn-ea"/>
                          <a:cs typeface="+mn-cs"/>
                        </a:rPr>
                        <a:t>3</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31</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3,5</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1000" b="1" u="none" strike="noStrike" kern="1200" dirty="0" smtClean="0">
                          <a:solidFill>
                            <a:schemeClr val="lt1"/>
                          </a:solidFill>
                          <a:effectLst/>
                          <a:latin typeface="+mn-lt"/>
                          <a:ea typeface="+mn-ea"/>
                          <a:cs typeface="+mn-cs"/>
                        </a:rPr>
                        <a:t>Prosjek</a:t>
                      </a:r>
                      <a:r>
                        <a:rPr lang="hr-HR" sz="1000" b="1" u="none" strike="noStrike" kern="1200" baseline="0" dirty="0" smtClean="0">
                          <a:solidFill>
                            <a:schemeClr val="lt1"/>
                          </a:solidFill>
                          <a:effectLst/>
                          <a:latin typeface="+mn-lt"/>
                          <a:ea typeface="+mn-ea"/>
                          <a:cs typeface="+mn-cs"/>
                        </a:rPr>
                        <a:t> 2010.</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124</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3,7</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1000" b="1" u="none" strike="noStrike" kern="1200" dirty="0" smtClean="0">
                          <a:solidFill>
                            <a:schemeClr val="lt1"/>
                          </a:solidFill>
                          <a:effectLst/>
                          <a:latin typeface="+mn-lt"/>
                          <a:ea typeface="+mn-ea"/>
                          <a:cs typeface="+mn-cs"/>
                        </a:rPr>
                        <a:t>Prosjek 2016.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140</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3,2</a:t>
                      </a:r>
                      <a:endParaRPr lang="hr-HR" sz="10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bl>
          </a:graphicData>
        </a:graphic>
      </p:graphicFrame>
      <p:graphicFrame>
        <p:nvGraphicFramePr>
          <p:cNvPr id="15" name="Content Placeholder 11"/>
          <p:cNvGraphicFramePr>
            <a:graphicFrameLocks/>
          </p:cNvGraphicFramePr>
          <p:nvPr>
            <p:extLst/>
          </p:nvPr>
        </p:nvGraphicFramePr>
        <p:xfrm>
          <a:off x="224597" y="1734618"/>
          <a:ext cx="5412197" cy="273830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803350"/>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2136385"/>
            <a:ext cx="3289464" cy="747897"/>
          </a:xfrm>
        </p:spPr>
        <p:txBody>
          <a:bodyPr/>
          <a:lstStyle/>
          <a:p>
            <a:pPr algn="ctr"/>
            <a:r>
              <a:rPr lang="hr-HR" dirty="0" smtClean="0"/>
              <a:t>TROŠKOVI </a:t>
            </a:r>
            <a:r>
              <a:rPr lang="hr-HR" dirty="0"/>
              <a:t>PROCESA</a:t>
            </a:r>
            <a:br>
              <a:rPr lang="hr-HR" dirty="0"/>
            </a:b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64</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377011668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152797" y="4502151"/>
            <a:ext cx="8387953" cy="255950"/>
          </a:xfrm>
        </p:spPr>
        <p:txBody>
          <a:bodyPr>
            <a:noAutofit/>
          </a:bodyPr>
          <a:lstStyle/>
          <a:p>
            <a:pPr defTabSz="914400" fontAlgn="base">
              <a:lnSpc>
                <a:spcPct val="100000"/>
              </a:lnSpc>
              <a:spcBef>
                <a:spcPct val="0"/>
              </a:spcBef>
              <a:spcAft>
                <a:spcPct val="0"/>
              </a:spcAft>
            </a:pPr>
            <a:r>
              <a:rPr lang="hr-HR" sz="600" dirty="0" smtClean="0">
                <a:solidFill>
                  <a:srgbClr val="58595B"/>
                </a:solidFill>
                <a:latin typeface="Calibri" pitchFamily="34" charset="0"/>
              </a:rPr>
              <a:t>P17. </a:t>
            </a:r>
            <a:r>
              <a:rPr lang="hr-HR" sz="600" dirty="0">
                <a:solidFill>
                  <a:srgbClr val="58595B"/>
                </a:solidFill>
                <a:latin typeface="Calibri" pitchFamily="34" charset="0"/>
              </a:rPr>
              <a:t>Koliki je do sada bio ukupni trošak sudskog postupka zbog kojeg ste danas došli na sud, uzimajući u obzir sve troškove, od usluga odvjetnika, vještaka do različitih taksi i naknada koje se plaćaju sudu? Uzorak: N(2010</a:t>
            </a:r>
            <a:r>
              <a:rPr lang="hr-HR" sz="600" dirty="0" smtClean="0">
                <a:solidFill>
                  <a:srgbClr val="58595B"/>
                </a:solidFill>
                <a:latin typeface="Calibri" pitchFamily="34" charset="0"/>
              </a:rPr>
              <a:t>)=217; </a:t>
            </a:r>
            <a:r>
              <a:rPr lang="hr-HR" sz="600" dirty="0">
                <a:solidFill>
                  <a:srgbClr val="58595B"/>
                </a:solidFill>
                <a:latin typeface="Calibri" pitchFamily="34" charset="0"/>
              </a:rPr>
              <a:t>N(2016</a:t>
            </a:r>
            <a:r>
              <a:rPr lang="hr-HR" sz="600" dirty="0" smtClean="0">
                <a:solidFill>
                  <a:srgbClr val="58595B"/>
                </a:solidFill>
                <a:latin typeface="Calibri" pitchFamily="34" charset="0"/>
              </a:rPr>
              <a:t>)=245  (stranke u postupku) </a:t>
            </a:r>
            <a:endParaRPr lang="hr-HR" sz="600" dirty="0">
              <a:solidFill>
                <a:srgbClr val="58595B"/>
              </a:solidFill>
              <a:latin typeface="Calibri" pitchFamily="34" charset="0"/>
            </a:endParaRPr>
          </a:p>
          <a:p>
            <a:pPr defTabSz="914400" fontAlgn="base">
              <a:lnSpc>
                <a:spcPct val="100000"/>
              </a:lnSpc>
              <a:spcBef>
                <a:spcPct val="0"/>
              </a:spcBef>
              <a:spcAft>
                <a:spcPct val="0"/>
              </a:spcAft>
            </a:pPr>
            <a:r>
              <a:rPr lang="hr-HR" sz="600" dirty="0" smtClean="0">
                <a:solidFill>
                  <a:srgbClr val="58595B"/>
                </a:solidFill>
                <a:latin typeface="Calibri" pitchFamily="34" charset="0"/>
              </a:rPr>
              <a:t>P18. </a:t>
            </a:r>
            <a:r>
              <a:rPr lang="hr-HR" sz="600" dirty="0">
                <a:solidFill>
                  <a:srgbClr val="58595B"/>
                </a:solidFill>
                <a:latin typeface="Calibri" pitchFamily="34" charset="0"/>
              </a:rPr>
              <a:t>Smatrate li te troškove koje ste do sada imali u ovom predmetu malim, primjerenim ili previsokim? Uzorak: N(2010</a:t>
            </a:r>
            <a:r>
              <a:rPr lang="hr-HR" sz="600" dirty="0" smtClean="0">
                <a:solidFill>
                  <a:srgbClr val="58595B"/>
                </a:solidFill>
                <a:latin typeface="Calibri" pitchFamily="34" charset="0"/>
              </a:rPr>
              <a:t>)=73; </a:t>
            </a:r>
            <a:r>
              <a:rPr lang="hr-HR" sz="600" dirty="0">
                <a:solidFill>
                  <a:srgbClr val="58595B"/>
                </a:solidFill>
                <a:latin typeface="Calibri" pitchFamily="34" charset="0"/>
              </a:rPr>
              <a:t>N(2016</a:t>
            </a:r>
            <a:r>
              <a:rPr lang="hr-HR" sz="600" dirty="0" smtClean="0">
                <a:solidFill>
                  <a:srgbClr val="58595B"/>
                </a:solidFill>
                <a:latin typeface="Calibri" pitchFamily="34" charset="0"/>
              </a:rPr>
              <a:t>)=106 (stranke </a:t>
            </a:r>
            <a:r>
              <a:rPr lang="hr-HR" sz="600" dirty="0">
                <a:solidFill>
                  <a:srgbClr val="58595B"/>
                </a:solidFill>
                <a:latin typeface="Calibri" pitchFamily="34" charset="0"/>
              </a:rPr>
              <a:t>u </a:t>
            </a:r>
            <a:r>
              <a:rPr lang="hr-HR" sz="600" dirty="0" smtClean="0">
                <a:solidFill>
                  <a:srgbClr val="58595B"/>
                </a:solidFill>
                <a:latin typeface="Calibri" pitchFamily="34" charset="0"/>
              </a:rPr>
              <a:t>postupku koje su imale i mogu procijeniti trošak) </a:t>
            </a:r>
            <a:endParaRPr lang="hr-HR" sz="600" dirty="0">
              <a:solidFill>
                <a:srgbClr val="58595B"/>
              </a:solidFill>
              <a:latin typeface="Calibri" pitchFamily="34" charset="0"/>
            </a:endParaRPr>
          </a:p>
          <a:p>
            <a:pPr defTabSz="914400" fontAlgn="base">
              <a:lnSpc>
                <a:spcPct val="100000"/>
              </a:lnSpc>
              <a:spcBef>
                <a:spcPct val="0"/>
              </a:spcBef>
              <a:spcAft>
                <a:spcPct val="0"/>
              </a:spcAft>
            </a:pPr>
            <a:r>
              <a:rPr lang="hr-HR" sz="600" dirty="0" smtClean="0">
                <a:solidFill>
                  <a:srgbClr val="58595B"/>
                </a:solidFill>
                <a:latin typeface="Calibri" pitchFamily="34" charset="0"/>
              </a:rPr>
              <a:t>P19. </a:t>
            </a:r>
            <a:r>
              <a:rPr lang="hr-HR" sz="600" dirty="0">
                <a:solidFill>
                  <a:srgbClr val="58595B"/>
                </a:solidFill>
                <a:latin typeface="Calibri" pitchFamily="34" charset="0"/>
              </a:rPr>
              <a:t>Molim Vas da ukupni iznos troška podijelite na slijedeće tri stavke tako da okvirno navedete udio svake od tih stavki u ukupnim troškovima koje ste do sada imali. Uzorak: N(2010</a:t>
            </a:r>
            <a:r>
              <a:rPr lang="hr-HR" sz="600" dirty="0" smtClean="0">
                <a:solidFill>
                  <a:srgbClr val="58595B"/>
                </a:solidFill>
                <a:latin typeface="Calibri" pitchFamily="34" charset="0"/>
              </a:rPr>
              <a:t>)=43; </a:t>
            </a:r>
            <a:r>
              <a:rPr lang="hr-HR" sz="600" dirty="0">
                <a:solidFill>
                  <a:srgbClr val="58595B"/>
                </a:solidFill>
                <a:latin typeface="Calibri" pitchFamily="34" charset="0"/>
              </a:rPr>
              <a:t>N(2016</a:t>
            </a:r>
            <a:r>
              <a:rPr lang="hr-HR" sz="600" dirty="0" smtClean="0">
                <a:solidFill>
                  <a:srgbClr val="58595B"/>
                </a:solidFill>
                <a:latin typeface="Calibri" pitchFamily="34" charset="0"/>
              </a:rPr>
              <a:t>)=41 (</a:t>
            </a:r>
            <a:r>
              <a:rPr lang="hr-HR" sz="600" dirty="0">
                <a:solidFill>
                  <a:srgbClr val="58595B"/>
                </a:solidFill>
                <a:latin typeface="Calibri" pitchFamily="34" charset="0"/>
              </a:rPr>
              <a:t>stranke u </a:t>
            </a:r>
            <a:r>
              <a:rPr lang="hr-HR" sz="600" dirty="0" smtClean="0">
                <a:solidFill>
                  <a:srgbClr val="58595B"/>
                </a:solidFill>
                <a:latin typeface="Calibri" pitchFamily="34" charset="0"/>
              </a:rPr>
              <a:t>postupku koje su iskazale procjenu) </a:t>
            </a:r>
            <a:endParaRPr lang="hr-HR" sz="600" dirty="0">
              <a:solidFill>
                <a:srgbClr val="58595B"/>
              </a:solidFill>
              <a:latin typeface="Calibri" pitchFamily="34" charset="0"/>
            </a:endParaRPr>
          </a:p>
        </p:txBody>
      </p:sp>
      <p:sp>
        <p:nvSpPr>
          <p:cNvPr id="9" name="Pravokutnik 8"/>
          <p:cNvSpPr/>
          <p:nvPr/>
        </p:nvSpPr>
        <p:spPr>
          <a:xfrm>
            <a:off x="152797" y="438766"/>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Udio korisnika koji u trenutku anketiranja još nije imao trošak ostao je na istoj razini kao i 2010. godine, pri čemu se udio korisnika koji još nemaju procjenu smanjio. Trošak se sada češće ocjenjuje kao primjeren, a rjeđe kao visok. Distribucija troškova ostala je gotovo neizmijenjena, a glavnina troška i dalje odlazi na sudske pristojbe i odvjetnika.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rPr>
              <a:t>Troškovi - </a:t>
            </a:r>
            <a:r>
              <a:rPr lang="hr-HR" sz="1600" b="0" dirty="0">
                <a:solidFill>
                  <a:schemeClr val="accent6"/>
                </a:solidFill>
              </a:rPr>
              <a:t>Korisnici suda (fizičke osobe</a:t>
            </a:r>
            <a:r>
              <a:rPr lang="hr-HR" sz="1600" b="0" dirty="0" smtClean="0">
                <a:solidFill>
                  <a:schemeClr val="accent6"/>
                </a:solidFill>
              </a:rPr>
              <a:t>)</a:t>
            </a:r>
            <a:endParaRPr lang="en-GB" sz="1600" b="0" dirty="0">
              <a:solidFill>
                <a:schemeClr val="accent6"/>
              </a:solidFill>
            </a:endParaRPr>
          </a:p>
        </p:txBody>
      </p:sp>
      <p:sp>
        <p:nvSpPr>
          <p:cNvPr id="362" name="TextBox 10"/>
          <p:cNvSpPr txBox="1"/>
          <p:nvPr/>
        </p:nvSpPr>
        <p:spPr>
          <a:xfrm>
            <a:off x="824125" y="1165738"/>
            <a:ext cx="2242135" cy="24851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Procjena visine troška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2" name="TextBox 10"/>
          <p:cNvSpPr txBox="1"/>
          <p:nvPr/>
        </p:nvSpPr>
        <p:spPr>
          <a:xfrm>
            <a:off x="3663365" y="1162280"/>
            <a:ext cx="2242135" cy="24851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Ocjena troška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2971799"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4"/>
          <p:cNvGraphicFramePr/>
          <p:nvPr>
            <p:extLst/>
          </p:nvPr>
        </p:nvGraphicFramePr>
        <p:xfrm>
          <a:off x="3149600" y="1518752"/>
          <a:ext cx="2971799" cy="2701304"/>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0"/>
          <p:cNvSpPr txBox="1"/>
          <p:nvPr/>
        </p:nvSpPr>
        <p:spPr>
          <a:xfrm>
            <a:off x="6496050" y="1150044"/>
            <a:ext cx="2242135" cy="24851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Distribucija troška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7" name="Chart 4"/>
          <p:cNvGraphicFramePr/>
          <p:nvPr>
            <p:extLst/>
          </p:nvPr>
        </p:nvGraphicFramePr>
        <p:xfrm>
          <a:off x="6131217" y="1516338"/>
          <a:ext cx="2971799" cy="2701304"/>
        </p:xfrm>
        <a:graphic>
          <a:graphicData uri="http://schemas.openxmlformats.org/drawingml/2006/chart">
            <c:chart xmlns:c="http://schemas.openxmlformats.org/drawingml/2006/chart" xmlns:r="http://schemas.openxmlformats.org/officeDocument/2006/relationships" r:id="rId5"/>
          </a:graphicData>
        </a:graphic>
      </p:graphicFrame>
      <p:pic>
        <p:nvPicPr>
          <p:cNvPr id="14"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43668" y="428741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8987538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152797" y="4502151"/>
            <a:ext cx="7784703" cy="255950"/>
          </a:xfrm>
        </p:spPr>
        <p:txBody>
          <a:bodyPr>
            <a:noAutofit/>
          </a:bodyPr>
          <a:lstStyle/>
          <a:p>
            <a:pPr defTabSz="914400" fontAlgn="base">
              <a:lnSpc>
                <a:spcPct val="100000"/>
              </a:lnSpc>
              <a:spcBef>
                <a:spcPct val="0"/>
              </a:spcBef>
              <a:spcAft>
                <a:spcPct val="0"/>
              </a:spcAft>
            </a:pPr>
            <a:r>
              <a:rPr lang="hr-HR" sz="600" dirty="0" smtClean="0">
                <a:solidFill>
                  <a:srgbClr val="58595B"/>
                </a:solidFill>
                <a:latin typeface="Calibri" pitchFamily="34" charset="0"/>
              </a:rPr>
              <a:t>P20a. </a:t>
            </a:r>
            <a:r>
              <a:rPr lang="hr-HR" sz="600" dirty="0">
                <a:solidFill>
                  <a:srgbClr val="58595B"/>
                </a:solidFill>
                <a:latin typeface="Calibri" pitchFamily="34" charset="0"/>
              </a:rPr>
              <a:t>Jeste li u ovom postupku tražili oslobođenje od plaćanja sudskih pristojbi</a:t>
            </a:r>
            <a:r>
              <a:rPr lang="hr-HR" sz="600" dirty="0" smtClean="0">
                <a:solidFill>
                  <a:srgbClr val="58595B"/>
                </a:solidFill>
                <a:latin typeface="Calibri" pitchFamily="34" charset="0"/>
              </a:rPr>
              <a:t>? </a:t>
            </a:r>
            <a:r>
              <a:rPr lang="hr-HR" sz="600" dirty="0">
                <a:solidFill>
                  <a:srgbClr val="58595B"/>
                </a:solidFill>
                <a:latin typeface="Calibri" pitchFamily="34" charset="0"/>
              </a:rPr>
              <a:t>Uzorak: N(2010)=217; N(2016)=</a:t>
            </a:r>
            <a:r>
              <a:rPr lang="hr-HR" sz="600" dirty="0" smtClean="0">
                <a:solidFill>
                  <a:srgbClr val="58595B"/>
                </a:solidFill>
                <a:latin typeface="Calibri" pitchFamily="34" charset="0"/>
              </a:rPr>
              <a:t>245 </a:t>
            </a:r>
            <a:r>
              <a:rPr lang="hr-HR" sz="600" dirty="0">
                <a:solidFill>
                  <a:srgbClr val="58595B"/>
                </a:solidFill>
                <a:latin typeface="Calibri" pitchFamily="34" charset="0"/>
              </a:rPr>
              <a:t>(rasprave su u tijeku</a:t>
            </a:r>
            <a:r>
              <a:rPr lang="hr-HR" sz="600" dirty="0" smtClean="0">
                <a:solidFill>
                  <a:srgbClr val="58595B"/>
                </a:solidFill>
                <a:latin typeface="Calibri" pitchFamily="34" charset="0"/>
              </a:rPr>
              <a:t>)</a:t>
            </a:r>
            <a:endParaRPr lang="hr-HR" sz="600" dirty="0">
              <a:solidFill>
                <a:srgbClr val="58595B"/>
              </a:solidFill>
              <a:latin typeface="Calibri" pitchFamily="34" charset="0"/>
            </a:endParaRPr>
          </a:p>
          <a:p>
            <a:pPr defTabSz="914400" fontAlgn="base">
              <a:lnSpc>
                <a:spcPct val="100000"/>
              </a:lnSpc>
              <a:spcBef>
                <a:spcPct val="0"/>
              </a:spcBef>
              <a:spcAft>
                <a:spcPct val="0"/>
              </a:spcAft>
            </a:pPr>
            <a:r>
              <a:rPr lang="hr-HR" sz="600" dirty="0" smtClean="0">
                <a:solidFill>
                  <a:srgbClr val="58595B"/>
                </a:solidFill>
                <a:latin typeface="Calibri" pitchFamily="34" charset="0"/>
              </a:rPr>
              <a:t>P20b </a:t>
            </a:r>
            <a:r>
              <a:rPr lang="hr-HR" sz="600" dirty="0">
                <a:solidFill>
                  <a:srgbClr val="58595B"/>
                </a:solidFill>
                <a:latin typeface="Calibri" pitchFamily="34" charset="0"/>
              </a:rPr>
              <a:t>Je li Vam to oslobođenje odobreno</a:t>
            </a:r>
            <a:r>
              <a:rPr lang="hr-HR" sz="600" dirty="0" smtClean="0">
                <a:solidFill>
                  <a:srgbClr val="58595B"/>
                </a:solidFill>
                <a:latin typeface="Calibri" pitchFamily="34" charset="0"/>
              </a:rPr>
              <a:t>? </a:t>
            </a:r>
            <a:r>
              <a:rPr lang="hr-HR" sz="600" dirty="0">
                <a:solidFill>
                  <a:srgbClr val="58595B"/>
                </a:solidFill>
                <a:latin typeface="Calibri" pitchFamily="34" charset="0"/>
              </a:rPr>
              <a:t>Uzorak: N(2010</a:t>
            </a:r>
            <a:r>
              <a:rPr lang="hr-HR" sz="600" dirty="0" smtClean="0">
                <a:solidFill>
                  <a:srgbClr val="58595B"/>
                </a:solidFill>
                <a:latin typeface="Calibri" pitchFamily="34" charset="0"/>
              </a:rPr>
              <a:t>)=33; </a:t>
            </a:r>
            <a:r>
              <a:rPr lang="hr-HR" sz="600" dirty="0">
                <a:solidFill>
                  <a:srgbClr val="58595B"/>
                </a:solidFill>
                <a:latin typeface="Calibri" pitchFamily="34" charset="0"/>
              </a:rPr>
              <a:t>N(2016</a:t>
            </a:r>
            <a:r>
              <a:rPr lang="hr-HR" sz="600" dirty="0" smtClean="0">
                <a:solidFill>
                  <a:srgbClr val="58595B"/>
                </a:solidFill>
                <a:latin typeface="Calibri" pitchFamily="34" charset="0"/>
              </a:rPr>
              <a:t>)=33 (oni koji su tražili oslobađanje)</a:t>
            </a:r>
            <a:endParaRPr lang="hr-HR" sz="600" dirty="0">
              <a:solidFill>
                <a:srgbClr val="58595B"/>
              </a:solidFill>
              <a:latin typeface="Calibri" pitchFamily="34" charset="0"/>
            </a:endParaRPr>
          </a:p>
        </p:txBody>
      </p:sp>
      <p:sp>
        <p:nvSpPr>
          <p:cNvPr id="9" name="Pravokutnik 8"/>
          <p:cNvSpPr/>
          <p:nvPr/>
        </p:nvSpPr>
        <p:spPr>
          <a:xfrm>
            <a:off x="152797" y="460162"/>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Broj osoba koje su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zatražile </a:t>
            </a:r>
            <a:r>
              <a:rPr kumimoji="0" lang="hr-HR" sz="1200" b="0" i="0" u="none" strike="noStrike" kern="1200" cap="none" spc="0" normalizeH="0" baseline="0" noProof="0" dirty="0">
                <a:ln>
                  <a:noFill/>
                </a:ln>
                <a:solidFill>
                  <a:srgbClr val="222223"/>
                </a:solidFill>
                <a:effectLst/>
                <a:uLnTx/>
                <a:uFillTx/>
                <a:latin typeface="Calibri"/>
                <a:ea typeface="+mn-ea"/>
                <a:cs typeface="+mn-cs"/>
              </a:rPr>
              <a:t>oslobađanje od sudskih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pristojbi, </a:t>
            </a:r>
            <a:r>
              <a:rPr kumimoji="0" lang="hr-HR" sz="1200" b="0" i="0" u="none" strike="noStrike" kern="1200" cap="none" spc="0" normalizeH="0" baseline="0" noProof="0" dirty="0">
                <a:ln>
                  <a:noFill/>
                </a:ln>
                <a:solidFill>
                  <a:srgbClr val="222223"/>
                </a:solidFill>
                <a:effectLst/>
                <a:uLnTx/>
                <a:uFillTx/>
                <a:latin typeface="Calibri"/>
                <a:ea typeface="+mn-ea"/>
                <a:cs typeface="+mn-cs"/>
              </a:rPr>
              <a:t>iako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nešto </a:t>
            </a:r>
            <a:r>
              <a:rPr kumimoji="0" lang="hr-HR" sz="1200" b="0" i="0" u="none" strike="noStrike" kern="1200" cap="none" spc="0" normalizeH="0" baseline="0" noProof="0" dirty="0">
                <a:ln>
                  <a:noFill/>
                </a:ln>
                <a:solidFill>
                  <a:srgbClr val="222223"/>
                </a:solidFill>
                <a:effectLst/>
                <a:uLnTx/>
                <a:uFillTx/>
                <a:latin typeface="Calibri"/>
                <a:ea typeface="+mn-ea"/>
                <a:cs typeface="+mn-cs"/>
              </a:rPr>
              <a:t>manji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 2016., nije </a:t>
            </a:r>
            <a:r>
              <a:rPr kumimoji="0" lang="hr-HR" sz="1200" b="0" i="0" u="none" strike="noStrike" kern="1200" cap="none" spc="0" normalizeH="0" baseline="0" noProof="0" dirty="0">
                <a:ln>
                  <a:noFill/>
                </a:ln>
                <a:solidFill>
                  <a:srgbClr val="222223"/>
                </a:solidFill>
                <a:effectLst/>
                <a:uLnTx/>
                <a:uFillTx/>
                <a:latin typeface="Calibri"/>
                <a:ea typeface="+mn-ea"/>
                <a:cs typeface="+mn-cs"/>
              </a:rPr>
              <a:t>se značajno promijenio. Najrjeđe se tražilo oslobođenje u Općinskom sudu u Splitu. Gotovo polovina onih koji su zatražili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oslobađanje ujedno su i </a:t>
            </a:r>
            <a:r>
              <a:rPr kumimoji="0" lang="hr-HR" sz="1200" b="0" i="0" u="none" strike="noStrike" kern="1200" cap="none" spc="0" normalizeH="0" baseline="0" noProof="0" dirty="0">
                <a:ln>
                  <a:noFill/>
                </a:ln>
                <a:solidFill>
                  <a:srgbClr val="222223"/>
                </a:solidFill>
                <a:effectLst/>
                <a:uLnTx/>
                <a:uFillTx/>
                <a:latin typeface="Calibri"/>
                <a:ea typeface="+mn-ea"/>
                <a:cs typeface="+mn-cs"/>
              </a:rPr>
              <a:t>dobili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odobrenje </a:t>
            </a:r>
            <a:r>
              <a:rPr kumimoji="0" lang="hr-HR" sz="1200" b="0" i="0" u="none" strike="noStrike" kern="1200" cap="none" spc="0" normalizeH="0" baseline="0" noProof="0" dirty="0">
                <a:ln>
                  <a:noFill/>
                </a:ln>
                <a:solidFill>
                  <a:srgbClr val="222223"/>
                </a:solidFill>
                <a:effectLst/>
                <a:uLnTx/>
                <a:uFillTx/>
                <a:latin typeface="Calibri"/>
                <a:ea typeface="+mn-ea"/>
                <a:cs typeface="+mn-cs"/>
              </a:rPr>
              <a:t>što je više nego prije 6 godina.</a:t>
            </a: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Oslobađanje od </a:t>
            </a:r>
            <a:r>
              <a:rPr lang="pl-PL" sz="1600" b="0" dirty="0">
                <a:solidFill>
                  <a:srgbClr val="007681"/>
                </a:solidFill>
              </a:rPr>
              <a:t>sudskih </a:t>
            </a:r>
            <a:r>
              <a:rPr lang="pl-PL" sz="1600" b="0" dirty="0" smtClean="0">
                <a:solidFill>
                  <a:srgbClr val="007681"/>
                </a:solidFill>
              </a:rPr>
              <a:t>pristojbi -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4" name="TextBox 10"/>
          <p:cNvSpPr txBox="1"/>
          <p:nvPr/>
        </p:nvSpPr>
        <p:spPr>
          <a:xfrm>
            <a:off x="501572" y="1180677"/>
            <a:ext cx="2692400" cy="247380"/>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Zatražili oslobađanje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8" name="Chart 4"/>
          <p:cNvGraphicFramePr>
            <a:graphicFrameLocks noChangeAspect="1"/>
          </p:cNvGraphicFramePr>
          <p:nvPr>
            <p:extLst/>
          </p:nvPr>
        </p:nvGraphicFramePr>
        <p:xfrm>
          <a:off x="890446" y="1413495"/>
          <a:ext cx="1872037" cy="1854636"/>
        </p:xfrm>
        <a:graphic>
          <a:graphicData uri="http://schemas.openxmlformats.org/drawingml/2006/chart">
            <c:chart xmlns:c="http://schemas.openxmlformats.org/drawingml/2006/chart" xmlns:r="http://schemas.openxmlformats.org/officeDocument/2006/relationships" r:id="rId3"/>
          </a:graphicData>
        </a:graphic>
      </p:graphicFrame>
      <p:cxnSp>
        <p:nvCxnSpPr>
          <p:cNvPr id="19" name="Straight Connector 6"/>
          <p:cNvCxnSpPr/>
          <p:nvPr/>
        </p:nvCxnSpPr>
        <p:spPr>
          <a:xfrm>
            <a:off x="758658" y="3046205"/>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20" name="Freeform 17"/>
          <p:cNvSpPr>
            <a:spLocks noChangeAspect="1" noEditPoints="1"/>
          </p:cNvSpPr>
          <p:nvPr/>
        </p:nvSpPr>
        <p:spPr bwMode="auto">
          <a:xfrm>
            <a:off x="1673004" y="1916384"/>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graphicFrame>
        <p:nvGraphicFramePr>
          <p:cNvPr id="21" name="Tablica 20"/>
          <p:cNvGraphicFramePr>
            <a:graphicFrameLocks noGrp="1"/>
          </p:cNvGraphicFramePr>
          <p:nvPr>
            <p:extLst>
              <p:ext uri="{D42A27DB-BD31-4B8C-83A1-F6EECF244321}">
                <p14:modId xmlns:p14="http://schemas.microsoft.com/office/powerpoint/2010/main" val="1040926100"/>
              </p:ext>
            </p:extLst>
          </p:nvPr>
        </p:nvGraphicFramePr>
        <p:xfrm>
          <a:off x="3327948" y="1546776"/>
          <a:ext cx="2383149" cy="1324330"/>
        </p:xfrm>
        <a:graphic>
          <a:graphicData uri="http://schemas.openxmlformats.org/drawingml/2006/table">
            <a:tbl>
              <a:tblPr>
                <a:tableStyleId>{638B1855-1B75-4FBE-930C-398BA8C253C6}</a:tableStyleId>
              </a:tblPr>
              <a:tblGrid>
                <a:gridCol w="1269999">
                  <a:extLst>
                    <a:ext uri="{9D8B030D-6E8A-4147-A177-3AD203B41FA5}">
                      <a16:colId xmlns:a16="http://schemas.microsoft.com/office/drawing/2014/main" xmlns="" val="20000"/>
                    </a:ext>
                  </a:extLst>
                </a:gridCol>
                <a:gridCol w="556575">
                  <a:extLst>
                    <a:ext uri="{9D8B030D-6E8A-4147-A177-3AD203B41FA5}">
                      <a16:colId xmlns:a16="http://schemas.microsoft.com/office/drawing/2014/main" xmlns="" val="20001"/>
                    </a:ext>
                  </a:extLst>
                </a:gridCol>
                <a:gridCol w="556575">
                  <a:extLst>
                    <a:ext uri="{9D8B030D-6E8A-4147-A177-3AD203B41FA5}">
                      <a16:colId xmlns:a16="http://schemas.microsoft.com/office/drawing/2014/main" xmlns="" val="20002"/>
                    </a:ext>
                  </a:extLst>
                </a:gridCol>
              </a:tblGrid>
              <a:tr h="173920">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N</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 „Da”</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73920">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73920">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143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73920">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73920">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73920">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pic>
        <p:nvPicPr>
          <p:cNvPr id="23"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32988" y="4347135"/>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 name="TextBox 10"/>
          <p:cNvSpPr txBox="1"/>
          <p:nvPr/>
        </p:nvSpPr>
        <p:spPr>
          <a:xfrm>
            <a:off x="5788080" y="1166115"/>
            <a:ext cx="2692400" cy="247380"/>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Odobravanje oslobađanja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31" name="Chart 4"/>
          <p:cNvGraphicFramePr/>
          <p:nvPr>
            <p:extLst/>
          </p:nvPr>
        </p:nvGraphicFramePr>
        <p:xfrm>
          <a:off x="5433386" y="1546776"/>
          <a:ext cx="3382954" cy="2701304"/>
        </p:xfrm>
        <a:graphic>
          <a:graphicData uri="http://schemas.openxmlformats.org/drawingml/2006/chart">
            <c:chart xmlns:c="http://schemas.openxmlformats.org/drawingml/2006/chart" xmlns:r="http://schemas.openxmlformats.org/officeDocument/2006/relationships" r:id="rId5"/>
          </a:graphicData>
        </a:graphic>
      </p:graphicFrame>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98132" y="309392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10"/>
          <p:cNvSpPr txBox="1"/>
          <p:nvPr/>
        </p:nvSpPr>
        <p:spPr>
          <a:xfrm>
            <a:off x="449530" y="3302199"/>
            <a:ext cx="2763611" cy="561222"/>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13%</a:t>
            </a:r>
            <a:r>
              <a:rPr kumimoji="0" lang="hr-HR" sz="1400" b="1" i="0" u="none" strike="noStrike" kern="1200" cap="none" spc="0" normalizeH="0" baseline="0" noProof="0" dirty="0" smtClean="0">
                <a:ln>
                  <a:noFill/>
                </a:ln>
                <a:solidFill>
                  <a:srgbClr val="F1BE48"/>
                </a:solidFill>
                <a:effectLst/>
                <a:uLnTx/>
                <a:uFillTx/>
                <a:latin typeface="Calibri"/>
                <a:ea typeface="+mn-ea"/>
                <a:cs typeface="Arial" panose="020B0604020202020204" pitchFamily="34" charset="0"/>
              </a:rPr>
              <a:t> </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Ispitanika zatražilo je oslobođenje plaćanja sudskih pristojbi 2016. uspoređeno s </a:t>
            </a:r>
            <a:r>
              <a:rPr kumimoji="0" lang="hr-HR" sz="1400" b="1" i="0" u="none" strike="noStrike" kern="1200" cap="none" spc="0" normalizeH="0" baseline="0" noProof="0" dirty="0" smtClean="0">
                <a:ln>
                  <a:noFill/>
                </a:ln>
                <a:solidFill>
                  <a:srgbClr val="F1BE48"/>
                </a:solidFill>
                <a:effectLst/>
                <a:uLnTx/>
                <a:uFillTx/>
                <a:latin typeface="Calibri"/>
                <a:ea typeface="+mn-ea"/>
                <a:cs typeface="Arial" panose="020B0604020202020204" pitchFamily="34" charset="0"/>
              </a:rPr>
              <a:t>15%</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 u 2010. </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cxnSp>
        <p:nvCxnSpPr>
          <p:cNvPr id="3" name="Ravni poveznik sa strelicom 2"/>
          <p:cNvCxnSpPr/>
          <p:nvPr/>
        </p:nvCxnSpPr>
        <p:spPr>
          <a:xfrm>
            <a:off x="2095500" y="1645920"/>
            <a:ext cx="1181100" cy="0"/>
          </a:xfrm>
          <a:prstGeom prst="straightConnector1">
            <a:avLst/>
          </a:prstGeom>
          <a:noFill/>
          <a:ln w="12700">
            <a:solidFill>
              <a:schemeClr val="accent6"/>
            </a:solidFill>
            <a:round/>
            <a:headEnd/>
            <a:tailEnd type="arrow"/>
          </a:ln>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68735465"/>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14209"/>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P3. </a:t>
            </a:r>
            <a:r>
              <a:rPr lang="hr-HR" sz="800" dirty="0">
                <a:solidFill>
                  <a:srgbClr val="58595B"/>
                </a:solidFill>
                <a:latin typeface="Calibri" pitchFamily="34" charset="0"/>
              </a:rPr>
              <a:t>Općenito, koliko ste zadovoljni dosadašnjim procesnim i materijalnim odlukama koje je donio ovaj sud u tom postupku? </a:t>
            </a:r>
            <a:r>
              <a:rPr lang="pt-BR" sz="800" dirty="0">
                <a:solidFill>
                  <a:srgbClr val="58595B"/>
                </a:solidFill>
                <a:latin typeface="Calibri" pitchFamily="34" charset="0"/>
              </a:rPr>
              <a:t>Uzorak: N(2010)=</a:t>
            </a:r>
            <a:r>
              <a:rPr lang="hr-HR" sz="800" dirty="0">
                <a:solidFill>
                  <a:srgbClr val="58595B"/>
                </a:solidFill>
                <a:latin typeface="Calibri" pitchFamily="34" charset="0"/>
              </a:rPr>
              <a:t>291</a:t>
            </a:r>
            <a:r>
              <a:rPr lang="pt-BR" sz="800" dirty="0">
                <a:solidFill>
                  <a:srgbClr val="58595B"/>
                </a:solidFill>
                <a:latin typeface="Calibri" pitchFamily="34" charset="0"/>
              </a:rPr>
              <a:t>; N(2016)=</a:t>
            </a:r>
            <a:r>
              <a:rPr lang="hr-HR" sz="800" dirty="0">
                <a:solidFill>
                  <a:srgbClr val="58595B"/>
                </a:solidFill>
                <a:latin typeface="Calibri" pitchFamily="34" charset="0"/>
              </a:rPr>
              <a:t>396</a:t>
            </a: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Razina zadovoljstva </a:t>
            </a:r>
            <a:r>
              <a:rPr kumimoji="0" lang="hr-HR" sz="1200" b="0" i="0" u="none" strike="noStrike" kern="1200" cap="none" spc="0" normalizeH="0" baseline="0" noProof="0" dirty="0">
                <a:ln>
                  <a:noFill/>
                </a:ln>
                <a:solidFill>
                  <a:srgbClr val="222223"/>
                </a:solidFill>
                <a:effectLst/>
                <a:uLnTx/>
                <a:uFillTx/>
                <a:latin typeface="Calibri"/>
                <a:ea typeface="+mn-ea"/>
                <a:cs typeface="+mn-cs"/>
              </a:rPr>
              <a:t>dosadašnjim procesnim i materijalnim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odlukama je </a:t>
            </a:r>
            <a:r>
              <a:rPr kumimoji="0" lang="hr-HR" sz="1200" b="0" i="0" u="none" strike="noStrike" kern="1200" cap="none" spc="0" normalizeH="0" baseline="0" noProof="0" dirty="0">
                <a:ln>
                  <a:noFill/>
                </a:ln>
                <a:solidFill>
                  <a:srgbClr val="222223"/>
                </a:solidFill>
                <a:effectLst/>
                <a:uLnTx/>
                <a:uFillTx/>
                <a:latin typeface="Calibri"/>
                <a:ea typeface="+mn-ea"/>
                <a:cs typeface="+mn-cs"/>
              </a:rPr>
              <a:t>nešto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niža nego prije 6 godina, prvenstveno kao posljedica  smanjenja udjela osoba koje su u potpunosti zadovoljne (s 14% na 5%), odnosno porasta osoba koje su uglavnom zadovoljne. Omjer zadovoljnih i nezadovoljnih podjednak je kao i prije 6 godina. Razina zadovoljstva najviša je u OS Karlovac, a najniža u OS Pula.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1" y="104380"/>
            <a:ext cx="6763700"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a:ln>
                  <a:noFill/>
                </a:ln>
                <a:solidFill>
                  <a:srgbClr val="007681"/>
                </a:solidFill>
                <a:effectLst/>
                <a:uLnTx/>
                <a:uFillTx/>
                <a:latin typeface="Calibri"/>
                <a:ea typeface="+mj-ea"/>
                <a:cs typeface="+mj-cs"/>
              </a:rPr>
              <a:t>Zadovoljstvo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procesom </a:t>
            </a:r>
            <a:r>
              <a:rPr lang="pl-PL" sz="1600" b="0" dirty="0" smtClean="0">
                <a:solidFill>
                  <a:srgbClr val="007681"/>
                </a:solidFill>
              </a:rPr>
              <a:t>- </a:t>
            </a:r>
            <a:r>
              <a:rPr lang="hr-HR" sz="1600" b="0" dirty="0">
                <a:solidFill>
                  <a:schemeClr val="accent6"/>
                </a:solidFill>
              </a:rPr>
              <a:t>Korisnici suda (fizičke osobe</a:t>
            </a:r>
            <a:r>
              <a:rPr lang="hr-HR" sz="1600" b="0" dirty="0" smtClean="0">
                <a:solidFill>
                  <a:schemeClr val="accent6"/>
                </a:solidFill>
              </a:rPr>
              <a:t>)</a:t>
            </a:r>
            <a:endParaRPr lang="en-GB" sz="1600" b="0" dirty="0">
              <a:solidFill>
                <a:schemeClr val="accent6"/>
              </a:solidFill>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Content Placeholder 11"/>
          <p:cNvGraphicFramePr>
            <a:graphicFrameLocks/>
          </p:cNvGraphicFramePr>
          <p:nvPr>
            <p:extLst/>
          </p:nvPr>
        </p:nvGraphicFramePr>
        <p:xfrm>
          <a:off x="224597" y="1734618"/>
          <a:ext cx="5412197" cy="2738301"/>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0"/>
          <p:cNvSpPr txBox="1"/>
          <p:nvPr/>
        </p:nvSpPr>
        <p:spPr>
          <a:xfrm>
            <a:off x="1557475" y="1401264"/>
            <a:ext cx="3164292"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Zadovoljstvo procesom</a:t>
            </a:r>
          </a:p>
        </p:txBody>
      </p:sp>
      <p:graphicFrame>
        <p:nvGraphicFramePr>
          <p:cNvPr id="13" name="Tablica 12"/>
          <p:cNvGraphicFramePr>
            <a:graphicFrameLocks noGrp="1"/>
          </p:cNvGraphicFramePr>
          <p:nvPr>
            <p:extLst>
              <p:ext uri="{D42A27DB-BD31-4B8C-83A1-F6EECF244321}">
                <p14:modId xmlns:p14="http://schemas.microsoft.com/office/powerpoint/2010/main" val="4222459369"/>
              </p:ext>
            </p:extLst>
          </p:nvPr>
        </p:nvGraphicFramePr>
        <p:xfrm>
          <a:off x="6286501" y="1775364"/>
          <a:ext cx="2334126" cy="2078732"/>
        </p:xfrm>
        <a:graphic>
          <a:graphicData uri="http://schemas.openxmlformats.org/drawingml/2006/table">
            <a:tbl>
              <a:tblPr>
                <a:tableStyleId>{638B1855-1B75-4FBE-930C-398BA8C253C6}</a:tableStyleId>
              </a:tblPr>
              <a:tblGrid>
                <a:gridCol w="1544526">
                  <a:extLst>
                    <a:ext uri="{9D8B030D-6E8A-4147-A177-3AD203B41FA5}">
                      <a16:colId xmlns:a16="http://schemas.microsoft.com/office/drawing/2014/main" xmlns="" val="20000"/>
                    </a:ext>
                  </a:extLst>
                </a:gridCol>
                <a:gridCol w="789600">
                  <a:extLst>
                    <a:ext uri="{9D8B030D-6E8A-4147-A177-3AD203B41FA5}">
                      <a16:colId xmlns:a16="http://schemas.microsoft.com/office/drawing/2014/main" xmlns="" val="20001"/>
                    </a:ext>
                  </a:extLst>
                </a:gridCol>
              </a:tblGrid>
              <a:tr h="188183">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Prosjek</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a:t>
                      </a:r>
                      <a:r>
                        <a:rPr lang="hr-HR" sz="1000" b="1" u="none" strike="noStrike" kern="1200" dirty="0" err="1">
                          <a:solidFill>
                            <a:schemeClr val="lt1"/>
                          </a:solidFill>
                          <a:effectLst/>
                          <a:latin typeface="+mn-lt"/>
                          <a:ea typeface="+mn-ea"/>
                          <a:cs typeface="+mn-cs"/>
                        </a:rPr>
                        <a:t>2</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a:t>
                      </a:r>
                      <a:r>
                        <a:rPr lang="hr-HR" sz="1000" b="1" u="none" strike="noStrike" kern="1200" dirty="0" err="1">
                          <a:solidFill>
                            <a:schemeClr val="lt1"/>
                          </a:solidFill>
                          <a:effectLst/>
                          <a:latin typeface="+mn-lt"/>
                          <a:ea typeface="+mn-ea"/>
                          <a:cs typeface="+mn-cs"/>
                        </a:rPr>
                        <a:t>2</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1000" b="1" u="none" strike="noStrike" kern="1200" dirty="0" smtClean="0">
                          <a:solidFill>
                            <a:schemeClr val="lt1"/>
                          </a:solidFill>
                          <a:effectLst/>
                          <a:latin typeface="+mn-lt"/>
                          <a:ea typeface="+mn-ea"/>
                          <a:cs typeface="+mn-cs"/>
                        </a:rPr>
                        <a:t>Ukupno</a:t>
                      </a:r>
                      <a:r>
                        <a:rPr lang="hr-HR" sz="1000" b="1" u="none" strike="noStrike" kern="1200" baseline="0" dirty="0" smtClean="0">
                          <a:solidFill>
                            <a:schemeClr val="lt1"/>
                          </a:solidFill>
                          <a:effectLst/>
                          <a:latin typeface="+mn-lt"/>
                          <a:ea typeface="+mn-ea"/>
                          <a:cs typeface="+mn-cs"/>
                        </a:rPr>
                        <a:t> </a:t>
                      </a:r>
                      <a:r>
                        <a:rPr lang="hr-HR" sz="1000" b="1" u="none" strike="noStrike" kern="1200" dirty="0" smtClean="0">
                          <a:solidFill>
                            <a:schemeClr val="lt1"/>
                          </a:solidFill>
                          <a:effectLst/>
                          <a:latin typeface="+mn-lt"/>
                          <a:ea typeface="+mn-ea"/>
                          <a:cs typeface="+mn-cs"/>
                        </a:rPr>
                        <a:t>2010.</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1000" b="1" u="none" strike="noStrike" kern="1200" dirty="0" smtClean="0">
                          <a:solidFill>
                            <a:schemeClr val="lt1"/>
                          </a:solidFill>
                          <a:effectLst/>
                          <a:latin typeface="+mn-lt"/>
                          <a:ea typeface="+mn-ea"/>
                          <a:cs typeface="+mn-cs"/>
                        </a:rPr>
                        <a:t>2,5</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1000" b="1" u="none" strike="noStrike" kern="1200" dirty="0" smtClean="0">
                          <a:solidFill>
                            <a:schemeClr val="lt1"/>
                          </a:solidFill>
                          <a:effectLst/>
                          <a:latin typeface="+mn-lt"/>
                          <a:ea typeface="+mn-ea"/>
                          <a:cs typeface="+mn-cs"/>
                        </a:rPr>
                        <a:t>Ukupno 2016.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1000" b="1" u="none" strike="noStrike" kern="1200" dirty="0" smtClean="0">
                          <a:solidFill>
                            <a:schemeClr val="lt1"/>
                          </a:solidFill>
                          <a:effectLst/>
                          <a:latin typeface="+mn-lt"/>
                          <a:ea typeface="+mn-ea"/>
                          <a:cs typeface="+mn-cs"/>
                        </a:rPr>
                        <a:t>2,3</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
        <p:nvSpPr>
          <p:cNvPr id="16" name="TextBox 10"/>
          <p:cNvSpPr txBox="1"/>
          <p:nvPr/>
        </p:nvSpPr>
        <p:spPr>
          <a:xfrm>
            <a:off x="6195669"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spTree>
    <p:extLst>
      <p:ext uri="{BB962C8B-B14F-4D97-AF65-F5344CB8AC3E}">
        <p14:creationId xmlns:p14="http://schemas.microsoft.com/office/powerpoint/2010/main" val="77312613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2"/>
            <a:ext cx="3289464" cy="1121846"/>
          </a:xfrm>
        </p:spPr>
        <p:txBody>
          <a:bodyPr/>
          <a:lstStyle/>
          <a:p>
            <a:pPr algn="ctr"/>
            <a:r>
              <a:rPr lang="hr-HR" dirty="0"/>
              <a:t>Zadovoljstvo radom sudaca</a:t>
            </a:r>
            <a:br>
              <a:rPr lang="hr-HR" dirty="0"/>
            </a:b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68</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406516602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09583"/>
            <a:ext cx="7247550" cy="406692"/>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P16. Molim Vas da ocijenite Vaše iskustvo s tim sudom. Koliko svaka od slijedećih karakteristika opisuje stanje na tom sudu? </a:t>
            </a:r>
          </a:p>
          <a:p>
            <a:pPr defTabSz="914400" fontAlgn="base">
              <a:lnSpc>
                <a:spcPct val="100000"/>
              </a:lnSpc>
              <a:spcBef>
                <a:spcPct val="0"/>
              </a:spcBef>
              <a:spcAft>
                <a:spcPct val="0"/>
              </a:spcAft>
            </a:pPr>
            <a:r>
              <a:rPr lang="hr-HR" sz="800" dirty="0" smtClean="0">
                <a:solidFill>
                  <a:srgbClr val="58595B"/>
                </a:solidFill>
                <a:latin typeface="Calibri" pitchFamily="34" charset="0"/>
              </a:rPr>
              <a:t>1 – Uopće ne opisuje … 5 – U potpunosti opisuje. Uzorak: N=391</a:t>
            </a:r>
            <a:endParaRPr lang="en-GB" sz="800" dirty="0"/>
          </a:p>
        </p:txBody>
      </p:sp>
      <p:sp>
        <p:nvSpPr>
          <p:cNvPr id="9" name="Pravokutnik 8"/>
          <p:cNvSpPr/>
          <p:nvPr/>
        </p:nvSpPr>
        <p:spPr>
          <a:xfrm>
            <a:off x="152797" y="474634"/>
            <a:ext cx="8733453" cy="9233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Među svim aspektima najbolje su ocjenjeni sudski službenici i suci za pristojnost, uljudnost odnosno ljubaznost dok su najniže ocjenjeni nepristranost sudaca i prostorije za opremljenost te uređenost.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Boljim prosječnim ocjenama pristojnosti/ ljubaznosti sudskih službenika i sudaca doprinose ocjene Općinskog građanskog suda u Zagrebu te obaju sudova u Puli. Lošijim ocjenama uređenosti prostorija doprinose ocjene Općinskog </a:t>
            </a:r>
            <a:r>
              <a:rPr kumimoji="0" lang="hr-HR" sz="1200" b="0" i="0" u="none" strike="noStrike" kern="1200" cap="none" spc="0" normalizeH="0" baseline="0" noProof="0" dirty="0">
                <a:ln>
                  <a:noFill/>
                </a:ln>
                <a:solidFill>
                  <a:srgbClr val="222223"/>
                </a:solidFill>
                <a:effectLst/>
                <a:uLnTx/>
                <a:uFillTx/>
                <a:latin typeface="Calibri"/>
                <a:ea typeface="+mn-ea"/>
                <a:cs typeface="+mn-cs"/>
              </a:rPr>
              <a:t>građanskog suda u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Zagrebu te Općinskog suda u Splitu, a osim ova dva suda, i ocjene Općinskog suda u Zadru doprinose lošijoj prosječnoj ocjeni nepristranosti sudaca.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graphicFrame>
        <p:nvGraphicFramePr>
          <p:cNvPr id="14" name="Tablica 13"/>
          <p:cNvGraphicFramePr>
            <a:graphicFrameLocks noGrp="1"/>
          </p:cNvGraphicFramePr>
          <p:nvPr>
            <p:extLst/>
          </p:nvPr>
        </p:nvGraphicFramePr>
        <p:xfrm>
          <a:off x="235255" y="1332621"/>
          <a:ext cx="8675764" cy="2990646"/>
        </p:xfrm>
        <a:graphic>
          <a:graphicData uri="http://schemas.openxmlformats.org/drawingml/2006/table">
            <a:tbl>
              <a:tblPr>
                <a:tableStyleId>{638B1855-1B75-4FBE-930C-398BA8C253C6}</a:tableStyleId>
              </a:tblPr>
              <a:tblGrid>
                <a:gridCol w="2627764">
                  <a:extLst>
                    <a:ext uri="{9D8B030D-6E8A-4147-A177-3AD203B41FA5}">
                      <a16:colId xmlns:a16="http://schemas.microsoft.com/office/drawing/2014/main" xmlns="" val="20000"/>
                    </a:ext>
                  </a:extLst>
                </a:gridCol>
                <a:gridCol w="432000">
                  <a:extLst>
                    <a:ext uri="{9D8B030D-6E8A-4147-A177-3AD203B41FA5}">
                      <a16:colId xmlns:a16="http://schemas.microsoft.com/office/drawing/2014/main" xmlns="" val="20001"/>
                    </a:ext>
                  </a:extLst>
                </a:gridCol>
                <a:gridCol w="432000">
                  <a:extLst>
                    <a:ext uri="{9D8B030D-6E8A-4147-A177-3AD203B41FA5}">
                      <a16:colId xmlns:a16="http://schemas.microsoft.com/office/drawing/2014/main" xmlns="" val="20002"/>
                    </a:ext>
                  </a:extLst>
                </a:gridCol>
                <a:gridCol w="432000">
                  <a:extLst>
                    <a:ext uri="{9D8B030D-6E8A-4147-A177-3AD203B41FA5}">
                      <a16:colId xmlns:a16="http://schemas.microsoft.com/office/drawing/2014/main" xmlns="" val="20003"/>
                    </a:ext>
                  </a:extLst>
                </a:gridCol>
                <a:gridCol w="432000">
                  <a:extLst>
                    <a:ext uri="{9D8B030D-6E8A-4147-A177-3AD203B41FA5}">
                      <a16:colId xmlns:a16="http://schemas.microsoft.com/office/drawing/2014/main" xmlns="" val="20004"/>
                    </a:ext>
                  </a:extLst>
                </a:gridCol>
                <a:gridCol w="432000">
                  <a:extLst>
                    <a:ext uri="{9D8B030D-6E8A-4147-A177-3AD203B41FA5}">
                      <a16:colId xmlns:a16="http://schemas.microsoft.com/office/drawing/2014/main" xmlns="" val="20005"/>
                    </a:ext>
                  </a:extLst>
                </a:gridCol>
                <a:gridCol w="432000">
                  <a:extLst>
                    <a:ext uri="{9D8B030D-6E8A-4147-A177-3AD203B41FA5}">
                      <a16:colId xmlns:a16="http://schemas.microsoft.com/office/drawing/2014/main" xmlns="" val="20006"/>
                    </a:ext>
                  </a:extLst>
                </a:gridCol>
                <a:gridCol w="432000">
                  <a:extLst>
                    <a:ext uri="{9D8B030D-6E8A-4147-A177-3AD203B41FA5}">
                      <a16:colId xmlns:a16="http://schemas.microsoft.com/office/drawing/2014/main" xmlns="" val="20007"/>
                    </a:ext>
                  </a:extLst>
                </a:gridCol>
                <a:gridCol w="432000">
                  <a:extLst>
                    <a:ext uri="{9D8B030D-6E8A-4147-A177-3AD203B41FA5}">
                      <a16:colId xmlns:a16="http://schemas.microsoft.com/office/drawing/2014/main" xmlns="" val="20008"/>
                    </a:ext>
                  </a:extLst>
                </a:gridCol>
                <a:gridCol w="432000">
                  <a:extLst>
                    <a:ext uri="{9D8B030D-6E8A-4147-A177-3AD203B41FA5}">
                      <a16:colId xmlns:a16="http://schemas.microsoft.com/office/drawing/2014/main" xmlns="" val="20009"/>
                    </a:ext>
                  </a:extLst>
                </a:gridCol>
                <a:gridCol w="432000">
                  <a:extLst>
                    <a:ext uri="{9D8B030D-6E8A-4147-A177-3AD203B41FA5}">
                      <a16:colId xmlns:a16="http://schemas.microsoft.com/office/drawing/2014/main" xmlns="" val="20010"/>
                    </a:ext>
                  </a:extLst>
                </a:gridCol>
                <a:gridCol w="432000">
                  <a:extLst>
                    <a:ext uri="{9D8B030D-6E8A-4147-A177-3AD203B41FA5}">
                      <a16:colId xmlns:a16="http://schemas.microsoft.com/office/drawing/2014/main" xmlns="" val="20011"/>
                    </a:ext>
                  </a:extLst>
                </a:gridCol>
                <a:gridCol w="432000">
                  <a:extLst>
                    <a:ext uri="{9D8B030D-6E8A-4147-A177-3AD203B41FA5}">
                      <a16:colId xmlns:a16="http://schemas.microsoft.com/office/drawing/2014/main" xmlns="" val="20012"/>
                    </a:ext>
                  </a:extLst>
                </a:gridCol>
                <a:gridCol w="432000">
                  <a:extLst>
                    <a:ext uri="{9D8B030D-6E8A-4147-A177-3AD203B41FA5}">
                      <a16:colId xmlns:a16="http://schemas.microsoft.com/office/drawing/2014/main" xmlns="" val="20013"/>
                    </a:ext>
                  </a:extLst>
                </a:gridCol>
                <a:gridCol w="432000">
                  <a:extLst>
                    <a:ext uri="{9D8B030D-6E8A-4147-A177-3AD203B41FA5}">
                      <a16:colId xmlns:a16="http://schemas.microsoft.com/office/drawing/2014/main" xmlns="" val="20014"/>
                    </a:ext>
                  </a:extLst>
                </a:gridCol>
              </a:tblGrid>
              <a:tr h="767346">
                <a:tc rowSpan="2">
                  <a:txBody>
                    <a:bodyPr/>
                    <a:lstStyle/>
                    <a:p>
                      <a:pPr algn="l" fontAlgn="ctr"/>
                      <a:r>
                        <a:rPr lang="hr-HR" sz="1100" b="1" u="none" strike="noStrike" kern="1200" dirty="0" smtClean="0">
                          <a:solidFill>
                            <a:schemeClr val="lt1"/>
                          </a:solidFill>
                          <a:effectLst/>
                          <a:latin typeface="+mn-lt"/>
                          <a:ea typeface="+mn-ea"/>
                          <a:cs typeface="+mn-cs"/>
                        </a:rPr>
                        <a:t>Koliko</a:t>
                      </a:r>
                      <a:r>
                        <a:rPr lang="hr-HR" sz="1100" b="1" u="none" strike="noStrike" kern="1200" baseline="0" dirty="0" smtClean="0">
                          <a:solidFill>
                            <a:schemeClr val="lt1"/>
                          </a:solidFill>
                          <a:effectLst/>
                          <a:latin typeface="+mn-lt"/>
                          <a:ea typeface="+mn-ea"/>
                          <a:cs typeface="+mn-cs"/>
                        </a:rPr>
                        <a:t> se dolje navedene tvrdnje odnose na pojedine sudove?</a:t>
                      </a:r>
                      <a:endParaRPr lang="hr-HR" sz="1100" b="1"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hr-HR" sz="900" b="1" u="none" strike="noStrike" dirty="0" smtClean="0">
                          <a:effectLst/>
                        </a:rPr>
                        <a:t>Županijski</a:t>
                      </a:r>
                      <a:r>
                        <a:rPr lang="hr-HR" sz="900" b="1" u="none" strike="noStrike" baseline="0" dirty="0" smtClean="0">
                          <a:effectLst/>
                        </a:rPr>
                        <a:t> </a:t>
                      </a:r>
                      <a:r>
                        <a:rPr lang="hr-HR" sz="900" b="1" u="none" strike="noStrike" dirty="0" smtClean="0">
                          <a:effectLst/>
                        </a:rPr>
                        <a:t>sud u Puli</a:t>
                      </a:r>
                      <a:endParaRPr lang="hr-HR" sz="900" b="1" i="0" u="none" strike="noStrike" dirty="0">
                        <a:solidFill>
                          <a:srgbClr val="004483"/>
                        </a:solidFill>
                        <a:effectLst/>
                        <a:latin typeface="Arial CE"/>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 sud u Puli</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a:t>
                      </a:r>
                      <a:r>
                        <a:rPr lang="hr-HR" sz="900" b="1" u="none" strike="noStrike" kern="1200" baseline="0" dirty="0" smtClean="0">
                          <a:solidFill>
                            <a:schemeClr val="lt1"/>
                          </a:solidFill>
                          <a:effectLst/>
                          <a:latin typeface="+mn-lt"/>
                          <a:ea typeface="+mn-ea"/>
                          <a:cs typeface="+mn-cs"/>
                        </a:rPr>
                        <a:t> sud u Karlovcu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 sud </a:t>
                      </a:r>
                      <a:r>
                        <a:rPr lang="hr-HR" sz="900" b="1" u="none" strike="noStrike" kern="1200" baseline="0" dirty="0" smtClean="0">
                          <a:solidFill>
                            <a:schemeClr val="lt1"/>
                          </a:solidFill>
                          <a:effectLst/>
                          <a:latin typeface="+mn-lt"/>
                          <a:ea typeface="+mn-ea"/>
                          <a:cs typeface="+mn-cs"/>
                        </a:rPr>
                        <a:t>u Splitu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a:t>
                      </a:r>
                      <a:r>
                        <a:rPr lang="hr-HR" sz="900" b="1" u="none" strike="noStrike" kern="1200" baseline="0" dirty="0" smtClean="0">
                          <a:solidFill>
                            <a:schemeClr val="lt1"/>
                          </a:solidFill>
                          <a:effectLst/>
                          <a:latin typeface="+mn-lt"/>
                          <a:ea typeface="+mn-ea"/>
                          <a:cs typeface="+mn-cs"/>
                        </a:rPr>
                        <a:t> sud u Zadru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 građanski sud u Zagrebu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Ukupno</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extLst>
                  <a:ext uri="{0D108BD9-81ED-4DB2-BD59-A6C34878D82A}">
                    <a16:rowId xmlns:a16="http://schemas.microsoft.com/office/drawing/2014/main" xmlns="" val="10000"/>
                  </a:ext>
                </a:extLst>
              </a:tr>
              <a:tr h="222330">
                <a:tc vMerge="1">
                  <a:txBody>
                    <a:bodyPr/>
                    <a:lstStyle/>
                    <a:p>
                      <a:pPr algn="l" fontAlgn="ctr"/>
                      <a:endParaRPr lang="hr-HR" sz="800" b="1" i="0" u="none" strike="noStrike" dirty="0">
                        <a:solidFill>
                          <a:srgbClr val="004483"/>
                        </a:solidFill>
                        <a:effectLst/>
                        <a:latin typeface="Arial CE"/>
                      </a:endParaRPr>
                    </a:p>
                  </a:txBody>
                  <a:tcPr marL="5349" marR="5349" marT="5349" marB="0"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MEAN</a:t>
                      </a:r>
                      <a:endParaRPr lang="hr-HR" sz="700" u="none" strike="noStrike" kern="1200" dirty="0">
                        <a:solidFill>
                          <a:schemeClr val="lt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lt1"/>
                          </a:solidFill>
                          <a:effectLst/>
                          <a:latin typeface="+mn-lt"/>
                          <a:ea typeface="+mn-ea"/>
                          <a:cs typeface="+mn-cs"/>
                        </a:rPr>
                        <a:t>MEDIAN</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Prostorije su prikladno uređene i ugodne za boravak</a:t>
                      </a: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2,8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Prostorije su adekvatno opremljene</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2,8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Prostorije su dobro označene i lako se snaći u zgradi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Sudski službenici su pristojni i uljudni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Sudski službenici su stručni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Sudski službenici daju točne i pravovremene informacije</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5</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Suci su pristojni i ljubazni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Suci su stručni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Suci su nepristrani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2,9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2,8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bg1"/>
                          </a:solidFill>
                          <a:effectLst/>
                          <a:latin typeface="Calibri" panose="020F0502020204030204" pitchFamily="34" charset="0"/>
                        </a:rPr>
                        <a:t>3,1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bl>
          </a:graphicData>
        </a:graphic>
      </p:graphicFrame>
      <p:sp>
        <p:nvSpPr>
          <p:cNvPr id="10"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lumMod val="75000"/>
                  </a:srgbClr>
                </a:solidFill>
                <a:effectLst/>
                <a:uLnTx/>
                <a:uFillTx/>
                <a:latin typeface="Calibri"/>
                <a:ea typeface="+mj-ea"/>
                <a:cs typeface="+mj-cs"/>
              </a:rPr>
              <a:t>Ocjene prostorija suda, sudskih službenika i sudaca</a:t>
            </a:r>
            <a:endParaRPr kumimoji="0" lang="en-GB" sz="1600" b="0" i="0" u="none" strike="noStrike" kern="1200" cap="none" spc="0" normalizeH="0" baseline="0" noProof="0" dirty="0">
              <a:ln>
                <a:noFill/>
              </a:ln>
              <a:solidFill>
                <a:srgbClr val="007681">
                  <a:lumMod val="75000"/>
                </a:srgbClr>
              </a:solidFill>
              <a:effectLst/>
              <a:uLnTx/>
              <a:uFillTx/>
              <a:latin typeface="Calibri"/>
              <a:ea typeface="+mj-ea"/>
              <a:cs typeface="+mj-cs"/>
            </a:endParaRPr>
          </a:p>
        </p:txBody>
      </p:sp>
    </p:spTree>
    <p:extLst>
      <p:ext uri="{BB962C8B-B14F-4D97-AF65-F5344CB8AC3E}">
        <p14:creationId xmlns:p14="http://schemas.microsoft.com/office/powerpoint/2010/main" val="339153862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45704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3300" b="1" i="0" u="none" strike="noStrike" kern="1200" cap="none" spc="0" normalizeH="0" baseline="0" noProof="0" dirty="0">
                <a:ln>
                  <a:noFill/>
                </a:ln>
                <a:solidFill>
                  <a:srgbClr val="222223"/>
                </a:solidFill>
                <a:effectLst/>
                <a:uLnTx/>
                <a:uFillTx/>
                <a:latin typeface="Calibri"/>
                <a:ea typeface="+mj-ea"/>
                <a:cs typeface="+mj-cs"/>
              </a:rPr>
              <a:t>Sažetak – Korisnici suda </a:t>
            </a:r>
            <a:r>
              <a:rPr kumimoji="0" lang="hr-HR" sz="3300" b="1" i="0" u="none" strike="noStrike" kern="1200" cap="none" spc="0" normalizeH="0" baseline="0" noProof="0" dirty="0" smtClean="0">
                <a:ln>
                  <a:noFill/>
                </a:ln>
                <a:solidFill>
                  <a:srgbClr val="222223"/>
                </a:solidFill>
                <a:effectLst/>
                <a:uLnTx/>
                <a:uFillTx/>
                <a:latin typeface="Calibri"/>
                <a:ea typeface="+mj-ea"/>
                <a:cs typeface="+mj-cs"/>
              </a:rPr>
              <a:t>(profesionalci)</a:t>
            </a:r>
            <a:endParaRPr kumimoji="0" lang="en-GB" sz="3300" b="1" i="0" u="none" strike="noStrike" kern="1200" cap="none" spc="0" normalizeH="0" baseline="0" noProof="0" dirty="0">
              <a:ln>
                <a:noFill/>
              </a:ln>
              <a:solidFill>
                <a:srgbClr val="222223"/>
              </a:solidFill>
              <a:effectLst/>
              <a:uLnTx/>
              <a:uFillTx/>
              <a:latin typeface="Calibri"/>
              <a:ea typeface="+mj-ea"/>
              <a:cs typeface="+mj-cs"/>
            </a:endParaRPr>
          </a:p>
        </p:txBody>
      </p:sp>
      <p:sp>
        <p:nvSpPr>
          <p:cNvPr id="9" name="TextBox 39"/>
          <p:cNvSpPr txBox="1"/>
          <p:nvPr/>
        </p:nvSpPr>
        <p:spPr bwMode="black">
          <a:xfrm>
            <a:off x="255525" y="1158805"/>
            <a:ext cx="3240030" cy="3416320"/>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U BROJKAMA</a:t>
            </a:r>
            <a:endParaRPr kumimoji="0" lang="hr-HR" sz="1400" b="1" i="0" u="sng" strike="noStrike" kern="1200" cap="none" spc="0" normalizeH="0" baseline="0" noProof="0" dirty="0" smtClean="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85%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smatra visoko problematičnim učestale promjene zakona. </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62%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smatra kako je dugotrajnost postupaka uzrok percipirane korupcije u pravosuđu</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4</a:t>
            </a: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5%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smatra da postojeći zakonski okvir ne osigurava neovisnost i nepristranost dužnosnika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70%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je zadovoljno s ukupnim iskustvom sa sudcima</a:t>
            </a:r>
            <a:endParaRPr kumimoji="0" lang="hr-HR" sz="1200" b="0" i="0" u="none" strike="noStrike" kern="1200" cap="none" spc="0" normalizeH="0" baseline="0" noProof="0" dirty="0">
              <a:ln>
                <a:noFill/>
              </a:ln>
              <a:solidFill>
                <a:srgbClr val="161612"/>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77%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je zadovoljno s ukupnim iskustvom sa sudskim službenicima</a:t>
            </a:r>
            <a:endParaRPr kumimoji="0" lang="hr-HR" sz="1200" b="0" i="0" u="none" strike="noStrike" kern="1200" cap="none" spc="0" normalizeH="0" baseline="0" noProof="0" dirty="0">
              <a:ln>
                <a:noFill/>
              </a:ln>
              <a:solidFill>
                <a:srgbClr val="161612"/>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76%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termina održava se točno na vrijeme, a dodatnih 17% kasni manje od 15 minuta</a:t>
            </a:r>
          </a:p>
        </p:txBody>
      </p:sp>
      <p:sp>
        <p:nvSpPr>
          <p:cNvPr id="6" name="TextBox 39"/>
          <p:cNvSpPr txBox="1"/>
          <p:nvPr/>
        </p:nvSpPr>
        <p:spPr bwMode="black">
          <a:xfrm>
            <a:off x="3773347" y="1158805"/>
            <a:ext cx="5000264" cy="1723549"/>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GLAVNE KRITIKE SUSTAVU</a:t>
            </a:r>
            <a:endParaRPr kumimoji="0" lang="hr-HR" sz="1800" b="1" i="0" u="sng" strike="noStrike" kern="1200" cap="none" spc="0" normalizeH="0" baseline="0" noProof="0" dirty="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Učestale izmjene zakona i dalje su najvažniji faktor u narušavanju učinkovitosti i integriteta pravosuđa, ali nikako jedini. Barem polovina ispitanika smatrala je svaki od ponuđenih čimbenika donekle ili značajno narušava učinkovitost pravosuđa. Iako </a:t>
            </a:r>
            <a:r>
              <a:rPr kumimoji="0" lang="hr-HR" sz="1200" b="0" i="0" u="none" strike="noStrike" kern="1200" cap="none" spc="0" normalizeH="0" baseline="0" noProof="0" dirty="0">
                <a:ln>
                  <a:noFill/>
                </a:ln>
                <a:solidFill>
                  <a:srgbClr val="161612"/>
                </a:solidFill>
                <a:effectLst/>
                <a:uLnTx/>
                <a:uFillTx/>
                <a:latin typeface="Calibri"/>
                <a:ea typeface="+mn-ea"/>
                <a:cs typeface="+mn-cs"/>
              </a:rPr>
              <a:t>ne u potpunosti zadovoljni sustavom, ispitanici su uglavnom zadovoljni vlastitim kolegama pa je tako više od 2/3 uglavnom ili u potpunosti zadovoljno sudcima i sudskim službenicima, a najčešće ih opisuju kao pristojne i uljudne, stručne, razumljive i nepristrane</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a:t>
            </a:r>
            <a:endParaRPr kumimoji="0" lang="hr-HR" sz="1200" b="0" i="0" u="none" strike="noStrike" kern="1200" cap="none" spc="0" normalizeH="0" baseline="0" noProof="0" dirty="0">
              <a:ln>
                <a:noFill/>
              </a:ln>
              <a:solidFill>
                <a:srgbClr val="161612"/>
              </a:solidFill>
              <a:effectLst/>
              <a:uLnTx/>
              <a:uFillTx/>
              <a:latin typeface="Calibri"/>
              <a:ea typeface="+mn-ea"/>
              <a:cs typeface="+mn-cs"/>
            </a:endParaRPr>
          </a:p>
        </p:txBody>
      </p:sp>
      <p:sp>
        <p:nvSpPr>
          <p:cNvPr id="10" name="Pravokutnik 9"/>
          <p:cNvSpPr/>
          <p:nvPr/>
        </p:nvSpPr>
        <p:spPr>
          <a:xfrm>
            <a:off x="176347" y="483759"/>
            <a:ext cx="6760029" cy="369332"/>
          </a:xfrm>
          <a:prstGeom prst="rect">
            <a:avLst/>
          </a:prstGeom>
        </p:spPr>
        <p:txBody>
          <a:bodyPr wrap="square">
            <a:spAutoFit/>
          </a:bodyPr>
          <a:lstStyle/>
          <a:p>
            <a:pPr marL="0" marR="0" lvl="0" indent="0" algn="l" defTabSz="924282" rtl="0" eaLnBrk="1" fontAlgn="auto" latinLnBrk="0" hangingPunct="1">
              <a:lnSpc>
                <a:spcPct val="100000"/>
              </a:lnSpc>
              <a:spcBef>
                <a:spcPts val="0"/>
              </a:spcBef>
              <a:spcAft>
                <a:spcPts val="0"/>
              </a:spcAft>
              <a:buClrTx/>
              <a:buSzTx/>
              <a:buFontTx/>
              <a:buNone/>
              <a:tabLst/>
              <a:defRPr/>
            </a:pPr>
            <a:r>
              <a:rPr kumimoji="0" lang="hr-HR" sz="1800" b="0" i="0" u="none" strike="noStrike" kern="1200" cap="none" spc="0" normalizeH="0" baseline="0" noProof="0" dirty="0" smtClean="0">
                <a:ln>
                  <a:noFill/>
                </a:ln>
                <a:solidFill>
                  <a:srgbClr val="222223"/>
                </a:solidFill>
                <a:effectLst/>
                <a:uLnTx/>
                <a:uFillTx/>
                <a:latin typeface="Calibri"/>
                <a:ea typeface="+mn-ea"/>
                <a:cs typeface="+mn-cs"/>
              </a:rPr>
              <a:t>Iskustva, zadovoljstva i prijedlozi profesionalnih korisnika</a:t>
            </a:r>
            <a:endParaRPr kumimoji="0" lang="hr-HR" sz="18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extBox 39"/>
          <p:cNvSpPr txBox="1"/>
          <p:nvPr/>
        </p:nvSpPr>
        <p:spPr bwMode="black">
          <a:xfrm>
            <a:off x="3773347" y="2882354"/>
            <a:ext cx="5000264" cy="2246769"/>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KONSTRUKTIVNO KORIŠTENJE KRITIKA</a:t>
            </a:r>
            <a:endParaRPr kumimoji="0" lang="hr-HR" sz="1800" b="1" i="0" u="sng" strike="noStrike" kern="1200" cap="none" spc="0" normalizeH="0" baseline="0" noProof="0" dirty="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Kako bi se doskočilo problematičnim dimenzijama, odvjetnici i javni bilježnici smatraju da bi se cjelokupni proces trebao ubrzati, bilo skraćivanjem razmaka između ročišta, smanjenjem broja ročišta ili pak strukturalnim pristupom, daljnjim ulaganjima u bolju organizaciju ili informatizaciju. </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Ta potreba za informatizacijom naglašena je i pozitivnim stavovima prema </a:t>
            </a:r>
            <a:r>
              <a:rPr kumimoji="0" lang="hr-HR" sz="1200" b="0" i="0" u="none" strike="noStrike" kern="1200" cap="none" spc="0" normalizeH="0" baseline="0" noProof="0" dirty="0" err="1" smtClean="0">
                <a:ln>
                  <a:noFill/>
                </a:ln>
                <a:solidFill>
                  <a:srgbClr val="161612"/>
                </a:solidFill>
                <a:effectLst/>
                <a:uLnTx/>
                <a:uFillTx/>
                <a:latin typeface="Calibri"/>
                <a:ea typeface="+mn-ea"/>
                <a:cs typeface="+mn-cs"/>
              </a:rPr>
              <a:t>eSpis</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 projektu, gdje više od 2/3 ispitanika smatra da je isti pozitivno utjecao na rad. Iako ga ispitanici smatraju kvalitetnim programom, mjesta za poboljšanje ima, posebice u sistematičnom ažuriranju podataka te pojednostavljenju korištenja, budući da ga se smatra dodatnom obavezom koja oduzima vrijeme.</a:t>
            </a:r>
          </a:p>
        </p:txBody>
      </p:sp>
    </p:spTree>
    <p:extLst>
      <p:ext uri="{BB962C8B-B14F-4D97-AF65-F5344CB8AC3E}">
        <p14:creationId xmlns:p14="http://schemas.microsoft.com/office/powerpoint/2010/main" val="3550433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01632"/>
            <a:ext cx="7247550" cy="406692"/>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P16. Molim Vas da ocijenite Vaše iskustvo s tim sudom. Koliko svaka od slijedećih karakteristika opisuje stanje na tom sudu? </a:t>
            </a:r>
          </a:p>
          <a:p>
            <a:pPr defTabSz="914400" fontAlgn="base">
              <a:lnSpc>
                <a:spcPct val="100000"/>
              </a:lnSpc>
              <a:spcBef>
                <a:spcPct val="0"/>
              </a:spcBef>
              <a:spcAft>
                <a:spcPct val="0"/>
              </a:spcAft>
            </a:pPr>
            <a:r>
              <a:rPr lang="hr-HR" sz="800" dirty="0" smtClean="0">
                <a:solidFill>
                  <a:srgbClr val="58595B"/>
                </a:solidFill>
                <a:latin typeface="Calibri" pitchFamily="34" charset="0"/>
              </a:rPr>
              <a:t>1 – Uopće ne opisuje … 5 – U potpunosti opisuje. Uzorak: N_2010=340</a:t>
            </a:r>
            <a:r>
              <a:rPr lang="hr-HR" sz="800" dirty="0" smtClean="0"/>
              <a:t>; </a:t>
            </a:r>
            <a:r>
              <a:rPr lang="hr-HR" sz="800" dirty="0" smtClean="0">
                <a:solidFill>
                  <a:srgbClr val="58595B"/>
                </a:solidFill>
                <a:latin typeface="Calibri" pitchFamily="34" charset="0"/>
              </a:rPr>
              <a:t>N_2016=357</a:t>
            </a:r>
            <a:endParaRPr lang="en-GB" sz="800" dirty="0"/>
          </a:p>
        </p:txBody>
      </p:sp>
      <p:sp>
        <p:nvSpPr>
          <p:cNvPr id="9" name="Pravokutnik 8"/>
          <p:cNvSpPr/>
          <p:nvPr/>
        </p:nvSpPr>
        <p:spPr>
          <a:xfrm>
            <a:off x="152797" y="474634"/>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Općenito, nema velikih promjena u ocjenama prostorija suda, sudskih službenika i sudaca u odnosu na 2010. godinu.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Izuzetak čine ocjene opremljenosti i uređenosti sudova u Karlovcu i Splitu koje bilježe primjetan pad u odnosu na 2010. godinu.</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graphicFrame>
        <p:nvGraphicFramePr>
          <p:cNvPr id="14" name="Tablica 13"/>
          <p:cNvGraphicFramePr>
            <a:graphicFrameLocks noGrp="1"/>
          </p:cNvGraphicFramePr>
          <p:nvPr>
            <p:extLst/>
          </p:nvPr>
        </p:nvGraphicFramePr>
        <p:xfrm>
          <a:off x="235255" y="1332621"/>
          <a:ext cx="7811764" cy="2990646"/>
        </p:xfrm>
        <a:graphic>
          <a:graphicData uri="http://schemas.openxmlformats.org/drawingml/2006/table">
            <a:tbl>
              <a:tblPr>
                <a:tableStyleId>{638B1855-1B75-4FBE-930C-398BA8C253C6}</a:tableStyleId>
              </a:tblPr>
              <a:tblGrid>
                <a:gridCol w="2627764">
                  <a:extLst>
                    <a:ext uri="{9D8B030D-6E8A-4147-A177-3AD203B41FA5}">
                      <a16:colId xmlns:a16="http://schemas.microsoft.com/office/drawing/2014/main" xmlns="" val="20000"/>
                    </a:ext>
                  </a:extLst>
                </a:gridCol>
                <a:gridCol w="432000">
                  <a:extLst>
                    <a:ext uri="{9D8B030D-6E8A-4147-A177-3AD203B41FA5}">
                      <a16:colId xmlns:a16="http://schemas.microsoft.com/office/drawing/2014/main" xmlns="" val="20001"/>
                    </a:ext>
                  </a:extLst>
                </a:gridCol>
                <a:gridCol w="432000">
                  <a:extLst>
                    <a:ext uri="{9D8B030D-6E8A-4147-A177-3AD203B41FA5}">
                      <a16:colId xmlns:a16="http://schemas.microsoft.com/office/drawing/2014/main" xmlns="" val="20002"/>
                    </a:ext>
                  </a:extLst>
                </a:gridCol>
                <a:gridCol w="432000">
                  <a:extLst>
                    <a:ext uri="{9D8B030D-6E8A-4147-A177-3AD203B41FA5}">
                      <a16:colId xmlns:a16="http://schemas.microsoft.com/office/drawing/2014/main" xmlns="" val="20003"/>
                    </a:ext>
                  </a:extLst>
                </a:gridCol>
                <a:gridCol w="432000">
                  <a:extLst>
                    <a:ext uri="{9D8B030D-6E8A-4147-A177-3AD203B41FA5}">
                      <a16:colId xmlns:a16="http://schemas.microsoft.com/office/drawing/2014/main" xmlns="" val="20004"/>
                    </a:ext>
                  </a:extLst>
                </a:gridCol>
                <a:gridCol w="432000">
                  <a:extLst>
                    <a:ext uri="{9D8B030D-6E8A-4147-A177-3AD203B41FA5}">
                      <a16:colId xmlns:a16="http://schemas.microsoft.com/office/drawing/2014/main" xmlns="" val="20005"/>
                    </a:ext>
                  </a:extLst>
                </a:gridCol>
                <a:gridCol w="432000">
                  <a:extLst>
                    <a:ext uri="{9D8B030D-6E8A-4147-A177-3AD203B41FA5}">
                      <a16:colId xmlns:a16="http://schemas.microsoft.com/office/drawing/2014/main" xmlns="" val="20006"/>
                    </a:ext>
                  </a:extLst>
                </a:gridCol>
                <a:gridCol w="432000">
                  <a:extLst>
                    <a:ext uri="{9D8B030D-6E8A-4147-A177-3AD203B41FA5}">
                      <a16:colId xmlns:a16="http://schemas.microsoft.com/office/drawing/2014/main" xmlns="" val="20007"/>
                    </a:ext>
                  </a:extLst>
                </a:gridCol>
                <a:gridCol w="432000">
                  <a:extLst>
                    <a:ext uri="{9D8B030D-6E8A-4147-A177-3AD203B41FA5}">
                      <a16:colId xmlns:a16="http://schemas.microsoft.com/office/drawing/2014/main" xmlns="" val="20008"/>
                    </a:ext>
                  </a:extLst>
                </a:gridCol>
                <a:gridCol w="432000">
                  <a:extLst>
                    <a:ext uri="{9D8B030D-6E8A-4147-A177-3AD203B41FA5}">
                      <a16:colId xmlns:a16="http://schemas.microsoft.com/office/drawing/2014/main" xmlns="" val="20009"/>
                    </a:ext>
                  </a:extLst>
                </a:gridCol>
                <a:gridCol w="432000">
                  <a:extLst>
                    <a:ext uri="{9D8B030D-6E8A-4147-A177-3AD203B41FA5}">
                      <a16:colId xmlns:a16="http://schemas.microsoft.com/office/drawing/2014/main" xmlns="" val="20010"/>
                    </a:ext>
                  </a:extLst>
                </a:gridCol>
                <a:gridCol w="432000">
                  <a:extLst>
                    <a:ext uri="{9D8B030D-6E8A-4147-A177-3AD203B41FA5}">
                      <a16:colId xmlns:a16="http://schemas.microsoft.com/office/drawing/2014/main" xmlns="" val="20013"/>
                    </a:ext>
                  </a:extLst>
                </a:gridCol>
                <a:gridCol w="432000">
                  <a:extLst>
                    <a:ext uri="{9D8B030D-6E8A-4147-A177-3AD203B41FA5}">
                      <a16:colId xmlns:a16="http://schemas.microsoft.com/office/drawing/2014/main" xmlns="" val="20014"/>
                    </a:ext>
                  </a:extLst>
                </a:gridCol>
              </a:tblGrid>
              <a:tr h="767346">
                <a:tc rowSpan="2">
                  <a:txBody>
                    <a:bodyPr/>
                    <a:lstStyle/>
                    <a:p>
                      <a:pPr algn="l" fontAlgn="ctr"/>
                      <a:r>
                        <a:rPr lang="hr-HR" sz="1100" b="1" u="none" strike="noStrike" kern="1200" dirty="0" smtClean="0">
                          <a:solidFill>
                            <a:schemeClr val="lt1"/>
                          </a:solidFill>
                          <a:effectLst/>
                          <a:latin typeface="+mn-lt"/>
                          <a:ea typeface="+mn-ea"/>
                          <a:cs typeface="+mn-cs"/>
                        </a:rPr>
                        <a:t>Koliko</a:t>
                      </a:r>
                      <a:r>
                        <a:rPr lang="hr-HR" sz="1100" b="1" u="none" strike="noStrike" kern="1200" baseline="0" dirty="0" smtClean="0">
                          <a:solidFill>
                            <a:schemeClr val="lt1"/>
                          </a:solidFill>
                          <a:effectLst/>
                          <a:latin typeface="+mn-lt"/>
                          <a:ea typeface="+mn-ea"/>
                          <a:cs typeface="+mn-cs"/>
                        </a:rPr>
                        <a:t> se dolje navedene tvrdnje odnose na pojedine sudove?</a:t>
                      </a:r>
                      <a:endParaRPr lang="hr-HR" sz="1100" b="1"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hr-HR" sz="900" b="1" u="none" strike="noStrike" dirty="0" smtClean="0">
                          <a:effectLst/>
                        </a:rPr>
                        <a:t>Županijski</a:t>
                      </a:r>
                      <a:r>
                        <a:rPr lang="hr-HR" sz="900" b="1" u="none" strike="noStrike" baseline="0" dirty="0" smtClean="0">
                          <a:effectLst/>
                        </a:rPr>
                        <a:t> </a:t>
                      </a:r>
                      <a:r>
                        <a:rPr lang="hr-HR" sz="900" b="1" u="none" strike="noStrike" dirty="0" smtClean="0">
                          <a:effectLst/>
                        </a:rPr>
                        <a:t>sud u Puli</a:t>
                      </a:r>
                      <a:endParaRPr lang="hr-HR" sz="900" b="1" i="0" u="none" strike="noStrike" dirty="0">
                        <a:solidFill>
                          <a:srgbClr val="004483"/>
                        </a:solidFill>
                        <a:effectLst/>
                        <a:latin typeface="Arial CE"/>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 sud u Puli</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a:t>
                      </a:r>
                      <a:r>
                        <a:rPr lang="hr-HR" sz="900" b="1" u="none" strike="noStrike" kern="1200" baseline="0" dirty="0" smtClean="0">
                          <a:solidFill>
                            <a:schemeClr val="lt1"/>
                          </a:solidFill>
                          <a:effectLst/>
                          <a:latin typeface="+mn-lt"/>
                          <a:ea typeface="+mn-ea"/>
                          <a:cs typeface="+mn-cs"/>
                        </a:rPr>
                        <a:t> sud u Karlovcu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 sud </a:t>
                      </a:r>
                      <a:r>
                        <a:rPr lang="hr-HR" sz="900" b="1" u="none" strike="noStrike" kern="1200" baseline="0" dirty="0" smtClean="0">
                          <a:solidFill>
                            <a:schemeClr val="lt1"/>
                          </a:solidFill>
                          <a:effectLst/>
                          <a:latin typeface="+mn-lt"/>
                          <a:ea typeface="+mn-ea"/>
                          <a:cs typeface="+mn-cs"/>
                        </a:rPr>
                        <a:t>u Splitu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Općinski</a:t>
                      </a:r>
                      <a:r>
                        <a:rPr lang="hr-HR" sz="900" b="1" u="none" strike="noStrike" kern="1200" baseline="0" dirty="0" smtClean="0">
                          <a:solidFill>
                            <a:schemeClr val="lt1"/>
                          </a:solidFill>
                          <a:effectLst/>
                          <a:latin typeface="+mn-lt"/>
                          <a:ea typeface="+mn-ea"/>
                          <a:cs typeface="+mn-cs"/>
                        </a:rPr>
                        <a:t> sud u Zadru</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tc gridSpan="2">
                  <a:txBody>
                    <a:bodyPr/>
                    <a:lstStyle/>
                    <a:p>
                      <a:pPr marL="0" algn="ctr" defTabSz="924282" rtl="0" eaLnBrk="1" fontAlgn="ctr" latinLnBrk="0" hangingPunct="1"/>
                      <a:r>
                        <a:rPr lang="hr-HR" sz="900" b="1" u="none" strike="noStrike" kern="1200" dirty="0" smtClean="0">
                          <a:solidFill>
                            <a:schemeClr val="lt1"/>
                          </a:solidFill>
                          <a:effectLst/>
                          <a:latin typeface="+mn-lt"/>
                          <a:ea typeface="+mn-ea"/>
                          <a:cs typeface="+mn-cs"/>
                        </a:rPr>
                        <a:t>Ukupno</a:t>
                      </a:r>
                      <a:endParaRPr lang="hr-HR" sz="900" b="1" u="none" strike="noStrike" kern="1200" dirty="0">
                        <a:solidFill>
                          <a:schemeClr val="lt1"/>
                        </a:solidFill>
                        <a:effectLst/>
                        <a:latin typeface="+mn-lt"/>
                        <a:ea typeface="+mn-ea"/>
                        <a:cs typeface="+mn-cs"/>
                      </a:endParaRPr>
                    </a:p>
                  </a:txBody>
                  <a:tcPr vert="vert270" anchor="ctr">
                    <a:lnL w="285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hr-HR"/>
                    </a:p>
                  </a:txBody>
                  <a:tcPr/>
                </a:tc>
                <a:extLst>
                  <a:ext uri="{0D108BD9-81ED-4DB2-BD59-A6C34878D82A}">
                    <a16:rowId xmlns:a16="http://schemas.microsoft.com/office/drawing/2014/main" xmlns="" val="10000"/>
                  </a:ext>
                </a:extLst>
              </a:tr>
              <a:tr h="222330">
                <a:tc vMerge="1">
                  <a:txBody>
                    <a:bodyPr/>
                    <a:lstStyle/>
                    <a:p>
                      <a:pPr algn="l" fontAlgn="ctr"/>
                      <a:endParaRPr lang="hr-HR" sz="800" b="1" i="0" u="none" strike="noStrike" dirty="0">
                        <a:solidFill>
                          <a:srgbClr val="004483"/>
                        </a:solidFill>
                        <a:effectLst/>
                        <a:latin typeface="Arial CE"/>
                      </a:endParaRPr>
                    </a:p>
                  </a:txBody>
                  <a:tcPr marL="5349" marR="5349" marT="5349" marB="0"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tx1"/>
                          </a:solidFill>
                          <a:effectLst/>
                          <a:latin typeface="+mn-lt"/>
                          <a:ea typeface="+mn-ea"/>
                          <a:cs typeface="+mn-cs"/>
                        </a:rPr>
                        <a:t>2010</a:t>
                      </a:r>
                      <a:endParaRPr lang="hr-HR" sz="7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700" u="none" strike="noStrike" kern="1200" dirty="0" smtClean="0">
                          <a:solidFill>
                            <a:schemeClr val="lt1"/>
                          </a:solidFill>
                          <a:effectLst/>
                          <a:latin typeface="+mn-lt"/>
                          <a:ea typeface="+mn-ea"/>
                          <a:cs typeface="+mn-cs"/>
                        </a:rPr>
                        <a:t>2016</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tx1"/>
                          </a:solidFill>
                          <a:effectLst/>
                          <a:latin typeface="+mn-lt"/>
                          <a:ea typeface="+mn-ea"/>
                          <a:cs typeface="+mn-cs"/>
                        </a:rPr>
                        <a:t>2010</a:t>
                      </a:r>
                      <a:endParaRPr lang="hr-HR" sz="7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700" u="none" strike="noStrike" kern="1200" dirty="0" smtClean="0">
                          <a:solidFill>
                            <a:schemeClr val="lt1"/>
                          </a:solidFill>
                          <a:effectLst/>
                          <a:latin typeface="+mn-lt"/>
                          <a:ea typeface="+mn-ea"/>
                          <a:cs typeface="+mn-cs"/>
                        </a:rPr>
                        <a:t>2016</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tx1"/>
                          </a:solidFill>
                          <a:effectLst/>
                          <a:latin typeface="+mn-lt"/>
                          <a:ea typeface="+mn-ea"/>
                          <a:cs typeface="+mn-cs"/>
                        </a:rPr>
                        <a:t>2010</a:t>
                      </a:r>
                      <a:endParaRPr lang="hr-HR" sz="7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700" u="none" strike="noStrike" kern="1200" dirty="0" smtClean="0">
                          <a:solidFill>
                            <a:schemeClr val="lt1"/>
                          </a:solidFill>
                          <a:effectLst/>
                          <a:latin typeface="+mn-lt"/>
                          <a:ea typeface="+mn-ea"/>
                          <a:cs typeface="+mn-cs"/>
                        </a:rPr>
                        <a:t>2016</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tx1"/>
                          </a:solidFill>
                          <a:effectLst/>
                          <a:latin typeface="+mn-lt"/>
                          <a:ea typeface="+mn-ea"/>
                          <a:cs typeface="+mn-cs"/>
                        </a:rPr>
                        <a:t>2010</a:t>
                      </a:r>
                      <a:endParaRPr lang="hr-HR" sz="7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700" u="none" strike="noStrike" kern="1200" dirty="0" smtClean="0">
                          <a:solidFill>
                            <a:schemeClr val="lt1"/>
                          </a:solidFill>
                          <a:effectLst/>
                          <a:latin typeface="+mn-lt"/>
                          <a:ea typeface="+mn-ea"/>
                          <a:cs typeface="+mn-cs"/>
                        </a:rPr>
                        <a:t>2016</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tx1"/>
                          </a:solidFill>
                          <a:effectLst/>
                          <a:latin typeface="+mn-lt"/>
                          <a:ea typeface="+mn-ea"/>
                          <a:cs typeface="+mn-cs"/>
                        </a:rPr>
                        <a:t>2010</a:t>
                      </a:r>
                      <a:endParaRPr lang="hr-HR" sz="7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700" u="none" strike="noStrike" kern="1200" dirty="0" smtClean="0">
                          <a:solidFill>
                            <a:schemeClr val="lt1"/>
                          </a:solidFill>
                          <a:effectLst/>
                          <a:latin typeface="+mn-lt"/>
                          <a:ea typeface="+mn-ea"/>
                          <a:cs typeface="+mn-cs"/>
                        </a:rPr>
                        <a:t>2016</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u="none" strike="noStrike" kern="1200" dirty="0" smtClean="0">
                          <a:solidFill>
                            <a:schemeClr val="tx1"/>
                          </a:solidFill>
                          <a:effectLst/>
                          <a:latin typeface="+mn-lt"/>
                          <a:ea typeface="+mn-ea"/>
                          <a:cs typeface="+mn-cs"/>
                        </a:rPr>
                        <a:t>2010</a:t>
                      </a:r>
                      <a:endParaRPr lang="hr-HR" sz="700" u="none" strike="noStrike" kern="1200" dirty="0">
                        <a:solidFill>
                          <a:schemeClr val="tx1"/>
                        </a:solidFill>
                        <a:effectLst/>
                        <a:latin typeface="+mn-lt"/>
                        <a:ea typeface="+mn-ea"/>
                        <a:cs typeface="+mn-cs"/>
                      </a:endParaRP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hr-HR" sz="700" u="none" strike="noStrike" kern="1200" dirty="0" smtClean="0">
                          <a:solidFill>
                            <a:schemeClr val="lt1"/>
                          </a:solidFill>
                          <a:effectLst/>
                          <a:latin typeface="+mn-lt"/>
                          <a:ea typeface="+mn-ea"/>
                          <a:cs typeface="+mn-cs"/>
                        </a:rPr>
                        <a:t>2016</a:t>
                      </a:r>
                      <a:endParaRPr lang="hr-HR" sz="700"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Prostorije su prikladno uređene i ugodne za boravak</a:t>
                      </a: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tx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Prostorije su adekvatno opremljene</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3,2</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Prostorije su dobro označene i lako se snaći u zgradi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Sudski službenici su pristojni i uljudni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4,2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Sudski službenici su stručni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Sudski službenici daju točne i pravovremene informacije</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a:solidFill>
                            <a:schemeClr val="tx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3,3</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3,2</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dirty="0">
                          <a:solidFill>
                            <a:schemeClr val="bg1"/>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Suci su pristojni i ljubazni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3,7</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dirty="0">
                          <a:solidFill>
                            <a:schemeClr val="bg1"/>
                          </a:solidFill>
                          <a:effectLst/>
                          <a:latin typeface="Calibri" panose="020F0502020204030204" pitchFamily="34" charset="0"/>
                        </a:rPr>
                        <a:t>3,7</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3,9</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Suci su stručni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3,8</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3,6</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dirty="0">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22330">
                <a:tc>
                  <a:txBody>
                    <a:bodyPr/>
                    <a:lstStyle/>
                    <a:p>
                      <a:pPr marL="0" algn="l" defTabSz="924282" rtl="0" eaLnBrk="1" fontAlgn="ctr" latinLnBrk="0" hangingPunct="1"/>
                      <a:r>
                        <a:rPr lang="hr-HR" sz="800" b="0" u="none" strike="noStrike" kern="1200" dirty="0" smtClean="0">
                          <a:solidFill>
                            <a:schemeClr val="lt1"/>
                          </a:solidFill>
                          <a:effectLst/>
                          <a:latin typeface="+mn-lt"/>
                          <a:ea typeface="+mn-ea"/>
                          <a:cs typeface="+mn-cs"/>
                        </a:rPr>
                        <a:t>Suci su nepristrani</a:t>
                      </a:r>
                      <a:endParaRPr lang="hr-HR" sz="800" b="0" u="none" strike="noStrike" kern="1200" dirty="0">
                        <a:solidFill>
                          <a:schemeClr val="lt1"/>
                        </a:solidFill>
                        <a:effectLst/>
                        <a:latin typeface="+mn-lt"/>
                        <a:ea typeface="+mn-ea"/>
                        <a:cs typeface="+mn-cs"/>
                      </a:endParaRPr>
                    </a:p>
                  </a:txBody>
                  <a:tcPr anchor="ctr">
                    <a:lnL w="31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3,4</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3,6</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3,5</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3,4</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a:solidFill>
                            <a:schemeClr val="bg1"/>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2,8</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dirty="0">
                          <a:solidFill>
                            <a:schemeClr val="bg1"/>
                          </a:solidFill>
                          <a:effectLst/>
                          <a:latin typeface="Calibri" panose="020F0502020204030204" pitchFamily="34" charset="0"/>
                        </a:rPr>
                        <a:t>2,8</a:t>
                      </a:r>
                    </a:p>
                  </a:txBody>
                  <a:tcPr marL="9525" marR="9525" marT="9525" marB="0"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100" b="0" i="0" u="none" strike="noStrike" dirty="0">
                          <a:solidFill>
                            <a:schemeClr val="tx1"/>
                          </a:solidFill>
                          <a:effectLst/>
                          <a:latin typeface="Calibri" panose="020F0502020204030204" pitchFamily="34" charset="0"/>
                        </a:rPr>
                        <a:t>3,1</a:t>
                      </a:r>
                    </a:p>
                  </a:txBody>
                  <a:tcPr marL="9525" marR="9525" marT="9525" marB="0" anchor="ctr">
                    <a:lnL w="28575"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fontAlgn="b"/>
                      <a:r>
                        <a:rPr lang="en-US" sz="1100" b="0" i="0" u="none" strike="noStrike" dirty="0">
                          <a:solidFill>
                            <a:schemeClr val="bg1"/>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bl>
          </a:graphicData>
        </a:graphic>
      </p:graphicFrame>
      <p:sp>
        <p:nvSpPr>
          <p:cNvPr id="10"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lumMod val="75000"/>
                  </a:srgbClr>
                </a:solidFill>
                <a:effectLst/>
                <a:uLnTx/>
                <a:uFillTx/>
                <a:latin typeface="Calibri"/>
                <a:ea typeface="+mj-ea"/>
                <a:cs typeface="+mj-cs"/>
              </a:rPr>
              <a:t>Ocjene prostorija suda, sudskih službenika i sudaca - usporedba 2010. i 2016. </a:t>
            </a:r>
            <a:endParaRPr kumimoji="0" lang="en-GB" sz="1600" b="0" i="0" u="none" strike="noStrike" kern="1200" cap="none" spc="0" normalizeH="0" baseline="0" noProof="0" dirty="0">
              <a:ln>
                <a:noFill/>
              </a:ln>
              <a:solidFill>
                <a:srgbClr val="007681">
                  <a:lumMod val="75000"/>
                </a:srgbClr>
              </a:solidFill>
              <a:effectLst/>
              <a:uLnTx/>
              <a:uFillTx/>
              <a:latin typeface="Calibri"/>
              <a:ea typeface="+mj-ea"/>
              <a:cs typeface="+mj-cs"/>
            </a:endParaRPr>
          </a:p>
        </p:txBody>
      </p:sp>
    </p:spTree>
    <p:extLst>
      <p:ext uri="{BB962C8B-B14F-4D97-AF65-F5344CB8AC3E}">
        <p14:creationId xmlns:p14="http://schemas.microsoft.com/office/powerpoint/2010/main" val="370822703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8068502"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P10. </a:t>
            </a:r>
            <a:r>
              <a:rPr lang="hr-HR" sz="800" dirty="0">
                <a:solidFill>
                  <a:srgbClr val="58595B"/>
                </a:solidFill>
                <a:latin typeface="Calibri" pitchFamily="34" charset="0"/>
              </a:rPr>
              <a:t>Sada Vas molim da ocijenite koliko sljedeće karakteristike opisuju suca/sutkinju ovog suda koji vodi postupak zbog kojeg ste danas bili na sudu, uzimajući sva Vaša iskustva s njima u ovom predmetu. </a:t>
            </a:r>
            <a:r>
              <a:rPr lang="pt-BR" sz="800" dirty="0">
                <a:solidFill>
                  <a:srgbClr val="58595B"/>
                </a:solidFill>
                <a:latin typeface="Calibri" pitchFamily="34" charset="0"/>
              </a:rPr>
              <a:t>Uzorak: N(2010)=291; N(2016</a:t>
            </a:r>
            <a:r>
              <a:rPr lang="pt-BR" sz="800" dirty="0" smtClean="0">
                <a:solidFill>
                  <a:srgbClr val="58595B"/>
                </a:solidFill>
                <a:latin typeface="Calibri" pitchFamily="34" charset="0"/>
              </a:rPr>
              <a:t>)=</a:t>
            </a:r>
            <a:r>
              <a:rPr lang="hr-HR" sz="800" dirty="0" smtClean="0">
                <a:solidFill>
                  <a:srgbClr val="58595B"/>
                </a:solidFill>
                <a:latin typeface="Calibri" pitchFamily="34" charset="0"/>
              </a:rPr>
              <a:t>4</a:t>
            </a:r>
            <a:r>
              <a:rPr lang="pt-BR" sz="800" dirty="0" smtClean="0">
                <a:solidFill>
                  <a:srgbClr val="58595B"/>
                </a:solidFill>
                <a:latin typeface="Calibri" pitchFamily="34" charset="0"/>
              </a:rPr>
              <a:t>96</a:t>
            </a:r>
            <a:endParaRPr lang="hr-HR" sz="800" dirty="0">
              <a:solidFill>
                <a:srgbClr val="FF0000"/>
              </a:solidFill>
              <a:latin typeface="Calibri" pitchFamily="34" charset="0"/>
            </a:endParaRPr>
          </a:p>
        </p:txBody>
      </p:sp>
      <p:sp>
        <p:nvSpPr>
          <p:cNvPr id="9" name="Pravokutnik 8"/>
          <p:cNvSpPr/>
          <p:nvPr/>
        </p:nvSpPr>
        <p:spPr>
          <a:xfrm>
            <a:off x="152797" y="47379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Iako je udio korisnika koji pozitivno ocjenjuju sudce niži na svim mjerenim karakteristikama, sudci se i dalje češće opisuju pozitivnim no negativnim karakteristikama. Niti jedan općinski sud se izričito ne izdvaja prema ocjeni sudaca u odnosu na ostale.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rPr>
              <a:t>Karakteristike </a:t>
            </a:r>
            <a:r>
              <a:rPr lang="pl-PL" sz="1600" b="0" dirty="0" smtClean="0">
                <a:solidFill>
                  <a:srgbClr val="007681"/>
                </a:solidFill>
              </a:rPr>
              <a:t>sudaca -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1821339" y="1126131"/>
            <a:ext cx="1695282"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ext uri="{D42A27DB-BD31-4B8C-83A1-F6EECF244321}">
                <p14:modId xmlns:p14="http://schemas.microsoft.com/office/powerpoint/2010/main" val="1144897297"/>
              </p:ext>
            </p:extLst>
          </p:nvPr>
        </p:nvGraphicFramePr>
        <p:xfrm>
          <a:off x="0" y="1521376"/>
          <a:ext cx="4092528"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ext uri="{D42A27DB-BD31-4B8C-83A1-F6EECF244321}">
                <p14:modId xmlns:p14="http://schemas.microsoft.com/office/powerpoint/2010/main" val="3911392224"/>
              </p:ext>
            </p:extLst>
          </p:nvPr>
        </p:nvGraphicFramePr>
        <p:xfrm>
          <a:off x="4404360" y="1358949"/>
          <a:ext cx="4481890" cy="3063822"/>
        </p:xfrm>
        <a:graphic>
          <a:graphicData uri="http://schemas.openxmlformats.org/drawingml/2006/table">
            <a:tbl>
              <a:tblPr>
                <a:tableStyleId>{638B1855-1B75-4FBE-930C-398BA8C253C6}</a:tableStyleId>
              </a:tblPr>
              <a:tblGrid>
                <a:gridCol w="1446595">
                  <a:extLst>
                    <a:ext uri="{9D8B030D-6E8A-4147-A177-3AD203B41FA5}">
                      <a16:colId xmlns:a16="http://schemas.microsoft.com/office/drawing/2014/main" xmlns="" val="20000"/>
                    </a:ext>
                  </a:extLst>
                </a:gridCol>
                <a:gridCol w="607059">
                  <a:extLst>
                    <a:ext uri="{9D8B030D-6E8A-4147-A177-3AD203B41FA5}">
                      <a16:colId xmlns:a16="http://schemas.microsoft.com/office/drawing/2014/main" xmlns="" val="20001"/>
                    </a:ext>
                  </a:extLst>
                </a:gridCol>
                <a:gridCol w="607059">
                  <a:extLst>
                    <a:ext uri="{9D8B030D-6E8A-4147-A177-3AD203B41FA5}">
                      <a16:colId xmlns:a16="http://schemas.microsoft.com/office/drawing/2014/main" xmlns="" val="20002"/>
                    </a:ext>
                  </a:extLst>
                </a:gridCol>
                <a:gridCol w="607059">
                  <a:extLst>
                    <a:ext uri="{9D8B030D-6E8A-4147-A177-3AD203B41FA5}">
                      <a16:colId xmlns:a16="http://schemas.microsoft.com/office/drawing/2014/main" xmlns="" val="20003"/>
                    </a:ext>
                  </a:extLst>
                </a:gridCol>
                <a:gridCol w="607059">
                  <a:extLst>
                    <a:ext uri="{9D8B030D-6E8A-4147-A177-3AD203B41FA5}">
                      <a16:colId xmlns:a16="http://schemas.microsoft.com/office/drawing/2014/main" xmlns="" val="20004"/>
                    </a:ext>
                  </a:extLst>
                </a:gridCol>
                <a:gridCol w="607059">
                  <a:extLst>
                    <a:ext uri="{9D8B030D-6E8A-4147-A177-3AD203B41FA5}">
                      <a16:colId xmlns:a16="http://schemas.microsoft.com/office/drawing/2014/main" xmlns="" val="20005"/>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9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100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marL="0" marR="0" indent="0" algn="l" defTabSz="924282" rtl="0" eaLnBrk="1" fontAlgn="b" latinLnBrk="0" hangingPunct="1">
                        <a:lnSpc>
                          <a:spcPct val="100000"/>
                        </a:lnSpc>
                        <a:spcBef>
                          <a:spcPts val="0"/>
                        </a:spcBef>
                        <a:spcAft>
                          <a:spcPts val="0"/>
                        </a:spcAft>
                        <a:buClrTx/>
                        <a:buSzTx/>
                        <a:buFontTx/>
                        <a:buNone/>
                        <a:tabLst/>
                        <a:defRPr/>
                      </a:pPr>
                      <a:r>
                        <a:rPr lang="hr-HR" sz="900" b="1" u="none" strike="noStrike" kern="1200" dirty="0" smtClean="0">
                          <a:solidFill>
                            <a:schemeClr val="lt1"/>
                          </a:solidFill>
                          <a:effectLst/>
                          <a:latin typeface="+mn-lt"/>
                          <a:ea typeface="+mn-ea"/>
                          <a:cs typeface="+mn-cs"/>
                        </a:rPr>
                        <a:t>Pristojan i uljudan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a:solidFill>
                            <a:schemeClr val="lt1"/>
                          </a:solidFill>
                          <a:effectLst/>
                          <a:latin typeface="+mn-lt"/>
                          <a:ea typeface="+mn-ea"/>
                          <a:cs typeface="+mn-cs"/>
                        </a:rPr>
                        <a:t>Stručan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a:solidFill>
                            <a:schemeClr val="lt1"/>
                          </a:solidFill>
                          <a:effectLst/>
                          <a:latin typeface="+mn-lt"/>
                          <a:ea typeface="+mn-ea"/>
                          <a:cs typeface="+mn-cs"/>
                        </a:rPr>
                        <a:t>Efikasan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a:solidFill>
                            <a:schemeClr val="lt1"/>
                          </a:solidFill>
                          <a:effectLst/>
                          <a:latin typeface="+mn-lt"/>
                          <a:ea typeface="+mn-ea"/>
                          <a:cs typeface="+mn-cs"/>
                        </a:rPr>
                        <a:t>Nepristran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a:solidFill>
                            <a:schemeClr val="lt1"/>
                          </a:solidFill>
                          <a:effectLst/>
                          <a:latin typeface="+mn-lt"/>
                          <a:ea typeface="+mn-ea"/>
                          <a:cs typeface="+mn-cs"/>
                        </a:rPr>
                        <a:t>Temeljit i dobro pripremljen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pl-PL" sz="900" b="1" u="none" strike="noStrike" kern="1200" dirty="0">
                          <a:solidFill>
                            <a:schemeClr val="lt1"/>
                          </a:solidFill>
                          <a:effectLst/>
                          <a:latin typeface="+mn-lt"/>
                          <a:ea typeface="+mn-ea"/>
                          <a:cs typeface="+mn-cs"/>
                        </a:rPr>
                        <a:t>Izražava se jasno i razumljivo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46868">
                <a:tc>
                  <a:txBody>
                    <a:bodyPr/>
                    <a:lstStyle/>
                    <a:p>
                      <a:pPr algn="l" fontAlgn="b"/>
                      <a:r>
                        <a:rPr lang="hr-HR" sz="900" b="1" u="none" strike="noStrike" kern="1200">
                          <a:solidFill>
                            <a:schemeClr val="lt1"/>
                          </a:solidFill>
                          <a:effectLst/>
                          <a:latin typeface="+mn-lt"/>
                          <a:ea typeface="+mn-ea"/>
                          <a:cs typeface="+mn-cs"/>
                        </a:rPr>
                        <a:t>Piše jasne odluke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46868">
                <a:tc>
                  <a:txBody>
                    <a:bodyPr/>
                    <a:lstStyle/>
                    <a:p>
                      <a:pPr algn="l" fontAlgn="b"/>
                      <a:r>
                        <a:rPr lang="hr-HR" sz="900" b="1" u="none" strike="noStrike" kern="1200" dirty="0">
                          <a:solidFill>
                            <a:schemeClr val="lt1"/>
                          </a:solidFill>
                          <a:effectLst/>
                          <a:latin typeface="+mn-lt"/>
                          <a:ea typeface="+mn-ea"/>
                          <a:cs typeface="+mn-cs"/>
                        </a:rPr>
                        <a:t>Razumije životni kontekst predmeta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46868">
                <a:tc>
                  <a:txBody>
                    <a:bodyPr/>
                    <a:lstStyle/>
                    <a:p>
                      <a:pPr algn="l" fontAlgn="b"/>
                      <a:r>
                        <a:rPr lang="hr-HR" sz="900" b="1" u="none" strike="noStrike" kern="1200" dirty="0">
                          <a:solidFill>
                            <a:schemeClr val="lt1"/>
                          </a:solidFill>
                          <a:effectLst/>
                          <a:latin typeface="+mn-lt"/>
                          <a:ea typeface="+mn-ea"/>
                          <a:cs typeface="+mn-cs"/>
                        </a:rPr>
                        <a:t>Poštuje proceduru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bl>
          </a:graphicData>
        </a:graphic>
      </p:graphicFrame>
      <p:sp>
        <p:nvSpPr>
          <p:cNvPr id="10" name="TextBox 10"/>
          <p:cNvSpPr txBox="1"/>
          <p:nvPr/>
        </p:nvSpPr>
        <p:spPr>
          <a:xfrm>
            <a:off x="238414" y="4336222"/>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opisuje</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2"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82614" y="430167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71053975"/>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P11. Molim Vas da ocijenite ocjenama od 1 do 5 Vaše ukupno iskustvo sa sucem/sutkinjom u tom predmetu. Ako se predmet vodi pred sudskim vijećem, molim Vas da ocijenite predsjednika vijeća. </a:t>
            </a:r>
            <a:r>
              <a:rPr lang="pt-BR" sz="800" dirty="0">
                <a:solidFill>
                  <a:srgbClr val="58595B"/>
                </a:solidFill>
                <a:latin typeface="Calibri" pitchFamily="34" charset="0"/>
              </a:rPr>
              <a:t>Uzorak: N(2010)=</a:t>
            </a:r>
            <a:r>
              <a:rPr lang="hr-HR" sz="800" dirty="0">
                <a:solidFill>
                  <a:srgbClr val="58595B"/>
                </a:solidFill>
                <a:latin typeface="Calibri" pitchFamily="34" charset="0"/>
              </a:rPr>
              <a:t>291</a:t>
            </a:r>
            <a:r>
              <a:rPr lang="pt-BR" sz="800" dirty="0">
                <a:solidFill>
                  <a:srgbClr val="58595B"/>
                </a:solidFill>
                <a:latin typeface="Calibri" pitchFamily="34" charset="0"/>
              </a:rPr>
              <a:t>; N(2016)=</a:t>
            </a:r>
            <a:r>
              <a:rPr lang="hr-HR" sz="800" dirty="0">
                <a:solidFill>
                  <a:srgbClr val="58595B"/>
                </a:solidFill>
                <a:latin typeface="Calibri" pitchFamily="34" charset="0"/>
              </a:rPr>
              <a:t>396</a:t>
            </a: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Prosječna razina </a:t>
            </a:r>
            <a:r>
              <a:rPr kumimoji="0" lang="hr-HR" sz="1200" b="0" i="0" u="none" strike="noStrike" kern="1200" cap="none" spc="0" normalizeH="0" baseline="0" noProof="0" dirty="0">
                <a:ln>
                  <a:noFill/>
                </a:ln>
                <a:solidFill>
                  <a:srgbClr val="222223"/>
                </a:solidFill>
                <a:effectLst/>
                <a:uLnTx/>
                <a:uFillTx/>
                <a:latin typeface="Calibri"/>
                <a:ea typeface="+mn-ea"/>
                <a:cs typeface="+mn-cs"/>
              </a:rPr>
              <a:t>zadovoljstva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sudcem je niža </a:t>
            </a:r>
            <a:r>
              <a:rPr kumimoji="0" lang="hr-HR" sz="1200" b="0" i="0" u="none" strike="noStrike" kern="1200" cap="none" spc="0" normalizeH="0" baseline="0" noProof="0" dirty="0">
                <a:ln>
                  <a:noFill/>
                </a:ln>
                <a:solidFill>
                  <a:srgbClr val="222223"/>
                </a:solidFill>
                <a:effectLst/>
                <a:uLnTx/>
                <a:uFillTx/>
                <a:latin typeface="Calibri"/>
                <a:ea typeface="+mn-ea"/>
                <a:cs typeface="+mn-cs"/>
              </a:rPr>
              <a:t>nego prije 6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godina</a:t>
            </a:r>
            <a:r>
              <a:rPr kumimoji="0" lang="hr-HR" sz="1200" b="0" i="0" u="none" strike="noStrike" kern="1200" cap="none" spc="0" normalizeH="0" baseline="0" noProof="0" dirty="0">
                <a:ln>
                  <a:noFill/>
                </a:ln>
                <a:solidFill>
                  <a:srgbClr val="222223"/>
                </a:solidFill>
                <a:effectLst/>
                <a:uLnTx/>
                <a:uFillTx/>
                <a:latin typeface="Calibri"/>
                <a:ea typeface="+mn-ea"/>
                <a:cs typeface="+mn-cs"/>
              </a:rPr>
              <a:t>, prvenstveno kao posljedica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smanjenja </a:t>
            </a:r>
            <a:r>
              <a:rPr kumimoji="0" lang="hr-HR" sz="1200" b="0" i="0" u="none" strike="noStrike" kern="1200" cap="none" spc="0" normalizeH="0" baseline="0" noProof="0" dirty="0">
                <a:ln>
                  <a:noFill/>
                </a:ln>
                <a:solidFill>
                  <a:srgbClr val="222223"/>
                </a:solidFill>
                <a:effectLst/>
                <a:uLnTx/>
                <a:uFillTx/>
                <a:latin typeface="Calibri"/>
                <a:ea typeface="+mn-ea"/>
                <a:cs typeface="+mn-cs"/>
              </a:rPr>
              <a:t>udjela osoba koje su u potpunosti zadovoljne (s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49% </a:t>
            </a:r>
            <a:r>
              <a:rPr kumimoji="0" lang="hr-HR" sz="1200" b="0" i="0" u="none" strike="noStrike" kern="1200" cap="none" spc="0" normalizeH="0" baseline="0" noProof="0" dirty="0">
                <a:ln>
                  <a:noFill/>
                </a:ln>
                <a:solidFill>
                  <a:srgbClr val="222223"/>
                </a:solidFill>
                <a:effectLst/>
                <a:uLnTx/>
                <a:uFillTx/>
                <a:latin typeface="Calibri"/>
                <a:ea typeface="+mn-ea"/>
                <a:cs typeface="+mn-cs"/>
              </a:rPr>
              <a:t>na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31%). </a:t>
            </a:r>
            <a:r>
              <a:rPr kumimoji="0" lang="hr-HR" sz="1200" b="0" i="0" u="none" strike="noStrike" kern="1200" cap="none" spc="0" normalizeH="0" baseline="0" noProof="0" dirty="0">
                <a:ln>
                  <a:noFill/>
                </a:ln>
                <a:solidFill>
                  <a:srgbClr val="222223"/>
                </a:solidFill>
                <a:effectLst/>
                <a:uLnTx/>
                <a:uFillTx/>
                <a:latin typeface="Calibri"/>
                <a:ea typeface="+mn-ea"/>
                <a:cs typeface="+mn-cs"/>
              </a:rPr>
              <a:t>U</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kupna ocjena rada sudaca i dalje je vrlo dobra te gotovo 2/3 korisnika izražava zadovoljstvo. Najvišu ocjenu sudci dobivaju od korisnika u OS Karlovcu, a najnižu u OS u Puli te u OGS Zagrebu.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sudcima </a:t>
            </a:r>
            <a:r>
              <a:rPr lang="pl-PL" sz="1600" b="0" dirty="0" smtClean="0">
                <a:solidFill>
                  <a:srgbClr val="007681"/>
                </a:solidFill>
              </a:rPr>
              <a:t>-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Content Placeholder 11"/>
          <p:cNvGraphicFramePr>
            <a:graphicFrameLocks/>
          </p:cNvGraphicFramePr>
          <p:nvPr>
            <p:extLst/>
          </p:nvPr>
        </p:nvGraphicFramePr>
        <p:xfrm>
          <a:off x="224598" y="1734618"/>
          <a:ext cx="5315142" cy="2738301"/>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0"/>
          <p:cNvSpPr txBox="1"/>
          <p:nvPr/>
        </p:nvSpPr>
        <p:spPr>
          <a:xfrm>
            <a:off x="1028085" y="1401264"/>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Ukupno zadovoljstvo </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sa </a:t>
            </a: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sudcem</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7" name="Tablica 16"/>
          <p:cNvGraphicFramePr>
            <a:graphicFrameLocks noGrp="1"/>
          </p:cNvGraphicFramePr>
          <p:nvPr>
            <p:extLst>
              <p:ext uri="{D42A27DB-BD31-4B8C-83A1-F6EECF244321}">
                <p14:modId xmlns:p14="http://schemas.microsoft.com/office/powerpoint/2010/main" val="894356967"/>
              </p:ext>
            </p:extLst>
          </p:nvPr>
        </p:nvGraphicFramePr>
        <p:xfrm>
          <a:off x="6286501" y="1775364"/>
          <a:ext cx="2334126" cy="2078732"/>
        </p:xfrm>
        <a:graphic>
          <a:graphicData uri="http://schemas.openxmlformats.org/drawingml/2006/table">
            <a:tbl>
              <a:tblPr>
                <a:tableStyleId>{638B1855-1B75-4FBE-930C-398BA8C253C6}</a:tableStyleId>
              </a:tblPr>
              <a:tblGrid>
                <a:gridCol w="1544526">
                  <a:extLst>
                    <a:ext uri="{9D8B030D-6E8A-4147-A177-3AD203B41FA5}">
                      <a16:colId xmlns:a16="http://schemas.microsoft.com/office/drawing/2014/main" xmlns="" val="20000"/>
                    </a:ext>
                  </a:extLst>
                </a:gridCol>
                <a:gridCol w="789600">
                  <a:extLst>
                    <a:ext uri="{9D8B030D-6E8A-4147-A177-3AD203B41FA5}">
                      <a16:colId xmlns:a16="http://schemas.microsoft.com/office/drawing/2014/main" xmlns="" val="20001"/>
                    </a:ext>
                  </a:extLst>
                </a:gridCol>
              </a:tblGrid>
              <a:tr h="188183">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Prosjek</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3,7</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4,1</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3,9</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1000" b="1" u="none" strike="noStrike" kern="1200" dirty="0" smtClean="0">
                          <a:solidFill>
                            <a:schemeClr val="lt1"/>
                          </a:solidFill>
                          <a:effectLst/>
                          <a:latin typeface="+mn-lt"/>
                          <a:ea typeface="+mn-ea"/>
                          <a:cs typeface="+mn-cs"/>
                        </a:rPr>
                        <a:t>Ukupno</a:t>
                      </a:r>
                      <a:r>
                        <a:rPr lang="hr-HR" sz="1000" b="1" u="none" strike="noStrike" kern="1200" baseline="0" dirty="0" smtClean="0">
                          <a:solidFill>
                            <a:schemeClr val="lt1"/>
                          </a:solidFill>
                          <a:effectLst/>
                          <a:latin typeface="+mn-lt"/>
                          <a:ea typeface="+mn-ea"/>
                          <a:cs typeface="+mn-cs"/>
                        </a:rPr>
                        <a:t> </a:t>
                      </a:r>
                      <a:r>
                        <a:rPr lang="hr-HR" sz="1000" b="1" u="none" strike="noStrike" kern="1200" dirty="0" smtClean="0">
                          <a:solidFill>
                            <a:schemeClr val="lt1"/>
                          </a:solidFill>
                          <a:effectLst/>
                          <a:latin typeface="+mn-lt"/>
                          <a:ea typeface="+mn-ea"/>
                          <a:cs typeface="+mn-cs"/>
                        </a:rPr>
                        <a:t>2010.</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1000" b="1" u="none" strike="noStrike" kern="1200" dirty="0" smtClean="0">
                          <a:solidFill>
                            <a:schemeClr val="lt1"/>
                          </a:solidFill>
                          <a:effectLst/>
                          <a:latin typeface="+mn-lt"/>
                          <a:ea typeface="+mn-ea"/>
                          <a:cs typeface="+mn-cs"/>
                        </a:rPr>
                        <a:t>4,1</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1000" b="1" u="none" strike="noStrike" kern="1200" dirty="0" smtClean="0">
                          <a:solidFill>
                            <a:schemeClr val="lt1"/>
                          </a:solidFill>
                          <a:effectLst/>
                          <a:latin typeface="+mn-lt"/>
                          <a:ea typeface="+mn-ea"/>
                          <a:cs typeface="+mn-cs"/>
                        </a:rPr>
                        <a:t>Ukupno 2016.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1000" b="1" u="none" strike="noStrike" kern="1200" dirty="0" smtClean="0">
                          <a:solidFill>
                            <a:schemeClr val="lt1"/>
                          </a:solidFill>
                          <a:effectLst/>
                          <a:latin typeface="+mn-lt"/>
                          <a:ea typeface="+mn-ea"/>
                          <a:cs typeface="+mn-cs"/>
                        </a:rPr>
                        <a:t>3,8</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
        <p:nvSpPr>
          <p:cNvPr id="18"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spTree>
    <p:extLst>
      <p:ext uri="{BB962C8B-B14F-4D97-AF65-F5344CB8AC3E}">
        <p14:creationId xmlns:p14="http://schemas.microsoft.com/office/powerpoint/2010/main" val="72214301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8068502"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P9. </a:t>
            </a:r>
            <a:r>
              <a:rPr lang="hr-HR" sz="800" dirty="0">
                <a:solidFill>
                  <a:srgbClr val="58595B"/>
                </a:solidFill>
                <a:latin typeface="Calibri" pitchFamily="34" charset="0"/>
              </a:rPr>
              <a:t>Sada Vas molim da ocijenite koliko sljedeće karakteristike opisuju suca/sutkinju ovog suda koji vodi postupak zbog kojeg ste danas bili na sudu, uzimajući sva Vaša iskustva s njima u ovom predmetu. Uzorak: N_2010=115; </a:t>
            </a:r>
            <a:r>
              <a:rPr lang="hr-HR" sz="800" dirty="0" smtClean="0">
                <a:solidFill>
                  <a:srgbClr val="58595B"/>
                </a:solidFill>
                <a:latin typeface="Calibri" pitchFamily="34" charset="0"/>
              </a:rPr>
              <a:t>N_2016=47</a:t>
            </a:r>
            <a:endParaRPr lang="hr-HR" sz="800" dirty="0">
              <a:solidFill>
                <a:srgbClr val="FF0000"/>
              </a:solidFill>
              <a:latin typeface="Calibri" pitchFamily="34" charset="0"/>
            </a:endParaRPr>
          </a:p>
        </p:txBody>
      </p:sp>
      <p:sp>
        <p:nvSpPr>
          <p:cNvPr id="9" name="Pravokutnik 8"/>
          <p:cNvSpPr/>
          <p:nvPr/>
        </p:nvSpPr>
        <p:spPr>
          <a:xfrm>
            <a:off x="152797" y="47379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Na većini procjenjivanih karakteristika sudaca nije došlo do većih promjena u odnosu na 2010. godinu. Izuzetak je procjena efikasnosti koja je narasla u 2016. godini (57%:38%). Općenito, ispitanici i dalje češće opisuju sudce pozitivnim nego negativnim karakteristikama.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rPr>
              <a:t>Karakteristike sudaca - 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1821339" y="1126131"/>
            <a:ext cx="1695282"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0" y="1521376"/>
          <a:ext cx="4092528"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nvPr>
        </p:nvGraphicFramePr>
        <p:xfrm>
          <a:off x="4404360" y="1358949"/>
          <a:ext cx="3947246" cy="2804742"/>
        </p:xfrm>
        <a:graphic>
          <a:graphicData uri="http://schemas.openxmlformats.org/drawingml/2006/table">
            <a:tbl>
              <a:tblPr>
                <a:tableStyleId>{638B1855-1B75-4FBE-930C-398BA8C253C6}</a:tableStyleId>
              </a:tblPr>
              <a:tblGrid>
                <a:gridCol w="1274031">
                  <a:extLst>
                    <a:ext uri="{9D8B030D-6E8A-4147-A177-3AD203B41FA5}">
                      <a16:colId xmlns:a16="http://schemas.microsoft.com/office/drawing/2014/main" xmlns="" val="20000"/>
                    </a:ext>
                  </a:extLst>
                </a:gridCol>
                <a:gridCol w="534643">
                  <a:extLst>
                    <a:ext uri="{9D8B030D-6E8A-4147-A177-3AD203B41FA5}">
                      <a16:colId xmlns:a16="http://schemas.microsoft.com/office/drawing/2014/main" xmlns="" val="20001"/>
                    </a:ext>
                  </a:extLst>
                </a:gridCol>
                <a:gridCol w="534643">
                  <a:extLst>
                    <a:ext uri="{9D8B030D-6E8A-4147-A177-3AD203B41FA5}">
                      <a16:colId xmlns:a16="http://schemas.microsoft.com/office/drawing/2014/main" xmlns="" val="20002"/>
                    </a:ext>
                  </a:extLst>
                </a:gridCol>
                <a:gridCol w="534643">
                  <a:extLst>
                    <a:ext uri="{9D8B030D-6E8A-4147-A177-3AD203B41FA5}">
                      <a16:colId xmlns:a16="http://schemas.microsoft.com/office/drawing/2014/main" xmlns="" val="20003"/>
                    </a:ext>
                  </a:extLst>
                </a:gridCol>
                <a:gridCol w="534643">
                  <a:extLst>
                    <a:ext uri="{9D8B030D-6E8A-4147-A177-3AD203B41FA5}">
                      <a16:colId xmlns:a16="http://schemas.microsoft.com/office/drawing/2014/main" xmlns="" val="20004"/>
                    </a:ext>
                  </a:extLst>
                </a:gridCol>
                <a:gridCol w="534643">
                  <a:extLst>
                    <a:ext uri="{9D8B030D-6E8A-4147-A177-3AD203B41FA5}">
                      <a16:colId xmlns:a16="http://schemas.microsoft.com/office/drawing/2014/main" xmlns="" val="20005"/>
                    </a:ext>
                  </a:extLst>
                </a:gridCol>
              </a:tblGrid>
              <a:tr h="176839">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7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800" b="1" u="none" strike="noStrike" kern="1200" dirty="0" smtClean="0">
                          <a:solidFill>
                            <a:schemeClr val="lt1"/>
                          </a:solidFill>
                          <a:effectLst/>
                          <a:latin typeface="+mn-lt"/>
                          <a:ea typeface="+mn-ea"/>
                          <a:cs typeface="+mn-cs"/>
                        </a:rPr>
                        <a:t>N</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800" b="0" i="0" u="none" strike="noStrike">
                          <a:solidFill>
                            <a:schemeClr val="bg1"/>
                          </a:solidFill>
                          <a:effectLst/>
                          <a:latin typeface="Calibri"/>
                        </a:rPr>
                        <a:t>Pristojan i uljudan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0" i="0" u="none" strike="noStrike">
                          <a:solidFill>
                            <a:schemeClr val="bg1"/>
                          </a:solidFill>
                          <a:effectLst/>
                          <a:latin typeface="Calibri"/>
                        </a:rPr>
                        <a:t>Poštuje proceduru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pl-PL" sz="800" b="0" i="0" u="none" strike="noStrike">
                          <a:solidFill>
                            <a:schemeClr val="bg1"/>
                          </a:solidFill>
                          <a:effectLst/>
                          <a:latin typeface="Calibri"/>
                        </a:rPr>
                        <a:t>Izražava se jasno i razumljivo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800" b="0" i="0" u="none" strike="noStrike">
                          <a:solidFill>
                            <a:schemeClr val="bg1"/>
                          </a:solidFill>
                          <a:effectLst/>
                          <a:latin typeface="Calibri"/>
                        </a:rPr>
                        <a:t>Piše jasne odluke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800" b="0" i="0" u="none" strike="noStrike">
                          <a:solidFill>
                            <a:schemeClr val="bg1"/>
                          </a:solidFill>
                          <a:effectLst/>
                          <a:latin typeface="Calibri"/>
                        </a:rPr>
                        <a:t>Nepristran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800" b="0" i="0" u="none" strike="noStrike">
                          <a:solidFill>
                            <a:schemeClr val="bg1"/>
                          </a:solidFill>
                          <a:effectLst/>
                          <a:latin typeface="Calibri"/>
                        </a:rPr>
                        <a:t>Temeljit i dobro pripremljen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46868">
                <a:tc>
                  <a:txBody>
                    <a:bodyPr/>
                    <a:lstStyle/>
                    <a:p>
                      <a:pPr algn="l" fontAlgn="b"/>
                      <a:r>
                        <a:rPr lang="hr-HR" sz="800" b="0" i="0" u="none" strike="noStrike">
                          <a:solidFill>
                            <a:schemeClr val="bg1"/>
                          </a:solidFill>
                          <a:effectLst/>
                          <a:latin typeface="Calibri"/>
                        </a:rPr>
                        <a:t>Efikasan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59%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46868">
                <a:tc>
                  <a:txBody>
                    <a:bodyPr/>
                    <a:lstStyle/>
                    <a:p>
                      <a:pPr algn="l" fontAlgn="b"/>
                      <a:r>
                        <a:rPr lang="hr-HR" sz="800" b="0" i="0" u="none" strike="noStrike">
                          <a:solidFill>
                            <a:schemeClr val="bg1"/>
                          </a:solidFill>
                          <a:effectLst/>
                          <a:latin typeface="Calibri"/>
                        </a:rPr>
                        <a:t>Stručan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25%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46868">
                <a:tc>
                  <a:txBody>
                    <a:bodyPr/>
                    <a:lstStyle/>
                    <a:p>
                      <a:pPr algn="l" fontAlgn="b"/>
                      <a:r>
                        <a:rPr lang="hr-HR" sz="800" b="0" i="0" u="none" strike="noStrike" dirty="0">
                          <a:solidFill>
                            <a:schemeClr val="bg1"/>
                          </a:solidFill>
                          <a:effectLst/>
                          <a:latin typeface="Calibri"/>
                        </a:rPr>
                        <a:t>Razumije životni kontekst predmeta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bl>
          </a:graphicData>
        </a:graphic>
      </p:graphicFrame>
      <p:sp>
        <p:nvSpPr>
          <p:cNvPr id="10" name="TextBox 10"/>
          <p:cNvSpPr txBox="1"/>
          <p:nvPr/>
        </p:nvSpPr>
        <p:spPr>
          <a:xfrm>
            <a:off x="238414" y="4336222"/>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opisuje</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48897813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fontScale="850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P10. Molim Vas da ocijenite ocjenama od 1 do 5 Vaše ukupno iskustvo sa sucem/sutkinjom u tom predmetu. Ako se predmet vodi pred sudskim vijećem, molim Vas da ocijenite predsjednika vijeća. </a:t>
            </a:r>
            <a:r>
              <a:rPr lang="pt-BR" sz="800" dirty="0">
                <a:solidFill>
                  <a:srgbClr val="58595B"/>
                </a:solidFill>
                <a:latin typeface="Calibri" pitchFamily="34" charset="0"/>
              </a:rPr>
              <a:t>Uzorak: </a:t>
            </a:r>
            <a:r>
              <a:rPr lang="hr-HR" sz="800" dirty="0">
                <a:solidFill>
                  <a:srgbClr val="58595B"/>
                </a:solidFill>
                <a:latin typeface="Calibri" pitchFamily="34" charset="0"/>
              </a:rPr>
              <a:t>N_2010=115; </a:t>
            </a:r>
            <a:r>
              <a:rPr lang="hr-HR" sz="800" dirty="0" smtClean="0">
                <a:solidFill>
                  <a:srgbClr val="58595B"/>
                </a:solidFill>
                <a:latin typeface="Calibri" pitchFamily="34" charset="0"/>
              </a:rPr>
              <a:t>N_2016=46</a:t>
            </a:r>
            <a:endParaRPr lang="hr-H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Prosječna razina </a:t>
            </a:r>
            <a:r>
              <a:rPr kumimoji="0" lang="hr-HR" sz="1200" b="0" i="0" u="none" strike="noStrike" kern="1200" cap="none" spc="0" normalizeH="0" baseline="0" noProof="0" dirty="0">
                <a:ln>
                  <a:noFill/>
                </a:ln>
                <a:solidFill>
                  <a:srgbClr val="222223"/>
                </a:solidFill>
                <a:effectLst/>
                <a:uLnTx/>
                <a:uFillTx/>
                <a:latin typeface="Calibri"/>
                <a:ea typeface="+mn-ea"/>
                <a:cs typeface="+mn-cs"/>
              </a:rPr>
              <a:t>zadovoljstva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sudcem nešto je viša </a:t>
            </a:r>
            <a:r>
              <a:rPr kumimoji="0" lang="hr-HR" sz="1200" b="0" i="0" u="none" strike="noStrike" kern="1200" cap="none" spc="0" normalizeH="0" baseline="0" noProof="0" dirty="0">
                <a:ln>
                  <a:noFill/>
                </a:ln>
                <a:solidFill>
                  <a:srgbClr val="222223"/>
                </a:solidFill>
                <a:effectLst/>
                <a:uLnTx/>
                <a:uFillTx/>
                <a:latin typeface="Calibri"/>
                <a:ea typeface="+mn-ea"/>
                <a:cs typeface="+mn-cs"/>
              </a:rPr>
              <a:t>nego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2010 godine, </a:t>
            </a:r>
            <a:r>
              <a:rPr kumimoji="0" lang="hr-HR" sz="1200" b="0" i="0" u="none" strike="noStrike" kern="1200" cap="none" spc="0" normalizeH="0" baseline="0" noProof="0" dirty="0">
                <a:ln>
                  <a:noFill/>
                </a:ln>
                <a:solidFill>
                  <a:srgbClr val="222223"/>
                </a:solidFill>
                <a:effectLst/>
                <a:uLnTx/>
                <a:uFillTx/>
                <a:latin typeface="Calibri"/>
                <a:ea typeface="+mn-ea"/>
                <a:cs typeface="+mn-cs"/>
              </a:rPr>
              <a:t>prvenstveno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porastom udjela </a:t>
            </a:r>
            <a:r>
              <a:rPr kumimoji="0" lang="hr-HR" sz="1200" b="0" i="0" u="none" strike="noStrike" kern="1200" cap="none" spc="0" normalizeH="0" baseline="0" noProof="0" dirty="0">
                <a:ln>
                  <a:noFill/>
                </a:ln>
                <a:solidFill>
                  <a:srgbClr val="222223"/>
                </a:solidFill>
                <a:effectLst/>
                <a:uLnTx/>
                <a:uFillTx/>
                <a:latin typeface="Calibri"/>
                <a:ea typeface="+mn-ea"/>
                <a:cs typeface="+mn-cs"/>
              </a:rPr>
              <a:t>osoba koje su u potpunosti zadovoljne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(39%:26%). Većina ispitanika (59%) izražava zadovoljstvo</a:t>
            </a:r>
            <a:r>
              <a:rPr kumimoji="0" lang="hr-HR" sz="1200" b="0" i="0" u="none" strike="noStrike" kern="1200" cap="none" spc="0" normalizeH="0" baseline="0" noProof="0" dirty="0">
                <a:ln>
                  <a:noFill/>
                </a:ln>
                <a:solidFill>
                  <a:srgbClr val="222223"/>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radom sudaca, a </a:t>
            </a:r>
            <a:r>
              <a:rPr kumimoji="0" lang="hr-HR" sz="1200" b="0" i="0" u="none" strike="noStrike" kern="1200" cap="none" spc="0" normalizeH="0" baseline="0" noProof="0" dirty="0">
                <a:ln>
                  <a:noFill/>
                </a:ln>
                <a:solidFill>
                  <a:srgbClr val="222223"/>
                </a:solidFill>
                <a:effectLst/>
                <a:uLnTx/>
                <a:uFillTx/>
                <a:latin typeface="Calibri"/>
                <a:ea typeface="+mn-ea"/>
                <a:cs typeface="+mn-cs"/>
              </a:rPr>
              <a:t>u</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kupno </a:t>
            </a:r>
            <a:r>
              <a:rPr kumimoji="0" lang="hr-HR" sz="1200" b="0" i="0" u="none" strike="noStrike" kern="1200" cap="none" spc="0" normalizeH="0" baseline="0" noProof="0" dirty="0">
                <a:ln>
                  <a:noFill/>
                </a:ln>
                <a:solidFill>
                  <a:srgbClr val="222223"/>
                </a:solidFill>
                <a:effectLst/>
                <a:uLnTx/>
                <a:uFillTx/>
                <a:latin typeface="Calibri"/>
                <a:ea typeface="+mn-ea"/>
                <a:cs typeface="+mn-cs"/>
              </a:rPr>
              <a:t>iskustvo sa sudcima ocjenjeno je vrlo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dobrim.</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sudcima - </a:t>
            </a:r>
            <a:r>
              <a:rPr lang="pl-PL" sz="1600" b="0" dirty="0">
                <a:solidFill>
                  <a:srgbClr val="007681"/>
                </a:solidFill>
              </a:rPr>
              <a:t>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0" name="Content Placeholder 11"/>
          <p:cNvGraphicFramePr>
            <a:graphicFrameLocks/>
          </p:cNvGraphicFramePr>
          <p:nvPr>
            <p:extLst/>
          </p:nvPr>
        </p:nvGraphicFramePr>
        <p:xfrm>
          <a:off x="224597" y="1879514"/>
          <a:ext cx="5942359" cy="2738301"/>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0"/>
          <p:cNvSpPr txBox="1"/>
          <p:nvPr/>
        </p:nvSpPr>
        <p:spPr>
          <a:xfrm>
            <a:off x="1028085" y="1149027"/>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Ukupno zadovoljstvo </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sa </a:t>
            </a: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sudcem</a:t>
            </a:r>
          </a:p>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7" name="Tablica 16"/>
          <p:cNvGraphicFramePr>
            <a:graphicFrameLocks noGrp="1"/>
          </p:cNvGraphicFramePr>
          <p:nvPr>
            <p:extLst/>
          </p:nvPr>
        </p:nvGraphicFramePr>
        <p:xfrm>
          <a:off x="6600826" y="1832514"/>
          <a:ext cx="2334126" cy="2027111"/>
        </p:xfrm>
        <a:graphic>
          <a:graphicData uri="http://schemas.openxmlformats.org/drawingml/2006/table">
            <a:tbl>
              <a:tblPr>
                <a:tableStyleId>{638B1855-1B75-4FBE-930C-398BA8C253C6}</a:tableStyleId>
              </a:tblPr>
              <a:tblGrid>
                <a:gridCol w="1154108">
                  <a:extLst>
                    <a:ext uri="{9D8B030D-6E8A-4147-A177-3AD203B41FA5}">
                      <a16:colId xmlns:a16="http://schemas.microsoft.com/office/drawing/2014/main" xmlns="" val="20000"/>
                    </a:ext>
                  </a:extLst>
                </a:gridCol>
                <a:gridCol w="590009">
                  <a:extLst>
                    <a:ext uri="{9D8B030D-6E8A-4147-A177-3AD203B41FA5}">
                      <a16:colId xmlns:a16="http://schemas.microsoft.com/office/drawing/2014/main" xmlns="" val="20001"/>
                    </a:ext>
                  </a:extLst>
                </a:gridCol>
                <a:gridCol w="590009">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Prosjek</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smtClean="0">
                          <a:solidFill>
                            <a:schemeClr val="bg1"/>
                          </a:solidFill>
                          <a:effectLst/>
                          <a:latin typeface="Calibri"/>
                        </a:rPr>
                        <a:t>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smtClean="0">
                          <a:solidFill>
                            <a:schemeClr val="bg1"/>
                          </a:solidFill>
                          <a:effectLst/>
                          <a:latin typeface="Calibri"/>
                        </a:rPr>
                        <a:t>21</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smtClean="0">
                          <a:solidFill>
                            <a:schemeClr val="bg1"/>
                          </a:solidFill>
                          <a:effectLst/>
                          <a:latin typeface="Calibri"/>
                        </a:rPr>
                        <a:t>8</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smtClean="0">
                          <a:solidFill>
                            <a:schemeClr val="bg1"/>
                          </a:solidFill>
                          <a:effectLst/>
                          <a:latin typeface="Calibri"/>
                        </a:rPr>
                        <a:t>9</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smtClean="0">
                          <a:solidFill>
                            <a:schemeClr val="bg1"/>
                          </a:solidFill>
                          <a:effectLst/>
                          <a:latin typeface="Calibri"/>
                        </a:rPr>
                        <a:t>34</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r>
                        <a:rPr lang="hr-HR" sz="700" b="1" u="none" strike="noStrike" kern="1200" baseline="0" dirty="0" smtClean="0">
                          <a:solidFill>
                            <a:schemeClr val="lt1"/>
                          </a:solidFill>
                          <a:effectLst/>
                          <a:latin typeface="+mn-lt"/>
                          <a:ea typeface="+mn-ea"/>
                          <a:cs typeface="+mn-cs"/>
                        </a:rPr>
                        <a:t> </a:t>
                      </a:r>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115</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a:solidFill>
                            <a:schemeClr val="bg1"/>
                          </a:solidFill>
                          <a:effectLst/>
                          <a:latin typeface="Calibri"/>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700" b="1" u="none" strike="noStrike" kern="1200" dirty="0" smtClean="0">
                          <a:solidFill>
                            <a:schemeClr val="lt1"/>
                          </a:solidFill>
                          <a:effectLst/>
                          <a:latin typeface="+mn-lt"/>
                          <a:ea typeface="+mn-ea"/>
                          <a:cs typeface="+mn-cs"/>
                        </a:rPr>
                        <a:t>Ukupno 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46</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a:solidFill>
                            <a:schemeClr val="bg1"/>
                          </a:solidFill>
                          <a:effectLst/>
                          <a:latin typeface="Calibri"/>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
        <p:nvSpPr>
          <p:cNvPr id="18" name="TextBox 10"/>
          <p:cNvSpPr txBox="1"/>
          <p:nvPr/>
        </p:nvSpPr>
        <p:spPr>
          <a:xfrm>
            <a:off x="6486526" y="145841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3" name="Content Placeholder 11"/>
          <p:cNvGraphicFramePr>
            <a:graphicFrameLocks/>
          </p:cNvGraphicFramePr>
          <p:nvPr>
            <p:extLst/>
          </p:nvPr>
        </p:nvGraphicFramePr>
        <p:xfrm>
          <a:off x="3894687" y="1149027"/>
          <a:ext cx="2272270" cy="11311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9614530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8068502"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P10. </a:t>
            </a:r>
            <a:r>
              <a:rPr lang="hr-HR" sz="800" dirty="0">
                <a:solidFill>
                  <a:srgbClr val="58595B"/>
                </a:solidFill>
                <a:latin typeface="Calibri" pitchFamily="34" charset="0"/>
              </a:rPr>
              <a:t>Sada Vas molim da ocijenite koliko sljedeće karakteristike opisuju suca/sutkinju ovog suda koji vodi postupak zbog kojeg ste danas bili na sudu, uzimajući sva Vaša iskustva s njima u ovom predmetu.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6269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Sudci se i dalje najčešće opisuju kao pristojni i uljudni, a 2016. godine značajno češće i stručnima. Ostali odnosi ostali nisu se značajno promijenili. Iako razlike nisu statistički značajne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(dijelom zbog razmjerno niskog broja ispitanika), u prosjeku, sudci općinskog suda u Karlovcu su ocijenjeni najvišim, a oni općinskog suda u Puli najnižim ocjenama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Karakteristike sudaca </a:t>
            </a:r>
            <a:r>
              <a:rPr kumimoji="0" lang="hr-HR" sz="1600" b="0" i="0" u="none" strike="noStrike" kern="1200" cap="none" spc="0" normalizeH="0" baseline="0" noProof="0" dirty="0">
                <a:ln>
                  <a:noFill/>
                </a:ln>
                <a:solidFill>
                  <a:srgbClr val="007681"/>
                </a:solidFill>
                <a:effectLst/>
                <a:uLnTx/>
                <a:uFillTx/>
                <a:latin typeface="Calibri"/>
                <a:ea typeface="+mj-ea"/>
                <a:cs typeface="+mj-cs"/>
              </a:rPr>
              <a:t>–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graphicFrame>
        <p:nvGraphicFramePr>
          <p:cNvPr id="13" name="Chart 4"/>
          <p:cNvGraphicFramePr/>
          <p:nvPr>
            <p:extLst/>
          </p:nvPr>
        </p:nvGraphicFramePr>
        <p:xfrm>
          <a:off x="94460" y="1521376"/>
          <a:ext cx="3941091"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nvPr>
        </p:nvGraphicFramePr>
        <p:xfrm>
          <a:off x="4379426" y="1301450"/>
          <a:ext cx="4506824" cy="3097330"/>
        </p:xfrm>
        <a:graphic>
          <a:graphicData uri="http://schemas.openxmlformats.org/drawingml/2006/table">
            <a:tbl>
              <a:tblPr>
                <a:tableStyleId>{638B1855-1B75-4FBE-930C-398BA8C253C6}</a:tableStyleId>
              </a:tblPr>
              <a:tblGrid>
                <a:gridCol w="1267339">
                  <a:extLst>
                    <a:ext uri="{9D8B030D-6E8A-4147-A177-3AD203B41FA5}">
                      <a16:colId xmlns:a16="http://schemas.microsoft.com/office/drawing/2014/main" xmlns="" val="20000"/>
                    </a:ext>
                  </a:extLst>
                </a:gridCol>
                <a:gridCol w="647897">
                  <a:extLst>
                    <a:ext uri="{9D8B030D-6E8A-4147-A177-3AD203B41FA5}">
                      <a16:colId xmlns:a16="http://schemas.microsoft.com/office/drawing/2014/main" xmlns="" val="20001"/>
                    </a:ext>
                  </a:extLst>
                </a:gridCol>
                <a:gridCol w="647897">
                  <a:extLst>
                    <a:ext uri="{9D8B030D-6E8A-4147-A177-3AD203B41FA5}">
                      <a16:colId xmlns:a16="http://schemas.microsoft.com/office/drawing/2014/main" xmlns="" val="20002"/>
                    </a:ext>
                  </a:extLst>
                </a:gridCol>
                <a:gridCol w="647897">
                  <a:extLst>
                    <a:ext uri="{9D8B030D-6E8A-4147-A177-3AD203B41FA5}">
                      <a16:colId xmlns:a16="http://schemas.microsoft.com/office/drawing/2014/main" xmlns="" val="20003"/>
                    </a:ext>
                  </a:extLst>
                </a:gridCol>
                <a:gridCol w="647897">
                  <a:extLst>
                    <a:ext uri="{9D8B030D-6E8A-4147-A177-3AD203B41FA5}">
                      <a16:colId xmlns:a16="http://schemas.microsoft.com/office/drawing/2014/main" xmlns="" val="20004"/>
                    </a:ext>
                  </a:extLst>
                </a:gridCol>
                <a:gridCol w="647897">
                  <a:extLst>
                    <a:ext uri="{9D8B030D-6E8A-4147-A177-3AD203B41FA5}">
                      <a16:colId xmlns:a16="http://schemas.microsoft.com/office/drawing/2014/main" xmlns="" val="20005"/>
                    </a:ext>
                  </a:extLst>
                </a:gridCol>
              </a:tblGrid>
              <a:tr h="176839">
                <a:tc>
                  <a:txBody>
                    <a:bodyPr/>
                    <a:lstStyle/>
                    <a:p>
                      <a:pPr algn="ctr" fontAlgn="ct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8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800" b="1" u="none" strike="noStrike" kern="1200" dirty="0">
                          <a:solidFill>
                            <a:schemeClr val="lt1"/>
                          </a:solidFill>
                          <a:effectLst/>
                          <a:latin typeface="+mn-lt"/>
                          <a:ea typeface="+mn-ea"/>
                          <a:cs typeface="+mn-cs"/>
                        </a:rPr>
                        <a:t>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31</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800" b="1" u="none" strike="noStrike" kern="1200" dirty="0">
                          <a:solidFill>
                            <a:schemeClr val="lt1"/>
                          </a:solidFill>
                          <a:effectLst/>
                          <a:latin typeface="+mn-lt"/>
                          <a:ea typeface="+mn-ea"/>
                          <a:cs typeface="+mn-cs"/>
                        </a:rPr>
                        <a:t>Pristojan i uljudan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1" u="none" strike="noStrike" kern="1200" dirty="0">
                          <a:solidFill>
                            <a:schemeClr val="lt1"/>
                          </a:solidFill>
                          <a:effectLst/>
                          <a:latin typeface="+mn-lt"/>
                          <a:ea typeface="+mn-ea"/>
                          <a:cs typeface="+mn-cs"/>
                        </a:rPr>
                        <a:t>Stručan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800" b="1" u="none" strike="noStrike" kern="1200" dirty="0">
                          <a:solidFill>
                            <a:schemeClr val="lt1"/>
                          </a:solidFill>
                          <a:effectLst/>
                          <a:latin typeface="+mn-lt"/>
                          <a:ea typeface="+mn-ea"/>
                          <a:cs typeface="+mn-cs"/>
                        </a:rPr>
                        <a:t>Efikasan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800" b="1" u="none" strike="noStrike" kern="1200" dirty="0">
                          <a:solidFill>
                            <a:schemeClr val="lt1"/>
                          </a:solidFill>
                          <a:effectLst/>
                          <a:latin typeface="+mn-lt"/>
                          <a:ea typeface="+mn-ea"/>
                          <a:cs typeface="+mn-cs"/>
                        </a:rPr>
                        <a:t>Nepristran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77%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800" b="1" u="none" strike="noStrike" kern="1200" dirty="0">
                          <a:solidFill>
                            <a:schemeClr val="lt1"/>
                          </a:solidFill>
                          <a:effectLst/>
                          <a:latin typeface="+mn-lt"/>
                          <a:ea typeface="+mn-ea"/>
                          <a:cs typeface="+mn-cs"/>
                        </a:rPr>
                        <a:t>Temeljit i dobro pripremljen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pl-PL" sz="800" b="1" u="none" strike="noStrike" kern="1200" dirty="0">
                          <a:solidFill>
                            <a:schemeClr val="lt1"/>
                          </a:solidFill>
                          <a:effectLst/>
                          <a:latin typeface="+mn-lt"/>
                          <a:ea typeface="+mn-ea"/>
                          <a:cs typeface="+mn-cs"/>
                        </a:rPr>
                        <a:t>Izražava se jasno i razumljivo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87%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46868">
                <a:tc>
                  <a:txBody>
                    <a:bodyPr/>
                    <a:lstStyle/>
                    <a:p>
                      <a:pPr algn="l" fontAlgn="b"/>
                      <a:r>
                        <a:rPr lang="hr-HR" sz="800" b="1" u="none" strike="noStrike" kern="1200" dirty="0">
                          <a:solidFill>
                            <a:schemeClr val="lt1"/>
                          </a:solidFill>
                          <a:effectLst/>
                          <a:latin typeface="+mn-lt"/>
                          <a:ea typeface="+mn-ea"/>
                          <a:cs typeface="+mn-cs"/>
                        </a:rPr>
                        <a:t>Piše jasne odluke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46868">
                <a:tc>
                  <a:txBody>
                    <a:bodyPr/>
                    <a:lstStyle/>
                    <a:p>
                      <a:pPr algn="l" fontAlgn="b"/>
                      <a:r>
                        <a:rPr lang="hr-HR" sz="800" b="1" u="none" strike="noStrike" kern="1200" dirty="0">
                          <a:solidFill>
                            <a:schemeClr val="lt1"/>
                          </a:solidFill>
                          <a:effectLst/>
                          <a:latin typeface="+mn-lt"/>
                          <a:ea typeface="+mn-ea"/>
                          <a:cs typeface="+mn-cs"/>
                        </a:rPr>
                        <a:t>Razumije životni kontekst predmeta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72%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246868">
                <a:tc>
                  <a:txBody>
                    <a:bodyPr/>
                    <a:lstStyle/>
                    <a:p>
                      <a:pPr algn="l" fontAlgn="b"/>
                      <a:r>
                        <a:rPr lang="hr-HR" sz="800" b="1" u="none" strike="noStrike" kern="1200" dirty="0">
                          <a:solidFill>
                            <a:schemeClr val="lt1"/>
                          </a:solidFill>
                          <a:effectLst/>
                          <a:latin typeface="+mn-lt"/>
                          <a:ea typeface="+mn-ea"/>
                          <a:cs typeface="+mn-cs"/>
                        </a:rPr>
                        <a:t>Poštuje proceduru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8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246868">
                <a:tc>
                  <a:txBody>
                    <a:bodyPr/>
                    <a:lstStyle/>
                    <a:p>
                      <a:pPr algn="l" fontAlgn="b"/>
                      <a:r>
                        <a:rPr lang="hr-HR" sz="800" b="1" u="none" strike="noStrike" kern="1200" dirty="0" smtClean="0">
                          <a:solidFill>
                            <a:schemeClr val="accent6"/>
                          </a:solidFill>
                          <a:effectLst/>
                          <a:latin typeface="+mn-lt"/>
                          <a:ea typeface="+mn-ea"/>
                          <a:cs typeface="+mn-cs"/>
                        </a:rPr>
                        <a:t>Prosjek po sudovima</a:t>
                      </a:r>
                      <a:endParaRPr lang="hr-HR" sz="800" b="1" u="none" strike="noStrike" kern="1200" dirty="0">
                        <a:solidFill>
                          <a:schemeClr val="accent6"/>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800" b="1" u="none" strike="noStrike" kern="1200" dirty="0" smtClean="0">
                          <a:solidFill>
                            <a:schemeClr val="accent6"/>
                          </a:solidFill>
                          <a:effectLst/>
                          <a:latin typeface="+mn-lt"/>
                          <a:ea typeface="+mn-ea"/>
                          <a:cs typeface="+mn-cs"/>
                        </a:rPr>
                        <a:t>61%</a:t>
                      </a:r>
                      <a:endParaRPr lang="hr-HR" sz="8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800" b="1" u="none" strike="noStrike" kern="1200" dirty="0" smtClean="0">
                          <a:solidFill>
                            <a:schemeClr val="accent6"/>
                          </a:solidFill>
                          <a:effectLst/>
                          <a:latin typeface="+mn-lt"/>
                          <a:ea typeface="+mn-ea"/>
                          <a:cs typeface="+mn-cs"/>
                        </a:rPr>
                        <a:t>70%</a:t>
                      </a:r>
                      <a:endParaRPr lang="hr-HR" sz="8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800" b="1" u="none" strike="noStrike" kern="1200" dirty="0" smtClean="0">
                          <a:solidFill>
                            <a:schemeClr val="accent6"/>
                          </a:solidFill>
                          <a:effectLst/>
                          <a:latin typeface="+mn-lt"/>
                          <a:ea typeface="+mn-ea"/>
                          <a:cs typeface="+mn-cs"/>
                        </a:rPr>
                        <a:t>86%</a:t>
                      </a:r>
                      <a:endParaRPr lang="hr-HR" sz="8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800" b="1" u="none" strike="noStrike" kern="1200" dirty="0" smtClean="0">
                          <a:solidFill>
                            <a:schemeClr val="accent6"/>
                          </a:solidFill>
                          <a:effectLst/>
                          <a:latin typeface="+mn-lt"/>
                          <a:ea typeface="+mn-ea"/>
                          <a:cs typeface="+mn-cs"/>
                        </a:rPr>
                        <a:t>79%</a:t>
                      </a:r>
                      <a:endParaRPr lang="hr-HR" sz="8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algn="ctr" defTabSz="924282" rtl="0" eaLnBrk="1" fontAlgn="b" latinLnBrk="0" hangingPunct="1"/>
                      <a:r>
                        <a:rPr lang="hr-HR" sz="800" b="1" u="none" strike="noStrike" kern="1200" dirty="0" smtClean="0">
                          <a:solidFill>
                            <a:schemeClr val="accent6"/>
                          </a:solidFill>
                          <a:effectLst/>
                          <a:latin typeface="+mn-lt"/>
                          <a:ea typeface="+mn-ea"/>
                          <a:cs typeface="+mn-cs"/>
                        </a:rPr>
                        <a:t>76%</a:t>
                      </a:r>
                      <a:endParaRPr lang="hr-HR" sz="8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xmlns="" val="3273337573"/>
                  </a:ext>
                </a:extLst>
              </a:tr>
            </a:tbl>
          </a:graphicData>
        </a:graphic>
      </p:graphicFrame>
    </p:spTree>
    <p:extLst>
      <p:ext uri="{BB962C8B-B14F-4D97-AF65-F5344CB8AC3E}">
        <p14:creationId xmlns:p14="http://schemas.microsoft.com/office/powerpoint/2010/main" val="84574366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P11a. </a:t>
            </a:r>
            <a:r>
              <a:rPr lang="hr-HR" sz="800" dirty="0">
                <a:solidFill>
                  <a:srgbClr val="58595B"/>
                </a:solidFill>
                <a:latin typeface="Calibri" pitchFamily="34" charset="0"/>
              </a:rPr>
              <a:t>Molim Vas da ocijenite ocjenama od 1 do 5 Vaše ukupno iskustvo sa sucem/sutkinjom u tom predmetu. Ako se predmet vodi pred sudskim vijećem, molim Vas da ocijenite predsjednika vijeća</a:t>
            </a:r>
            <a:r>
              <a:rPr lang="hr-HR" sz="800" dirty="0" smtClean="0">
                <a:solidFill>
                  <a:srgbClr val="58595B"/>
                </a:solidFill>
                <a:latin typeface="Calibri" pitchFamily="34" charset="0"/>
              </a:rPr>
              <a:t>. </a:t>
            </a:r>
            <a:r>
              <a:rPr lang="hr-HR" sz="800" dirty="0">
                <a:solidFill>
                  <a:srgbClr val="58595B"/>
                </a:solidFill>
                <a:latin typeface="Calibri" pitchFamily="34" charset="0"/>
              </a:rPr>
              <a:t>Uzorak: N(2010)=140; N(2016)=124</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Ukupno zadovoljstvo sudcima, iako razmjerno više, nije se značajno promijenilo u odnosu na 2010. godinu. Slično vrijedi i za razlike među s</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udovima u 2016. godini, iako postoje, nisu statistički značajne.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a:t>
            </a:r>
            <a:r>
              <a:rPr kumimoji="0" lang="hr-HR" sz="1600" b="0" i="0" u="none" strike="noStrike" kern="1200" cap="none" spc="0" normalizeH="0" baseline="0" noProof="0" dirty="0">
                <a:ln>
                  <a:noFill/>
                </a:ln>
                <a:solidFill>
                  <a:srgbClr val="007681"/>
                </a:solidFill>
                <a:effectLst/>
                <a:uLnTx/>
                <a:uFillTx/>
                <a:latin typeface="Calibri"/>
                <a:ea typeface="+mj-ea"/>
                <a:cs typeface="+mj-cs"/>
              </a:rPr>
              <a:t>sudcima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1348549" y="1401264"/>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7" y="1734618"/>
          <a:ext cx="5412197" cy="273830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Tablica 16"/>
          <p:cNvGraphicFramePr>
            <a:graphicFrameLocks noGrp="1"/>
          </p:cNvGraphicFramePr>
          <p:nvPr>
            <p:extLst/>
          </p:nvPr>
        </p:nvGraphicFramePr>
        <p:xfrm>
          <a:off x="6257926" y="1948682"/>
          <a:ext cx="2606688" cy="1941892"/>
        </p:xfrm>
        <a:graphic>
          <a:graphicData uri="http://schemas.openxmlformats.org/drawingml/2006/table">
            <a:tbl>
              <a:tblPr>
                <a:tableStyleId>{638B1855-1B75-4FBE-930C-398BA8C253C6}</a:tableStyleId>
              </a:tblPr>
              <a:tblGrid>
                <a:gridCol w="1277938">
                  <a:extLst>
                    <a:ext uri="{9D8B030D-6E8A-4147-A177-3AD203B41FA5}">
                      <a16:colId xmlns:a16="http://schemas.microsoft.com/office/drawing/2014/main" xmlns="" val="20000"/>
                    </a:ext>
                  </a:extLst>
                </a:gridCol>
                <a:gridCol w="664375">
                  <a:extLst>
                    <a:ext uri="{9D8B030D-6E8A-4147-A177-3AD203B41FA5}">
                      <a16:colId xmlns:a16="http://schemas.microsoft.com/office/drawing/2014/main" xmlns="" val="20001"/>
                    </a:ext>
                  </a:extLst>
                </a:gridCol>
                <a:gridCol w="664375">
                  <a:extLst>
                    <a:ext uri="{9D8B030D-6E8A-4147-A177-3AD203B41FA5}">
                      <a16:colId xmlns:a16="http://schemas.microsoft.com/office/drawing/2014/main" xmlns="" val="20002"/>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Prosjek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68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31</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smtClean="0">
                          <a:solidFill>
                            <a:schemeClr val="lt1"/>
                          </a:solidFill>
                          <a:effectLst/>
                          <a:latin typeface="+mn-lt"/>
                          <a:ea typeface="+mn-ea"/>
                          <a:cs typeface="+mn-cs"/>
                        </a:rPr>
                        <a:t>Prosjek</a:t>
                      </a:r>
                      <a:r>
                        <a:rPr lang="hr-HR" sz="900" b="1" u="none" strike="noStrike" kern="1200" baseline="0" dirty="0" smtClean="0">
                          <a:solidFill>
                            <a:schemeClr val="lt1"/>
                          </a:solidFill>
                          <a:effectLst/>
                          <a:latin typeface="+mn-lt"/>
                          <a:ea typeface="+mn-ea"/>
                          <a:cs typeface="+mn-cs"/>
                        </a:rPr>
                        <a:t> 2010.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124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3,7</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900" b="1" u="none" strike="noStrike" kern="1200" dirty="0" smtClean="0">
                          <a:solidFill>
                            <a:schemeClr val="lt1"/>
                          </a:solidFill>
                          <a:effectLst/>
                          <a:latin typeface="+mn-lt"/>
                          <a:ea typeface="+mn-ea"/>
                          <a:cs typeface="+mn-cs"/>
                        </a:rPr>
                        <a:t>Prosjek 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409942525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156612" y="4539609"/>
            <a:ext cx="7247550" cy="183315"/>
          </a:xfrm>
        </p:spPr>
        <p:txBody>
          <a:bodyPr>
            <a:normAutofit fontScale="925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P11b. </a:t>
            </a:r>
            <a:r>
              <a:rPr lang="hr-HR" sz="800" dirty="0">
                <a:solidFill>
                  <a:srgbClr val="58595B"/>
                </a:solidFill>
                <a:latin typeface="Calibri" pitchFamily="34" charset="0"/>
              </a:rPr>
              <a:t>Biste li rekli da je sudac/sutkinja u ovom postupku jedan/jedna od najboljih na ovom sudu, prosječan/prosječna ili je jedna/</a:t>
            </a:r>
            <a:r>
              <a:rPr lang="hr-HR" sz="800" dirty="0" err="1">
                <a:solidFill>
                  <a:srgbClr val="58595B"/>
                </a:solidFill>
                <a:latin typeface="Calibri" pitchFamily="34" charset="0"/>
              </a:rPr>
              <a:t>jedna</a:t>
            </a:r>
            <a:r>
              <a:rPr lang="hr-HR" sz="800" dirty="0">
                <a:solidFill>
                  <a:srgbClr val="58595B"/>
                </a:solidFill>
                <a:latin typeface="Calibri" pitchFamily="34" charset="0"/>
              </a:rPr>
              <a:t> od lošijih na ovom sudu</a:t>
            </a:r>
            <a:r>
              <a:rPr lang="hr-HR" sz="800" dirty="0" smtClean="0">
                <a:solidFill>
                  <a:srgbClr val="58595B"/>
                </a:solidFill>
                <a:latin typeface="Calibri" pitchFamily="34" charset="0"/>
              </a:rPr>
              <a:t>? </a:t>
            </a:r>
            <a:r>
              <a:rPr lang="hr-HR" sz="800" dirty="0">
                <a:solidFill>
                  <a:srgbClr val="58595B"/>
                </a:solidFill>
                <a:latin typeface="Calibri" pitchFamily="34" charset="0"/>
              </a:rPr>
              <a:t>Uzorak: N(2010)=140; N(2016)=124</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Pri usporednom ocjenjivanju sudaca, ispitanici ne pokazuju promjene u odnosu na 2010. godinu. Polovina sudaca ocijenjena je prosječnom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ocjenom, dok je 40% ispitanika svoje sudce smatralo jednim od boljih na pripadajućem sudu.</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Usporedba s drugim </a:t>
            </a:r>
            <a:r>
              <a:rPr kumimoji="0" lang="hr-HR" sz="1600" b="0" i="0" u="none" strike="noStrike" kern="1200" cap="none" spc="0" normalizeH="0" baseline="0" noProof="0" dirty="0">
                <a:ln>
                  <a:noFill/>
                </a:ln>
                <a:solidFill>
                  <a:srgbClr val="007681"/>
                </a:solidFill>
                <a:effectLst/>
                <a:uLnTx/>
                <a:uFillTx/>
                <a:latin typeface="Calibri"/>
                <a:ea typeface="+mj-ea"/>
                <a:cs typeface="+mj-cs"/>
              </a:rPr>
              <a:t>sucima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1176225" y="1427401"/>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Usporedba s drugim sucima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7" y="1734618"/>
          <a:ext cx="5412197" cy="273830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Tablica 9"/>
          <p:cNvGraphicFramePr>
            <a:graphicFrameLocks noGrp="1"/>
          </p:cNvGraphicFramePr>
          <p:nvPr>
            <p:extLst/>
          </p:nvPr>
        </p:nvGraphicFramePr>
        <p:xfrm>
          <a:off x="6257926" y="1948682"/>
          <a:ext cx="2606688" cy="1941892"/>
        </p:xfrm>
        <a:graphic>
          <a:graphicData uri="http://schemas.openxmlformats.org/drawingml/2006/table">
            <a:tbl>
              <a:tblPr>
                <a:tableStyleId>{638B1855-1B75-4FBE-930C-398BA8C253C6}</a:tableStyleId>
              </a:tblPr>
              <a:tblGrid>
                <a:gridCol w="1277938">
                  <a:extLst>
                    <a:ext uri="{9D8B030D-6E8A-4147-A177-3AD203B41FA5}">
                      <a16:colId xmlns:a16="http://schemas.microsoft.com/office/drawing/2014/main" xmlns="" val="20000"/>
                    </a:ext>
                  </a:extLst>
                </a:gridCol>
                <a:gridCol w="664375">
                  <a:extLst>
                    <a:ext uri="{9D8B030D-6E8A-4147-A177-3AD203B41FA5}">
                      <a16:colId xmlns:a16="http://schemas.microsoft.com/office/drawing/2014/main" xmlns="" val="20001"/>
                    </a:ext>
                  </a:extLst>
                </a:gridCol>
                <a:gridCol w="664375">
                  <a:extLst>
                    <a:ext uri="{9D8B030D-6E8A-4147-A177-3AD203B41FA5}">
                      <a16:colId xmlns:a16="http://schemas.microsoft.com/office/drawing/2014/main" xmlns="" val="20002"/>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Prosjek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43%</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68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29%</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57%</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54%</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31</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39%</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smtClean="0">
                          <a:solidFill>
                            <a:schemeClr val="lt1"/>
                          </a:solidFill>
                          <a:effectLst/>
                          <a:latin typeface="+mn-lt"/>
                          <a:ea typeface="+mn-ea"/>
                          <a:cs typeface="+mn-cs"/>
                        </a:rPr>
                        <a:t>Prosjek</a:t>
                      </a:r>
                      <a:r>
                        <a:rPr lang="hr-HR" sz="900" b="1" u="none" strike="noStrike" kern="1200" baseline="0" dirty="0" smtClean="0">
                          <a:solidFill>
                            <a:schemeClr val="lt1"/>
                          </a:solidFill>
                          <a:effectLst/>
                          <a:latin typeface="+mn-lt"/>
                          <a:ea typeface="+mn-ea"/>
                          <a:cs typeface="+mn-cs"/>
                        </a:rPr>
                        <a:t> 2010.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124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39%</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900" b="1" u="none" strike="noStrike" kern="1200" dirty="0" smtClean="0">
                          <a:solidFill>
                            <a:schemeClr val="lt1"/>
                          </a:solidFill>
                          <a:effectLst/>
                          <a:latin typeface="+mn-lt"/>
                          <a:ea typeface="+mn-ea"/>
                          <a:cs typeface="+mn-cs"/>
                        </a:rPr>
                        <a:t>Prosjek 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46507236"/>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762437"/>
            <a:ext cx="3289464" cy="1495794"/>
          </a:xfrm>
        </p:spPr>
        <p:txBody>
          <a:bodyPr/>
          <a:lstStyle/>
          <a:p>
            <a:pPr algn="ctr"/>
            <a:r>
              <a:rPr lang="hr-HR" dirty="0"/>
              <a:t>Zadovoljstvo radom sudskih službenika</a:t>
            </a:r>
            <a:br>
              <a:rPr lang="hr-HR" dirty="0"/>
            </a:b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78</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268848554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956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P12a. A u kojoj mjeri se sljedeće karakteristike odnose na sudske službenike, uključujući sudske savjetnike, vježbenike, zapisničare, osoblje pisarnice i ostale s kojima ste bili u kontaktu u tom predmetu? </a:t>
            </a:r>
            <a:r>
              <a:rPr lang="pt-BR" sz="800" dirty="0">
                <a:solidFill>
                  <a:srgbClr val="58595B"/>
                </a:solidFill>
                <a:latin typeface="Calibri" pitchFamily="34" charset="0"/>
              </a:rPr>
              <a:t>Uzorak: N(2010)=</a:t>
            </a:r>
            <a:r>
              <a:rPr lang="hr-HR" sz="800" dirty="0">
                <a:solidFill>
                  <a:srgbClr val="58595B"/>
                </a:solidFill>
                <a:latin typeface="Calibri" pitchFamily="34" charset="0"/>
              </a:rPr>
              <a:t>291</a:t>
            </a:r>
            <a:r>
              <a:rPr lang="pt-BR" sz="800" dirty="0">
                <a:solidFill>
                  <a:srgbClr val="58595B"/>
                </a:solidFill>
                <a:latin typeface="Calibri" pitchFamily="34" charset="0"/>
              </a:rPr>
              <a:t>; N(2016)=</a:t>
            </a:r>
            <a:r>
              <a:rPr lang="hr-HR" sz="800" dirty="0">
                <a:solidFill>
                  <a:srgbClr val="58595B"/>
                </a:solidFill>
                <a:latin typeface="Calibri" pitchFamily="34" charset="0"/>
              </a:rPr>
              <a:t>396</a:t>
            </a:r>
          </a:p>
        </p:txBody>
      </p:sp>
      <p:sp>
        <p:nvSpPr>
          <p:cNvPr id="9" name="Pravokutnik 8"/>
          <p:cNvSpPr/>
          <p:nvPr/>
        </p:nvSpPr>
        <p:spPr>
          <a:xfrm>
            <a:off x="152797" y="56269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Ocjena rada sudskih službenika nije se značajno promijenila u odnosu na </a:t>
            </a:r>
            <a:r>
              <a:rPr kumimoji="0" lang="hr-HR" sz="1200" b="0" i="0" u="none" strike="noStrike" kern="1200" cap="none" spc="0" normalizeH="0" baseline="0" noProof="0" dirty="0">
                <a:ln>
                  <a:noFill/>
                </a:ln>
                <a:solidFill>
                  <a:srgbClr val="222223"/>
                </a:solidFill>
                <a:effectLst/>
                <a:uLnTx/>
                <a:uFillTx/>
                <a:latin typeface="Calibri"/>
                <a:ea typeface="+mn-ea"/>
                <a:cs typeface="+mn-cs"/>
              </a:rPr>
              <a:t>i</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straživanje prije 6 godina te su i dalje dobro ocijenjeni od strane korisnika suda. Među mjerenim sudovima najlošije su ocijenjeni službenici suda u Puli.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Karakteristike </a:t>
            </a:r>
            <a:r>
              <a:rPr lang="pl-PL" sz="1600" b="0" dirty="0">
                <a:solidFill>
                  <a:srgbClr val="007681"/>
                </a:solidFill>
              </a:rPr>
              <a:t>sudskih </a:t>
            </a:r>
            <a:r>
              <a:rPr lang="pl-PL" sz="1600" b="0" dirty="0" smtClean="0">
                <a:solidFill>
                  <a:srgbClr val="007681"/>
                </a:solidFill>
              </a:rPr>
              <a:t>službenika -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1564912" y="1160579"/>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0" y="1521376"/>
          <a:ext cx="4045737"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ext uri="{D42A27DB-BD31-4B8C-83A1-F6EECF244321}">
                <p14:modId xmlns:p14="http://schemas.microsoft.com/office/powerpoint/2010/main" val="489929231"/>
              </p:ext>
            </p:extLst>
          </p:nvPr>
        </p:nvGraphicFramePr>
        <p:xfrm>
          <a:off x="4663499" y="1598401"/>
          <a:ext cx="4222751" cy="2320190"/>
        </p:xfrm>
        <a:graphic>
          <a:graphicData uri="http://schemas.openxmlformats.org/drawingml/2006/table">
            <a:tbl>
              <a:tblPr>
                <a:tableStyleId>{638B1855-1B75-4FBE-930C-398BA8C253C6}</a:tableStyleId>
              </a:tblPr>
              <a:tblGrid>
                <a:gridCol w="1187456">
                  <a:extLst>
                    <a:ext uri="{9D8B030D-6E8A-4147-A177-3AD203B41FA5}">
                      <a16:colId xmlns:a16="http://schemas.microsoft.com/office/drawing/2014/main" xmlns="" val="20000"/>
                    </a:ext>
                  </a:extLst>
                </a:gridCol>
                <a:gridCol w="607059">
                  <a:extLst>
                    <a:ext uri="{9D8B030D-6E8A-4147-A177-3AD203B41FA5}">
                      <a16:colId xmlns:a16="http://schemas.microsoft.com/office/drawing/2014/main" xmlns="" val="20001"/>
                    </a:ext>
                  </a:extLst>
                </a:gridCol>
                <a:gridCol w="607059">
                  <a:extLst>
                    <a:ext uri="{9D8B030D-6E8A-4147-A177-3AD203B41FA5}">
                      <a16:colId xmlns:a16="http://schemas.microsoft.com/office/drawing/2014/main" xmlns="" val="20002"/>
                    </a:ext>
                  </a:extLst>
                </a:gridCol>
                <a:gridCol w="607059">
                  <a:extLst>
                    <a:ext uri="{9D8B030D-6E8A-4147-A177-3AD203B41FA5}">
                      <a16:colId xmlns:a16="http://schemas.microsoft.com/office/drawing/2014/main" xmlns="" val="20003"/>
                    </a:ext>
                  </a:extLst>
                </a:gridCol>
                <a:gridCol w="607059">
                  <a:extLst>
                    <a:ext uri="{9D8B030D-6E8A-4147-A177-3AD203B41FA5}">
                      <a16:colId xmlns:a16="http://schemas.microsoft.com/office/drawing/2014/main" xmlns="" val="20004"/>
                    </a:ext>
                  </a:extLst>
                </a:gridCol>
                <a:gridCol w="607059">
                  <a:extLst>
                    <a:ext uri="{9D8B030D-6E8A-4147-A177-3AD203B41FA5}">
                      <a16:colId xmlns:a16="http://schemas.microsoft.com/office/drawing/2014/main" xmlns="" val="20005"/>
                    </a:ext>
                  </a:extLst>
                </a:gridCol>
              </a:tblGrid>
              <a:tr h="176839">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10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1000" b="1" u="none" strike="noStrike" kern="1200" dirty="0" smtClean="0">
                          <a:solidFill>
                            <a:schemeClr val="lt1"/>
                          </a:solidFill>
                          <a:effectLst/>
                          <a:latin typeface="+mn-lt"/>
                          <a:ea typeface="+mn-ea"/>
                          <a:cs typeface="+mn-cs"/>
                        </a:rPr>
                        <a:t>N</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100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1000" b="1" u="none" strike="noStrike" kern="1200" dirty="0">
                          <a:solidFill>
                            <a:schemeClr val="lt1"/>
                          </a:solidFill>
                          <a:effectLst/>
                          <a:latin typeface="+mn-lt"/>
                          <a:ea typeface="+mn-ea"/>
                          <a:cs typeface="+mn-cs"/>
                        </a:rPr>
                        <a:t>Pristojni i uljudni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1000" b="1" u="none" strike="noStrike" kern="1200" dirty="0">
                          <a:solidFill>
                            <a:schemeClr val="lt1"/>
                          </a:solidFill>
                          <a:effectLst/>
                          <a:latin typeface="+mn-lt"/>
                          <a:ea typeface="+mn-ea"/>
                          <a:cs typeface="+mn-cs"/>
                        </a:rPr>
                        <a:t>Stručni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74%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1000" b="1" u="none" strike="noStrike" kern="1200" dirty="0">
                          <a:solidFill>
                            <a:schemeClr val="lt1"/>
                          </a:solidFill>
                          <a:effectLst/>
                          <a:latin typeface="+mn-lt"/>
                          <a:ea typeface="+mn-ea"/>
                          <a:cs typeface="+mn-cs"/>
                        </a:rPr>
                        <a:t>Efikasni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94%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1000" b="1" u="none" strike="noStrike" kern="1200" dirty="0">
                          <a:solidFill>
                            <a:schemeClr val="lt1"/>
                          </a:solidFill>
                          <a:effectLst/>
                          <a:latin typeface="+mn-lt"/>
                          <a:ea typeface="+mn-ea"/>
                          <a:cs typeface="+mn-cs"/>
                        </a:rPr>
                        <a:t>Nepristrani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1000" b="1" u="none" strike="noStrike" kern="1200" dirty="0">
                          <a:solidFill>
                            <a:schemeClr val="lt1"/>
                          </a:solidFill>
                          <a:effectLst/>
                          <a:latin typeface="+mn-lt"/>
                          <a:ea typeface="+mn-ea"/>
                          <a:cs typeface="+mn-cs"/>
                        </a:rPr>
                        <a:t>Pružaju tražene informacije i usluge točno i na vrijeme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89%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bl>
          </a:graphicData>
        </a:graphic>
      </p:graphicFrame>
      <p:sp>
        <p:nvSpPr>
          <p:cNvPr id="10" name="TextBox 10"/>
          <p:cNvSpPr txBox="1"/>
          <p:nvPr/>
        </p:nvSpPr>
        <p:spPr>
          <a:xfrm>
            <a:off x="238414" y="4336222"/>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opisuje</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pic>
        <p:nvPicPr>
          <p:cNvPr id="12"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82614" y="430167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8113169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46154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3300" b="1" i="0" u="none" strike="noStrike" kern="1200" cap="none" spc="0" normalizeH="0" baseline="0" noProof="0" dirty="0" smtClean="0">
                <a:ln>
                  <a:noFill/>
                </a:ln>
                <a:solidFill>
                  <a:srgbClr val="222223"/>
                </a:solidFill>
                <a:effectLst/>
                <a:uLnTx/>
                <a:uFillTx/>
                <a:latin typeface="Calibri"/>
                <a:ea typeface="+mj-ea"/>
                <a:cs typeface="+mj-cs"/>
              </a:rPr>
              <a:t>Sažetak – Zaposlenici suda</a:t>
            </a:r>
            <a:endParaRPr kumimoji="0" lang="en-GB" sz="3300" b="1" i="0" u="none" strike="noStrike" kern="1200" cap="none" spc="0" normalizeH="0" baseline="0" noProof="0" dirty="0">
              <a:ln>
                <a:noFill/>
              </a:ln>
              <a:solidFill>
                <a:srgbClr val="222223"/>
              </a:solidFill>
              <a:effectLst/>
              <a:uLnTx/>
              <a:uFillTx/>
              <a:latin typeface="Calibri"/>
              <a:ea typeface="+mj-ea"/>
              <a:cs typeface="+mj-cs"/>
            </a:endParaRPr>
          </a:p>
        </p:txBody>
      </p:sp>
      <p:sp>
        <p:nvSpPr>
          <p:cNvPr id="9" name="TextBox 39"/>
          <p:cNvSpPr txBox="1"/>
          <p:nvPr/>
        </p:nvSpPr>
        <p:spPr bwMode="black">
          <a:xfrm>
            <a:off x="232376" y="1037715"/>
            <a:ext cx="3240030" cy="3477875"/>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U BROJKAMA</a:t>
            </a:r>
            <a:endParaRPr kumimoji="0" lang="hr-HR" sz="1400" b="1" i="0" u="sng" strike="noStrike" kern="1200" cap="none" spc="0" normalizeH="0" baseline="0" noProof="0" dirty="0" smtClean="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33% </a:t>
            </a:r>
            <a:r>
              <a:rPr kumimoji="0" lang="hr-HR" sz="1200" b="0" i="0" u="none" strike="noStrike" kern="1200" cap="none" spc="0" normalizeH="0" baseline="0" noProof="0" dirty="0">
                <a:ln>
                  <a:noFill/>
                </a:ln>
                <a:solidFill>
                  <a:srgbClr val="161612"/>
                </a:solidFill>
                <a:effectLst/>
                <a:uLnTx/>
                <a:uFillTx/>
                <a:latin typeface="Calibri"/>
                <a:ea typeface="+mn-ea"/>
                <a:cs typeface="+mn-cs"/>
              </a:rPr>
              <a:t>predmeta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čine kazneni predmeti</a:t>
            </a:r>
            <a:endParaRPr kumimoji="0" lang="hr-HR" sz="1200" b="0" i="0" u="none" strike="noStrike" kern="1200" cap="none" spc="0" normalizeH="0" baseline="0" noProof="0" dirty="0">
              <a:ln>
                <a:noFill/>
              </a:ln>
              <a:solidFill>
                <a:srgbClr val="161612"/>
              </a:solidFill>
              <a:effectLst/>
              <a:uLnTx/>
              <a:uFillTx/>
              <a:latin typeface="Calibri"/>
              <a:ea typeface="+mn-ea"/>
              <a:cs typeface="+mn-cs"/>
            </a:endParaRPr>
          </a:p>
          <a:p>
            <a:pPr marL="4763" marR="0" lvl="0" indent="0"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54%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navodi </a:t>
            </a:r>
            <a:r>
              <a:rPr kumimoji="0" lang="hr-HR" sz="1200" b="0" i="0" u="none" strike="noStrike" kern="1200" cap="none" spc="0" normalizeH="0" baseline="0" noProof="0" dirty="0">
                <a:ln>
                  <a:noFill/>
                </a:ln>
                <a:solidFill>
                  <a:srgbClr val="161612"/>
                </a:solidFill>
                <a:effectLst/>
                <a:uLnTx/>
                <a:uFillTx/>
                <a:latin typeface="Calibri"/>
                <a:ea typeface="+mn-ea"/>
                <a:cs typeface="+mn-cs"/>
              </a:rPr>
              <a:t>da je broj predmeta uobičajen</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47%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ističe kako je broj predmeta veći od optimalnog</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54%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ističe kako ima je važna visina plaće, a </a:t>
            </a:r>
            <a:r>
              <a:rPr kumimoji="0" lang="hr-HR" sz="1400" b="1" i="0" u="none" strike="noStrike" kern="1200" cap="none" spc="0" normalizeH="0" baseline="0" noProof="0" dirty="0">
                <a:ln>
                  <a:noFill/>
                </a:ln>
                <a:solidFill>
                  <a:srgbClr val="007681"/>
                </a:solidFill>
                <a:effectLst/>
                <a:uLnTx/>
                <a:uFillTx/>
                <a:latin typeface="Calibri"/>
                <a:ea typeface="+mn-ea"/>
                <a:cs typeface="+mn-cs"/>
              </a:rPr>
              <a:t>34%</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 navodi kao važnu kvalitetu međuljudskih odnosa s neposrednim suradnicima. </a:t>
            </a: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38</a:t>
            </a:r>
            <a:r>
              <a:rPr kumimoji="0" lang="hr-HR" sz="1400" b="1" i="0" u="none" strike="noStrike" kern="1200" cap="none" spc="0" normalizeH="0" baseline="0" noProof="0" dirty="0">
                <a:ln>
                  <a:noFill/>
                </a:ln>
                <a:solidFill>
                  <a:srgbClr val="007681"/>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kao manje važne segmente navodi ugled </a:t>
            </a:r>
            <a:r>
              <a:rPr kumimoji="0" lang="hr-HR" sz="1200" b="0" i="0" u="none" strike="noStrike" kern="1200" cap="none" spc="0" normalizeH="0" baseline="0" noProof="0" dirty="0">
                <a:ln>
                  <a:noFill/>
                </a:ln>
                <a:solidFill>
                  <a:srgbClr val="161612"/>
                </a:solidFill>
                <a:effectLst/>
                <a:uLnTx/>
                <a:uFillTx/>
                <a:latin typeface="Calibri"/>
                <a:ea typeface="+mn-ea"/>
                <a:cs typeface="+mn-cs"/>
              </a:rPr>
              <a:t>profesije, a </a:t>
            </a:r>
            <a:r>
              <a:rPr kumimoji="0" lang="hr-HR" sz="1400" b="1" i="0" u="none" strike="noStrike" kern="1200" cap="none" spc="0" normalizeH="0" baseline="0" noProof="0" dirty="0">
                <a:ln>
                  <a:noFill/>
                </a:ln>
                <a:solidFill>
                  <a:srgbClr val="007681"/>
                </a:solidFill>
                <a:effectLst/>
                <a:uLnTx/>
                <a:uFillTx/>
                <a:latin typeface="Calibri"/>
                <a:ea typeface="+mn-ea"/>
                <a:cs typeface="+mn-cs"/>
              </a:rPr>
              <a:t>36%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veličinu radnog prostora.</a:t>
            </a:r>
          </a:p>
          <a:p>
            <a:pPr marL="4763" marR="0" lvl="0" indent="0"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25%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razmišlja o napuštanju posla  gotovo svakodnevno </a:t>
            </a:r>
          </a:p>
        </p:txBody>
      </p:sp>
      <p:sp>
        <p:nvSpPr>
          <p:cNvPr id="6" name="TextBox 39"/>
          <p:cNvSpPr txBox="1"/>
          <p:nvPr/>
        </p:nvSpPr>
        <p:spPr bwMode="black">
          <a:xfrm>
            <a:off x="3773347" y="668425"/>
            <a:ext cx="5000264" cy="1354217"/>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PERCEPCIJA OPTEREĆENOSTI POSLOM</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U prosjeku svaki zaposlenik brine za 622 predmeta, a glavninu predmeta čine kazneni i parnični predmeti. Taj broj predmet je za većinu zaposlenika odgovara uobičajenom broju predmeta, ali je ujedno za podjednaki broj zaposlenika taj broj veći od optimalnog broja predmeta zbog premalog broja ljudi te zbog neravnopravne podijele posla. </a:t>
            </a:r>
          </a:p>
        </p:txBody>
      </p:sp>
      <p:sp>
        <p:nvSpPr>
          <p:cNvPr id="7" name="TextBox 39"/>
          <p:cNvSpPr txBox="1"/>
          <p:nvPr/>
        </p:nvSpPr>
        <p:spPr bwMode="black">
          <a:xfrm>
            <a:off x="3670807" y="3760631"/>
            <a:ext cx="5000264" cy="984885"/>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USPOREDBA S 2010.</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U cjelini gledano</a:t>
            </a:r>
            <a:r>
              <a:rPr kumimoji="0" lang="hr-HR" sz="1200" b="0" i="0" u="none" strike="noStrike" kern="1200" cap="none" spc="0" normalizeH="0" baseline="0" noProof="0" dirty="0">
                <a:ln>
                  <a:noFill/>
                </a:ln>
                <a:solidFill>
                  <a:srgbClr val="161612"/>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razina opterećenosti poslom i zadovoljstvo radnim uvjetima lošije su ocjenjeni nego prije 6 godina iako se sama struktura posla i broj predmeta nije značajno promijenio. </a:t>
            </a:r>
          </a:p>
        </p:txBody>
      </p:sp>
      <p:sp>
        <p:nvSpPr>
          <p:cNvPr id="12" name="TextBox 39"/>
          <p:cNvSpPr txBox="1"/>
          <p:nvPr/>
        </p:nvSpPr>
        <p:spPr bwMode="black">
          <a:xfrm>
            <a:off x="3773347" y="2084156"/>
            <a:ext cx="5000264" cy="1538883"/>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ZADOVOLJSTVO ASPEKTIMA POSLA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Kvaliteta međuljudskih odnosa i stručnost neposredno nadređenih se izdvajaju stupnjem zadovoljstva, dok su </a:t>
            </a:r>
            <a:r>
              <a:rPr lang="hr-HR" sz="1200" dirty="0" smtClean="0">
                <a:solidFill>
                  <a:srgbClr val="161612"/>
                </a:solidFill>
                <a:latin typeface="Calibri"/>
              </a:rPr>
              <a:t>zaposlenici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najmanje zadovoljni visinom plaća i sustavom određivanja plaća i nagrađivanja. Očekivano, visina plaće važna  je karakteristika posla  dok je ugled profesije karakteristika koja je manje važna . Značajan dio zaposlenika razmišlja o napuštanju posla na svakodnevnoj razini te ukazuje na relativno vosku razinu nezadovoljstva svojim radnim mjestom. </a:t>
            </a:r>
          </a:p>
        </p:txBody>
      </p:sp>
    </p:spTree>
    <p:extLst>
      <p:ext uri="{BB962C8B-B14F-4D97-AF65-F5344CB8AC3E}">
        <p14:creationId xmlns:p14="http://schemas.microsoft.com/office/powerpoint/2010/main" val="92883910"/>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fontScale="925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P12b. </a:t>
            </a:r>
            <a:r>
              <a:rPr lang="hr-HR" sz="800" dirty="0">
                <a:solidFill>
                  <a:srgbClr val="58595B"/>
                </a:solidFill>
                <a:latin typeface="Calibri" pitchFamily="34" charset="0"/>
              </a:rPr>
              <a:t>Molim Vas da ocijenite ocjenama od 1 do 5 Vaše ukupno iskustvo sa sudskim službenicima s kojima ste bili u kontaktu u tom predmetu. </a:t>
            </a:r>
            <a:r>
              <a:rPr lang="pt-BR" sz="800" dirty="0">
                <a:solidFill>
                  <a:srgbClr val="58595B"/>
                </a:solidFill>
                <a:latin typeface="Calibri" pitchFamily="34" charset="0"/>
              </a:rPr>
              <a:t>Uzorak: N(2010)=</a:t>
            </a:r>
            <a:r>
              <a:rPr lang="hr-HR" sz="800" dirty="0">
                <a:solidFill>
                  <a:srgbClr val="58595B"/>
                </a:solidFill>
                <a:latin typeface="Calibri" pitchFamily="34" charset="0"/>
              </a:rPr>
              <a:t>291</a:t>
            </a:r>
            <a:r>
              <a:rPr lang="pt-BR" sz="800" dirty="0">
                <a:solidFill>
                  <a:srgbClr val="58595B"/>
                </a:solidFill>
                <a:latin typeface="Calibri" pitchFamily="34" charset="0"/>
              </a:rPr>
              <a:t>; N(2016)=</a:t>
            </a:r>
            <a:r>
              <a:rPr lang="hr-HR" sz="800" dirty="0">
                <a:solidFill>
                  <a:srgbClr val="58595B"/>
                </a:solidFill>
                <a:latin typeface="Calibri" pitchFamily="34" charset="0"/>
              </a:rPr>
              <a:t>396</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Ocjena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ukupnog zadovoljstva radom službenika nije se u prosjeku značajno promijenila iako je nešto niža nego prije 6 godina. Službenici suda u Puli u prosjeku su ocijenjeni najlošijom, a u Karlovcu s najboljom ocjenom.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sudskim službenicima </a:t>
            </a:r>
            <a:r>
              <a:rPr lang="pl-PL" sz="1600" b="0" dirty="0" smtClean="0">
                <a:solidFill>
                  <a:srgbClr val="007681"/>
                </a:solidFill>
              </a:rPr>
              <a:t>- </a:t>
            </a:r>
            <a:r>
              <a:rPr lang="hr-HR" sz="1600" b="0" dirty="0">
                <a:solidFill>
                  <a:schemeClr val="accent6"/>
                </a:solidFill>
              </a:rPr>
              <a:t>Korisnici suda (fizičke osobe</a:t>
            </a:r>
            <a:r>
              <a:rPr lang="hr-HR" sz="1600" b="0" dirty="0" smtClean="0">
                <a:solidFill>
                  <a:schemeClr val="accent6"/>
                </a:solidFill>
              </a:rPr>
              <a:t>)</a:t>
            </a:r>
            <a:endParaRPr lang="en-GB" sz="1600" b="0" dirty="0">
              <a:solidFill>
                <a:schemeClr val="accent6"/>
              </a:solidFill>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1307427" y="1362250"/>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8" y="1734618"/>
          <a:ext cx="5467542" cy="273830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Tablica 17"/>
          <p:cNvGraphicFramePr>
            <a:graphicFrameLocks noGrp="1"/>
          </p:cNvGraphicFramePr>
          <p:nvPr>
            <p:extLst>
              <p:ext uri="{D42A27DB-BD31-4B8C-83A1-F6EECF244321}">
                <p14:modId xmlns:p14="http://schemas.microsoft.com/office/powerpoint/2010/main" val="3076513700"/>
              </p:ext>
            </p:extLst>
          </p:nvPr>
        </p:nvGraphicFramePr>
        <p:xfrm>
          <a:off x="6286501" y="1775364"/>
          <a:ext cx="2334126" cy="2078732"/>
        </p:xfrm>
        <a:graphic>
          <a:graphicData uri="http://schemas.openxmlformats.org/drawingml/2006/table">
            <a:tbl>
              <a:tblPr>
                <a:tableStyleId>{638B1855-1B75-4FBE-930C-398BA8C253C6}</a:tableStyleId>
              </a:tblPr>
              <a:tblGrid>
                <a:gridCol w="1544526">
                  <a:extLst>
                    <a:ext uri="{9D8B030D-6E8A-4147-A177-3AD203B41FA5}">
                      <a16:colId xmlns:a16="http://schemas.microsoft.com/office/drawing/2014/main" xmlns="" val="20000"/>
                    </a:ext>
                  </a:extLst>
                </a:gridCol>
                <a:gridCol w="789600">
                  <a:extLst>
                    <a:ext uri="{9D8B030D-6E8A-4147-A177-3AD203B41FA5}">
                      <a16:colId xmlns:a16="http://schemas.microsoft.com/office/drawing/2014/main" xmlns="" val="20001"/>
                    </a:ext>
                  </a:extLst>
                </a:gridCol>
              </a:tblGrid>
              <a:tr h="188183">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Prosjek</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3,8</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4,3</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4,6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4,1</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1000" b="1" u="none" strike="noStrike" kern="1200" dirty="0" smtClean="0">
                          <a:solidFill>
                            <a:schemeClr val="lt1"/>
                          </a:solidFill>
                          <a:effectLst/>
                          <a:latin typeface="+mn-lt"/>
                          <a:ea typeface="+mn-ea"/>
                          <a:cs typeface="+mn-cs"/>
                        </a:rPr>
                        <a:t>Općinski </a:t>
                      </a:r>
                      <a:r>
                        <a:rPr lang="hr-HR" sz="10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smtClean="0">
                          <a:solidFill>
                            <a:schemeClr val="lt1"/>
                          </a:solidFill>
                          <a:effectLst/>
                          <a:latin typeface="+mn-lt"/>
                          <a:ea typeface="+mn-ea"/>
                          <a:cs typeface="+mn-cs"/>
                        </a:rPr>
                        <a:t>4,</a:t>
                      </a:r>
                      <a:r>
                        <a:rPr lang="hr-HR" sz="1000" b="1" u="none" strike="noStrike" kern="1200" dirty="0" err="1" smtClean="0">
                          <a:solidFill>
                            <a:schemeClr val="lt1"/>
                          </a:solidFill>
                          <a:effectLst/>
                          <a:latin typeface="+mn-lt"/>
                          <a:ea typeface="+mn-ea"/>
                          <a:cs typeface="+mn-cs"/>
                        </a:rPr>
                        <a:t>4</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1000" b="1" u="none" strike="noStrike" kern="1200" dirty="0" smtClean="0">
                          <a:solidFill>
                            <a:schemeClr val="lt1"/>
                          </a:solidFill>
                          <a:effectLst/>
                          <a:latin typeface="+mn-lt"/>
                          <a:ea typeface="+mn-ea"/>
                          <a:cs typeface="+mn-cs"/>
                        </a:rPr>
                        <a:t>Ukupno</a:t>
                      </a:r>
                      <a:r>
                        <a:rPr lang="hr-HR" sz="1000" b="1" u="none" strike="noStrike" kern="1200" baseline="0" dirty="0" smtClean="0">
                          <a:solidFill>
                            <a:schemeClr val="lt1"/>
                          </a:solidFill>
                          <a:effectLst/>
                          <a:latin typeface="+mn-lt"/>
                          <a:ea typeface="+mn-ea"/>
                          <a:cs typeface="+mn-cs"/>
                        </a:rPr>
                        <a:t> </a:t>
                      </a:r>
                      <a:r>
                        <a:rPr lang="hr-HR" sz="1000" b="1" u="none" strike="noStrike" kern="1200" dirty="0" smtClean="0">
                          <a:solidFill>
                            <a:schemeClr val="lt1"/>
                          </a:solidFill>
                          <a:effectLst/>
                          <a:latin typeface="+mn-lt"/>
                          <a:ea typeface="+mn-ea"/>
                          <a:cs typeface="+mn-cs"/>
                        </a:rPr>
                        <a:t>2010.</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1000" b="1" u="none" strike="noStrike" kern="1200" dirty="0" smtClean="0">
                          <a:solidFill>
                            <a:schemeClr val="lt1"/>
                          </a:solidFill>
                          <a:effectLst/>
                          <a:latin typeface="+mn-lt"/>
                          <a:ea typeface="+mn-ea"/>
                          <a:cs typeface="+mn-cs"/>
                        </a:rPr>
                        <a:t>4,3</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1000" b="1" u="none" strike="noStrike" kern="1200" dirty="0" smtClean="0">
                          <a:solidFill>
                            <a:schemeClr val="lt1"/>
                          </a:solidFill>
                          <a:effectLst/>
                          <a:latin typeface="+mn-lt"/>
                          <a:ea typeface="+mn-ea"/>
                          <a:cs typeface="+mn-cs"/>
                        </a:rPr>
                        <a:t>Ukupno 2016.</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1000" b="1" u="none" strike="noStrike" kern="1200" dirty="0" smtClean="0">
                          <a:solidFill>
                            <a:schemeClr val="lt1"/>
                          </a:solidFill>
                          <a:effectLst/>
                          <a:latin typeface="+mn-lt"/>
                          <a:ea typeface="+mn-ea"/>
                          <a:cs typeface="+mn-cs"/>
                        </a:rPr>
                        <a:t>4,2</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
        <p:nvSpPr>
          <p:cNvPr id="19"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spTree>
    <p:extLst>
      <p:ext uri="{BB962C8B-B14F-4D97-AF65-F5344CB8AC3E}">
        <p14:creationId xmlns:p14="http://schemas.microsoft.com/office/powerpoint/2010/main" val="3824948328"/>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956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P11a. A u kojoj mjeri se sljedeće karakteristike odnose na sudske službenike, uključujući sudske savjetnike, vježbenike, zapisničare, osoblje pisarnice i ostale s kojima ste bili u kontaktu u tom predmetu? </a:t>
            </a:r>
            <a:r>
              <a:rPr lang="pt-BR" sz="800" dirty="0">
                <a:solidFill>
                  <a:srgbClr val="58595B"/>
                </a:solidFill>
                <a:latin typeface="Calibri" pitchFamily="34" charset="0"/>
              </a:rPr>
              <a:t>Uzorak: </a:t>
            </a:r>
            <a:r>
              <a:rPr lang="hr-HR" sz="800" dirty="0">
                <a:solidFill>
                  <a:srgbClr val="58595B"/>
                </a:solidFill>
                <a:latin typeface="Calibri" pitchFamily="34" charset="0"/>
              </a:rPr>
              <a:t>N_2010=115; N_2016=47</a:t>
            </a:r>
            <a:endParaRPr lang="hr-HR" sz="800" dirty="0">
              <a:solidFill>
                <a:srgbClr val="FF0000"/>
              </a:solidFill>
              <a:latin typeface="Calibri" pitchFamily="34" charset="0"/>
            </a:endParaRPr>
          </a:p>
        </p:txBody>
      </p:sp>
      <p:sp>
        <p:nvSpPr>
          <p:cNvPr id="9" name="Pravokutnik 8"/>
          <p:cNvSpPr/>
          <p:nvPr/>
        </p:nvSpPr>
        <p:spPr>
          <a:xfrm>
            <a:off x="152797" y="56269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Došlo je do porasta ocjena rada sudskih službenika u odnosu na </a:t>
            </a:r>
            <a:r>
              <a:rPr kumimoji="0" lang="hr-HR" sz="1200" b="0" i="0" u="none" strike="noStrike" kern="1200" cap="none" spc="0" normalizeH="0" baseline="0" noProof="0" dirty="0">
                <a:ln>
                  <a:noFill/>
                </a:ln>
                <a:solidFill>
                  <a:srgbClr val="222223"/>
                </a:solidFill>
                <a:effectLst/>
                <a:uLnTx/>
                <a:uFillTx/>
                <a:latin typeface="Calibri"/>
                <a:ea typeface="+mn-ea"/>
                <a:cs typeface="+mn-cs"/>
              </a:rPr>
              <a:t>i</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straživanje 2010. godine. Taj porast je najveći za točnost i brzinu informiranja te ocjenu stručnosti sudskih službenika.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Karakteristike </a:t>
            </a:r>
            <a:r>
              <a:rPr lang="pl-PL" sz="1600" b="0" dirty="0">
                <a:solidFill>
                  <a:srgbClr val="007681"/>
                </a:solidFill>
              </a:rPr>
              <a:t>sudskih službenika - korisnici 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1564912" y="1160579"/>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0" y="1521376"/>
          <a:ext cx="4045737"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nvPr>
        </p:nvGraphicFramePr>
        <p:xfrm>
          <a:off x="4663499" y="1997626"/>
          <a:ext cx="4222751" cy="1817270"/>
        </p:xfrm>
        <a:graphic>
          <a:graphicData uri="http://schemas.openxmlformats.org/drawingml/2006/table">
            <a:tbl>
              <a:tblPr>
                <a:tableStyleId>{638B1855-1B75-4FBE-930C-398BA8C253C6}</a:tableStyleId>
              </a:tblPr>
              <a:tblGrid>
                <a:gridCol w="1187456">
                  <a:extLst>
                    <a:ext uri="{9D8B030D-6E8A-4147-A177-3AD203B41FA5}">
                      <a16:colId xmlns:a16="http://schemas.microsoft.com/office/drawing/2014/main" xmlns="" val="20000"/>
                    </a:ext>
                  </a:extLst>
                </a:gridCol>
                <a:gridCol w="607059">
                  <a:extLst>
                    <a:ext uri="{9D8B030D-6E8A-4147-A177-3AD203B41FA5}">
                      <a16:colId xmlns:a16="http://schemas.microsoft.com/office/drawing/2014/main" xmlns="" val="20001"/>
                    </a:ext>
                  </a:extLst>
                </a:gridCol>
                <a:gridCol w="607059">
                  <a:extLst>
                    <a:ext uri="{9D8B030D-6E8A-4147-A177-3AD203B41FA5}">
                      <a16:colId xmlns:a16="http://schemas.microsoft.com/office/drawing/2014/main" xmlns="" val="20002"/>
                    </a:ext>
                  </a:extLst>
                </a:gridCol>
                <a:gridCol w="607059">
                  <a:extLst>
                    <a:ext uri="{9D8B030D-6E8A-4147-A177-3AD203B41FA5}">
                      <a16:colId xmlns:a16="http://schemas.microsoft.com/office/drawing/2014/main" xmlns="" val="20003"/>
                    </a:ext>
                  </a:extLst>
                </a:gridCol>
                <a:gridCol w="607059">
                  <a:extLst>
                    <a:ext uri="{9D8B030D-6E8A-4147-A177-3AD203B41FA5}">
                      <a16:colId xmlns:a16="http://schemas.microsoft.com/office/drawing/2014/main" xmlns="" val="20004"/>
                    </a:ext>
                  </a:extLst>
                </a:gridCol>
                <a:gridCol w="607059">
                  <a:extLst>
                    <a:ext uri="{9D8B030D-6E8A-4147-A177-3AD203B41FA5}">
                      <a16:colId xmlns:a16="http://schemas.microsoft.com/office/drawing/2014/main" xmlns="" val="20005"/>
                    </a:ext>
                  </a:extLst>
                </a:gridCol>
              </a:tblGrid>
              <a:tr h="176839">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7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800" b="0" i="0" u="none" strike="noStrike" dirty="0">
                          <a:solidFill>
                            <a:schemeClr val="bg1"/>
                          </a:solidFill>
                          <a:effectLst/>
                          <a:latin typeface="Calibri"/>
                        </a:rPr>
                        <a:t>Pristojni i uljudni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90%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0" i="0" u="none" strike="noStrike" dirty="0">
                          <a:solidFill>
                            <a:schemeClr val="bg1"/>
                          </a:solidFill>
                          <a:effectLst/>
                          <a:latin typeface="Calibri"/>
                        </a:rPr>
                        <a:t>Pružaju tražene informacije i usluge točno i na vrijeme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85%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800" b="0" i="0" u="none" strike="noStrike" dirty="0">
                          <a:solidFill>
                            <a:schemeClr val="bg1"/>
                          </a:solidFill>
                          <a:effectLst/>
                          <a:latin typeface="Calibri"/>
                        </a:rPr>
                        <a:t>Stručni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94%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800" b="0" i="0" u="none" strike="noStrike" dirty="0">
                          <a:solidFill>
                            <a:schemeClr val="bg1"/>
                          </a:solidFill>
                          <a:effectLst/>
                          <a:latin typeface="Calibri"/>
                        </a:rPr>
                        <a:t>Nepristrani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91%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800" b="0" i="0" u="none" strike="noStrike" dirty="0">
                          <a:solidFill>
                            <a:schemeClr val="bg1"/>
                          </a:solidFill>
                          <a:effectLst/>
                          <a:latin typeface="Calibri"/>
                        </a:rPr>
                        <a:t>Efikasni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bl>
          </a:graphicData>
        </a:graphic>
      </p:graphicFrame>
      <p:sp>
        <p:nvSpPr>
          <p:cNvPr id="10" name="TextBox 10"/>
          <p:cNvSpPr txBox="1"/>
          <p:nvPr/>
        </p:nvSpPr>
        <p:spPr>
          <a:xfrm>
            <a:off x="238414" y="4336222"/>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opisuje</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55391467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P11b. </a:t>
            </a:r>
            <a:r>
              <a:rPr lang="hr-HR" sz="800" dirty="0">
                <a:solidFill>
                  <a:srgbClr val="58595B"/>
                </a:solidFill>
                <a:latin typeface="Calibri" pitchFamily="34" charset="0"/>
              </a:rPr>
              <a:t>Molim Vas da ocijenite ocjenama od 1 do 5 Vaše ukupno iskustvo sa sudskim službenicima s kojima ste bili u kontaktu u tom predmetu. </a:t>
            </a:r>
            <a:r>
              <a:rPr lang="pt-BR" sz="800" dirty="0">
                <a:solidFill>
                  <a:srgbClr val="58595B"/>
                </a:solidFill>
                <a:latin typeface="Calibri" pitchFamily="34" charset="0"/>
              </a:rPr>
              <a:t>Uzorak: </a:t>
            </a:r>
            <a:r>
              <a:rPr lang="hr-HR" sz="800" dirty="0">
                <a:solidFill>
                  <a:srgbClr val="58595B"/>
                </a:solidFill>
                <a:latin typeface="Calibri" pitchFamily="34" charset="0"/>
              </a:rPr>
              <a:t>N_2010=115; </a:t>
            </a:r>
            <a:r>
              <a:rPr lang="hr-HR" sz="800" dirty="0" smtClean="0">
                <a:solidFill>
                  <a:srgbClr val="58595B"/>
                </a:solidFill>
                <a:latin typeface="Calibri" pitchFamily="34" charset="0"/>
              </a:rPr>
              <a:t>N_2016=47</a:t>
            </a:r>
            <a:endParaRPr lang="hr-HR" sz="800" dirty="0">
              <a:solidFill>
                <a:srgbClr val="FF0000"/>
              </a:solidFill>
              <a:latin typeface="Calibri" pitchFamily="34" charset="0"/>
            </a:endParaRPr>
          </a:p>
        </p:txBody>
      </p:sp>
      <p:sp>
        <p:nvSpPr>
          <p:cNvPr id="9" name="Pravokutnik 8"/>
          <p:cNvSpPr/>
          <p:nvPr/>
        </p:nvSpPr>
        <p:spPr>
          <a:xfrm>
            <a:off x="152797" y="509359"/>
            <a:ext cx="8733453" cy="2585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Ocjena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ukupnog zadovoljstva radom službenika nešto je viša ali i da dalje odgovara prosječnoj vrlo dobroj ocjeni kao i prije 6 godina.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sudskim službenicima - </a:t>
            </a:r>
            <a:r>
              <a:rPr lang="pl-PL" sz="1600" b="0" dirty="0" smtClean="0">
                <a:solidFill>
                  <a:srgbClr val="007681"/>
                </a:solidFill>
              </a:rPr>
              <a:t>korisnici </a:t>
            </a:r>
            <a:r>
              <a:rPr lang="pl-PL" sz="1600" b="0" dirty="0">
                <a:solidFill>
                  <a:srgbClr val="007681"/>
                </a:solidFill>
              </a:rPr>
              <a:t>sudova (pravne osobe) </a:t>
            </a:r>
            <a:endParaRPr lang="en-GB" sz="1600" b="0" dirty="0">
              <a:solidFill>
                <a:srgbClr val="007681"/>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2" name="TextBox 10"/>
          <p:cNvSpPr txBox="1"/>
          <p:nvPr/>
        </p:nvSpPr>
        <p:spPr>
          <a:xfrm>
            <a:off x="1307427" y="1209850"/>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8" y="1734618"/>
          <a:ext cx="5467542" cy="27383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Tablica 17"/>
          <p:cNvGraphicFramePr>
            <a:graphicFrameLocks noGrp="1"/>
          </p:cNvGraphicFramePr>
          <p:nvPr>
            <p:extLst/>
          </p:nvPr>
        </p:nvGraphicFramePr>
        <p:xfrm>
          <a:off x="6286501" y="1775364"/>
          <a:ext cx="2334126" cy="2027111"/>
        </p:xfrm>
        <a:graphic>
          <a:graphicData uri="http://schemas.openxmlformats.org/drawingml/2006/table">
            <a:tbl>
              <a:tblPr>
                <a:tableStyleId>{638B1855-1B75-4FBE-930C-398BA8C253C6}</a:tableStyleId>
              </a:tblPr>
              <a:tblGrid>
                <a:gridCol w="1154108">
                  <a:extLst>
                    <a:ext uri="{9D8B030D-6E8A-4147-A177-3AD203B41FA5}">
                      <a16:colId xmlns:a16="http://schemas.microsoft.com/office/drawing/2014/main" xmlns="" val="20000"/>
                    </a:ext>
                  </a:extLst>
                </a:gridCol>
                <a:gridCol w="590009">
                  <a:extLst>
                    <a:ext uri="{9D8B030D-6E8A-4147-A177-3AD203B41FA5}">
                      <a16:colId xmlns:a16="http://schemas.microsoft.com/office/drawing/2014/main" xmlns="" val="20001"/>
                    </a:ext>
                  </a:extLst>
                </a:gridCol>
                <a:gridCol w="590009">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Prosjek</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r>
                        <a:rPr lang="hr-HR" sz="700" b="1" u="none" strike="noStrike" kern="1200" baseline="0" dirty="0" smtClean="0">
                          <a:solidFill>
                            <a:schemeClr val="lt1"/>
                          </a:solidFill>
                          <a:effectLst/>
                          <a:latin typeface="+mn-lt"/>
                          <a:ea typeface="+mn-ea"/>
                          <a:cs typeface="+mn-cs"/>
                        </a:rPr>
                        <a:t> </a:t>
                      </a:r>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a:solidFill>
                            <a:schemeClr val="bg1"/>
                          </a:solidFill>
                          <a:effectLst/>
                          <a:latin typeface="Calibri"/>
                        </a:rPr>
                        <a:t>115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a:solidFill>
                            <a:schemeClr val="bg1"/>
                          </a:solidFill>
                          <a:effectLst/>
                          <a:latin typeface="Calibri"/>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700" b="1" u="none" strike="noStrike" kern="1200" dirty="0" smtClean="0">
                          <a:solidFill>
                            <a:schemeClr val="lt1"/>
                          </a:solidFill>
                          <a:effectLst/>
                          <a:latin typeface="+mn-lt"/>
                          <a:ea typeface="+mn-ea"/>
                          <a:cs typeface="+mn-cs"/>
                        </a:rPr>
                        <a:t>Ukupno 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47</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smtClean="0">
                          <a:solidFill>
                            <a:schemeClr val="bg1"/>
                          </a:solidFill>
                          <a:effectLst/>
                          <a:latin typeface="Calibri"/>
                        </a:rPr>
                        <a:t>4,0</a:t>
                      </a:r>
                      <a:endParaRPr lang="hr-HR" sz="800" b="0" i="0" u="none" strike="noStrike" dirty="0">
                        <a:solidFill>
                          <a:schemeClr val="bg1"/>
                        </a:solidFill>
                        <a:effectLst/>
                        <a:latin typeface="Calibri"/>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
        <p:nvSpPr>
          <p:cNvPr id="19"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0" name="Content Placeholder 11"/>
          <p:cNvGraphicFramePr>
            <a:graphicFrameLocks/>
          </p:cNvGraphicFramePr>
          <p:nvPr>
            <p:extLst/>
          </p:nvPr>
        </p:nvGraphicFramePr>
        <p:xfrm>
          <a:off x="3480710" y="963541"/>
          <a:ext cx="2272270" cy="11311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17821620"/>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P12a. </a:t>
            </a:r>
            <a:r>
              <a:rPr lang="hr-HR" sz="800" dirty="0">
                <a:solidFill>
                  <a:srgbClr val="58595B"/>
                </a:solidFill>
                <a:latin typeface="Calibri" pitchFamily="34" charset="0"/>
              </a:rPr>
              <a:t>A u kojoj mjeri se sljedeće karakteristike odnose na sudske službenike, uključujući sudske savjetnike, vježbenike, zapisničare, osoblje pisarnice i ostale s kojima ste bili u kontaktu u tom predmetu?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6269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Sudski službenici ocijenjeni su gotovo identično kao i u istraživanju provedenom 2010. godine.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Iako razlike među sudovima postoje, djelomično zbog niskog broja ispitanika, nisu značajne.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Karakteristike sudskih službenika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r>
              <a:rPr kumimoji="0" lang="hr-HR" sz="1600" b="0" i="0" u="none" strike="noStrike" kern="1200" cap="none" spc="0" normalizeH="0" baseline="0" noProof="0" dirty="0">
                <a:ln>
                  <a:noFill/>
                </a:ln>
                <a:solidFill>
                  <a:srgbClr val="007681"/>
                </a:solidFill>
                <a:effectLst/>
                <a:uLnTx/>
                <a:uFillTx/>
                <a:latin typeface="Calibri"/>
                <a:ea typeface="+mj-ea"/>
                <a:cs typeface="+mj-cs"/>
              </a:rPr>
              <a:t>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929632" y="1151369"/>
            <a:ext cx="2242135" cy="15998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521376"/>
          <a:ext cx="3685926" cy="27013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nvPr>
        </p:nvGraphicFramePr>
        <p:xfrm>
          <a:off x="4519523" y="1536827"/>
          <a:ext cx="4222751" cy="2460378"/>
        </p:xfrm>
        <a:graphic>
          <a:graphicData uri="http://schemas.openxmlformats.org/drawingml/2006/table">
            <a:tbl>
              <a:tblPr>
                <a:tableStyleId>{638B1855-1B75-4FBE-930C-398BA8C253C6}</a:tableStyleId>
              </a:tblPr>
              <a:tblGrid>
                <a:gridCol w="1187456">
                  <a:extLst>
                    <a:ext uri="{9D8B030D-6E8A-4147-A177-3AD203B41FA5}">
                      <a16:colId xmlns:a16="http://schemas.microsoft.com/office/drawing/2014/main" xmlns="" val="20000"/>
                    </a:ext>
                  </a:extLst>
                </a:gridCol>
                <a:gridCol w="607059">
                  <a:extLst>
                    <a:ext uri="{9D8B030D-6E8A-4147-A177-3AD203B41FA5}">
                      <a16:colId xmlns:a16="http://schemas.microsoft.com/office/drawing/2014/main" xmlns="" val="20001"/>
                    </a:ext>
                  </a:extLst>
                </a:gridCol>
                <a:gridCol w="607059">
                  <a:extLst>
                    <a:ext uri="{9D8B030D-6E8A-4147-A177-3AD203B41FA5}">
                      <a16:colId xmlns:a16="http://schemas.microsoft.com/office/drawing/2014/main" xmlns="" val="20002"/>
                    </a:ext>
                  </a:extLst>
                </a:gridCol>
                <a:gridCol w="607059">
                  <a:extLst>
                    <a:ext uri="{9D8B030D-6E8A-4147-A177-3AD203B41FA5}">
                      <a16:colId xmlns:a16="http://schemas.microsoft.com/office/drawing/2014/main" xmlns="" val="20003"/>
                    </a:ext>
                  </a:extLst>
                </a:gridCol>
                <a:gridCol w="607059">
                  <a:extLst>
                    <a:ext uri="{9D8B030D-6E8A-4147-A177-3AD203B41FA5}">
                      <a16:colId xmlns:a16="http://schemas.microsoft.com/office/drawing/2014/main" xmlns="" val="20004"/>
                    </a:ext>
                  </a:extLst>
                </a:gridCol>
                <a:gridCol w="607059">
                  <a:extLst>
                    <a:ext uri="{9D8B030D-6E8A-4147-A177-3AD203B41FA5}">
                      <a16:colId xmlns:a16="http://schemas.microsoft.com/office/drawing/2014/main" xmlns="" val="20005"/>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9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ctr" fontAlgn="b"/>
                      <a:r>
                        <a:rPr lang="hr-HR" sz="900" b="1" u="none" strike="noStrike" kern="1200" dirty="0">
                          <a:solidFill>
                            <a:schemeClr val="lt1"/>
                          </a:solidFill>
                          <a:effectLst/>
                          <a:latin typeface="+mn-lt"/>
                          <a:ea typeface="+mn-ea"/>
                          <a:cs typeface="+mn-cs"/>
                        </a:rPr>
                        <a:t>N</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31</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a:solidFill>
                            <a:schemeClr val="lt1"/>
                          </a:solidFill>
                          <a:effectLst/>
                          <a:latin typeface="+mn-lt"/>
                          <a:ea typeface="+mn-ea"/>
                          <a:cs typeface="+mn-cs"/>
                        </a:rPr>
                        <a:t>Pristojni i uljudni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a:solidFill>
                            <a:schemeClr val="lt1"/>
                          </a:solidFill>
                          <a:effectLst/>
                          <a:latin typeface="+mn-lt"/>
                          <a:ea typeface="+mn-ea"/>
                          <a:cs typeface="+mn-cs"/>
                        </a:rPr>
                        <a:t>Stručni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53%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a:solidFill>
                            <a:schemeClr val="lt1"/>
                          </a:solidFill>
                          <a:effectLst/>
                          <a:latin typeface="+mn-lt"/>
                          <a:ea typeface="+mn-ea"/>
                          <a:cs typeface="+mn-cs"/>
                        </a:rPr>
                        <a:t>Efikasni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69%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a:solidFill>
                            <a:schemeClr val="lt1"/>
                          </a:solidFill>
                          <a:effectLst/>
                          <a:latin typeface="+mn-lt"/>
                          <a:ea typeface="+mn-ea"/>
                          <a:cs typeface="+mn-cs"/>
                        </a:rPr>
                        <a:t>Nepristrani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a:solidFill>
                            <a:schemeClr val="lt1"/>
                          </a:solidFill>
                          <a:effectLst/>
                          <a:latin typeface="+mn-lt"/>
                          <a:ea typeface="+mn-ea"/>
                          <a:cs typeface="+mn-cs"/>
                        </a:rPr>
                        <a:t>Pružaju tražene informacije i usluge točno i na vrijeme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900" b="1" u="none" strike="noStrike" kern="1200" dirty="0" smtClean="0">
                          <a:solidFill>
                            <a:schemeClr val="accent6"/>
                          </a:solidFill>
                          <a:effectLst/>
                          <a:latin typeface="+mn-lt"/>
                          <a:ea typeface="+mn-ea"/>
                          <a:cs typeface="+mn-cs"/>
                        </a:rPr>
                        <a:t>Prosjek po sudovima</a:t>
                      </a:r>
                      <a:endParaRPr lang="hr-HR" sz="900" b="1" u="none" strike="noStrike" kern="1200" dirty="0">
                        <a:solidFill>
                          <a:schemeClr val="accent6"/>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900" b="1" u="none" strike="noStrike" kern="1200" dirty="0" smtClean="0">
                          <a:solidFill>
                            <a:schemeClr val="accent6"/>
                          </a:solidFill>
                          <a:effectLst/>
                          <a:latin typeface="+mn-lt"/>
                          <a:ea typeface="+mn-ea"/>
                          <a:cs typeface="+mn-cs"/>
                        </a:rPr>
                        <a:t>64%</a:t>
                      </a:r>
                      <a:endParaRPr lang="hr-HR" sz="9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900" b="1" u="none" strike="noStrike" kern="1200" dirty="0" smtClean="0">
                          <a:solidFill>
                            <a:schemeClr val="accent6"/>
                          </a:solidFill>
                          <a:effectLst/>
                          <a:latin typeface="+mn-lt"/>
                          <a:ea typeface="+mn-ea"/>
                          <a:cs typeface="+mn-cs"/>
                        </a:rPr>
                        <a:t>72%</a:t>
                      </a:r>
                      <a:endParaRPr lang="hr-HR" sz="9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900" b="1" u="none" strike="noStrike" kern="1200" dirty="0" smtClean="0">
                          <a:solidFill>
                            <a:schemeClr val="accent6"/>
                          </a:solidFill>
                          <a:effectLst/>
                          <a:latin typeface="+mn-lt"/>
                          <a:ea typeface="+mn-ea"/>
                          <a:cs typeface="+mn-cs"/>
                        </a:rPr>
                        <a:t>80%</a:t>
                      </a:r>
                      <a:endParaRPr lang="hr-HR" sz="9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900" b="1" u="none" strike="noStrike" kern="1200" dirty="0" smtClean="0">
                          <a:solidFill>
                            <a:schemeClr val="accent6"/>
                          </a:solidFill>
                          <a:effectLst/>
                          <a:latin typeface="+mn-lt"/>
                          <a:ea typeface="+mn-ea"/>
                          <a:cs typeface="+mn-cs"/>
                        </a:rPr>
                        <a:t>69%</a:t>
                      </a:r>
                      <a:endParaRPr lang="hr-HR" sz="9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hr-HR" sz="900" b="1" u="none" strike="noStrike" kern="1200" dirty="0" smtClean="0">
                          <a:solidFill>
                            <a:schemeClr val="accent6"/>
                          </a:solidFill>
                          <a:effectLst/>
                          <a:latin typeface="+mn-lt"/>
                          <a:ea typeface="+mn-ea"/>
                          <a:cs typeface="+mn-cs"/>
                        </a:rPr>
                        <a:t>57%</a:t>
                      </a:r>
                      <a:endParaRPr lang="hr-HR" sz="900" b="1" u="none" strike="noStrike" kern="1200" dirty="0">
                        <a:solidFill>
                          <a:schemeClr val="accent6"/>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xmlns="" val="2206338118"/>
                  </a:ext>
                </a:extLst>
              </a:tr>
            </a:tbl>
          </a:graphicData>
        </a:graphic>
      </p:graphicFrame>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35645" y="4307132"/>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4186088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247550" cy="183315"/>
          </a:xfrm>
        </p:spPr>
        <p:txBody>
          <a:bodyPr>
            <a:normAutofit fontScale="925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P12b. </a:t>
            </a:r>
            <a:r>
              <a:rPr lang="hr-HR" sz="800" dirty="0">
                <a:solidFill>
                  <a:srgbClr val="58595B"/>
                </a:solidFill>
                <a:latin typeface="Calibri" pitchFamily="34" charset="0"/>
              </a:rPr>
              <a:t>Molim Vas da ocijenite ocjenama od 1 do 5 Vaše ukupno iskustvo sa sudskim službenicima s kojima ste bili u kontaktu u tom predmetu.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Ukupno zadovoljstvo sudskim službenicima blago je poraslo, no nije značajno različito od zadovoljstva 2010. godine., a isti zaključak odnosi se i na usporedbu između sudova u 2016. godini.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sa sudskim </a:t>
            </a:r>
            <a:r>
              <a:rPr kumimoji="0" lang="hr-HR" sz="1600" b="0" i="0" u="none" strike="noStrike" kern="1200" cap="none" spc="0" normalizeH="0" baseline="0" noProof="0" dirty="0">
                <a:ln>
                  <a:noFill/>
                </a:ln>
                <a:solidFill>
                  <a:srgbClr val="007681"/>
                </a:solidFill>
                <a:effectLst/>
                <a:uLnTx/>
                <a:uFillTx/>
                <a:latin typeface="Calibri"/>
                <a:ea typeface="+mj-ea"/>
                <a:cs typeface="+mj-cs"/>
              </a:rPr>
              <a:t>službenicima –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1025031" y="1392827"/>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7" y="1734618"/>
          <a:ext cx="5412197" cy="273830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Tablica 9"/>
          <p:cNvGraphicFramePr>
            <a:graphicFrameLocks noGrp="1"/>
          </p:cNvGraphicFramePr>
          <p:nvPr>
            <p:extLst/>
          </p:nvPr>
        </p:nvGraphicFramePr>
        <p:xfrm>
          <a:off x="6257926" y="1948682"/>
          <a:ext cx="2606688" cy="1941892"/>
        </p:xfrm>
        <a:graphic>
          <a:graphicData uri="http://schemas.openxmlformats.org/drawingml/2006/table">
            <a:tbl>
              <a:tblPr>
                <a:tableStyleId>{638B1855-1B75-4FBE-930C-398BA8C253C6}</a:tableStyleId>
              </a:tblPr>
              <a:tblGrid>
                <a:gridCol w="1277938">
                  <a:extLst>
                    <a:ext uri="{9D8B030D-6E8A-4147-A177-3AD203B41FA5}">
                      <a16:colId xmlns:a16="http://schemas.microsoft.com/office/drawing/2014/main" xmlns="" val="20000"/>
                    </a:ext>
                  </a:extLst>
                </a:gridCol>
                <a:gridCol w="664375">
                  <a:extLst>
                    <a:ext uri="{9D8B030D-6E8A-4147-A177-3AD203B41FA5}">
                      <a16:colId xmlns:a16="http://schemas.microsoft.com/office/drawing/2014/main" xmlns="" val="20001"/>
                    </a:ext>
                  </a:extLst>
                </a:gridCol>
                <a:gridCol w="664375">
                  <a:extLst>
                    <a:ext uri="{9D8B030D-6E8A-4147-A177-3AD203B41FA5}">
                      <a16:colId xmlns:a16="http://schemas.microsoft.com/office/drawing/2014/main" xmlns="" val="20002"/>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Prosjek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3,9</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68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4,1</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4,7</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4,2</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31</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smtClean="0">
                          <a:solidFill>
                            <a:schemeClr val="lt1"/>
                          </a:solidFill>
                          <a:effectLst/>
                          <a:latin typeface="+mn-lt"/>
                          <a:ea typeface="+mn-ea"/>
                          <a:cs typeface="+mn-cs"/>
                        </a:rPr>
                        <a:t>Prosjek</a:t>
                      </a:r>
                      <a:r>
                        <a:rPr lang="hr-HR" sz="900" b="1" u="none" strike="noStrike" kern="1200" baseline="0" dirty="0" smtClean="0">
                          <a:solidFill>
                            <a:schemeClr val="lt1"/>
                          </a:solidFill>
                          <a:effectLst/>
                          <a:latin typeface="+mn-lt"/>
                          <a:ea typeface="+mn-ea"/>
                          <a:cs typeface="+mn-cs"/>
                        </a:rPr>
                        <a:t> 2010.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124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900" b="1" u="none" strike="noStrike" kern="1200" dirty="0" smtClean="0">
                          <a:solidFill>
                            <a:schemeClr val="lt1"/>
                          </a:solidFill>
                          <a:effectLst/>
                          <a:latin typeface="+mn-lt"/>
                          <a:ea typeface="+mn-ea"/>
                          <a:cs typeface="+mn-cs"/>
                        </a:rPr>
                        <a:t>Prosjek 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4,2</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2529838483"/>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575462"/>
            <a:ext cx="3289464" cy="1869743"/>
          </a:xfrm>
        </p:spPr>
        <p:txBody>
          <a:bodyPr/>
          <a:lstStyle/>
          <a:p>
            <a:pPr algn="ctr"/>
            <a:r>
              <a:rPr lang="hr-HR" dirty="0"/>
              <a:t>Zadovoljstvo zgradom i drugim aspektima funkcioniranja </a:t>
            </a:r>
            <a:r>
              <a:rPr lang="hr-HR" dirty="0" smtClean="0"/>
              <a:t>suda</a:t>
            </a: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85</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2249846529"/>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P13. </a:t>
            </a:r>
            <a:r>
              <a:rPr lang="hr-HR" sz="800" dirty="0">
                <a:solidFill>
                  <a:srgbClr val="58595B"/>
                </a:solidFill>
                <a:latin typeface="Calibri" pitchFamily="34" charset="0"/>
              </a:rPr>
              <a:t>Molim da ocijenite još i zgradu suda. Koliko svaka od slijedećih karakteristika dobro opisuje zgradu ovog suda? </a:t>
            </a:r>
            <a:r>
              <a:rPr lang="pt-BR" sz="800" dirty="0">
                <a:solidFill>
                  <a:srgbClr val="58595B"/>
                </a:solidFill>
                <a:latin typeface="Calibri" pitchFamily="34" charset="0"/>
              </a:rPr>
              <a:t>Uzorak: N(2010)=</a:t>
            </a:r>
            <a:r>
              <a:rPr lang="hr-HR" sz="800" dirty="0">
                <a:solidFill>
                  <a:srgbClr val="58595B"/>
                </a:solidFill>
                <a:latin typeface="Calibri" pitchFamily="34" charset="0"/>
              </a:rPr>
              <a:t>291</a:t>
            </a:r>
            <a:r>
              <a:rPr lang="pt-BR" sz="800" dirty="0">
                <a:solidFill>
                  <a:srgbClr val="58595B"/>
                </a:solidFill>
                <a:latin typeface="Calibri" pitchFamily="34" charset="0"/>
              </a:rPr>
              <a:t>; N(2016)=</a:t>
            </a:r>
            <a:r>
              <a:rPr lang="hr-HR" sz="800" dirty="0">
                <a:solidFill>
                  <a:srgbClr val="58595B"/>
                </a:solidFill>
                <a:latin typeface="Calibri" pitchFamily="34" charset="0"/>
              </a:rPr>
              <a:t>396</a:t>
            </a:r>
          </a:p>
        </p:txBody>
      </p:sp>
      <p:sp>
        <p:nvSpPr>
          <p:cNvPr id="9" name="Pravokutnik 8"/>
          <p:cNvSpPr/>
          <p:nvPr/>
        </p:nvSpPr>
        <p:spPr>
          <a:xfrm>
            <a:off x="152797" y="56269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Karakteristike zgrade sudova značajno su lošije ocjenjene nego prije šest godina. To se prvenstveno odnosi na OS u Karlovcu te</a:t>
            </a:r>
            <a:r>
              <a:rPr kumimoji="0" lang="hr-HR" sz="1200" b="0" i="0" u="none" strike="noStrike" kern="1200" cap="none" spc="0" normalizeH="0" baseline="0" noProof="0" dirty="0">
                <a:ln>
                  <a:noFill/>
                </a:ln>
                <a:solidFill>
                  <a:srgbClr val="222223"/>
                </a:solidFill>
                <a:effectLst/>
                <a:uLnTx/>
                <a:uFillTx/>
                <a:latin typeface="Calibri"/>
                <a:ea typeface="+mn-ea"/>
                <a:cs typeface="+mn-cs"/>
              </a:rPr>
              <a:t> Splitu</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S obzirom da se zgrada suda u Karlovcu trenutno renovira, ocjena je vjerojatno je direktna posljedica toga.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rPr>
              <a:t>Karakteristike </a:t>
            </a:r>
            <a:r>
              <a:rPr lang="pl-PL" sz="1600" b="0" dirty="0" smtClean="0">
                <a:solidFill>
                  <a:srgbClr val="007681"/>
                </a:solidFill>
              </a:rPr>
              <a:t>sudova - </a:t>
            </a:r>
            <a:r>
              <a:rPr lang="hr-HR" sz="1600" b="0" dirty="0">
                <a:solidFill>
                  <a:schemeClr val="accent6"/>
                </a:solidFill>
              </a:rPr>
              <a:t>Korisnici suda (fizičke osobe</a:t>
            </a:r>
            <a:r>
              <a:rPr lang="hr-HR" sz="1600" b="0" dirty="0" smtClean="0">
                <a:solidFill>
                  <a:schemeClr val="accent6"/>
                </a:solidFill>
              </a:rPr>
              <a:t>)</a:t>
            </a:r>
            <a:endParaRPr lang="en-GB" sz="1600" b="0" dirty="0">
              <a:solidFill>
                <a:schemeClr val="accent6"/>
              </a:solidFill>
            </a:endParaRPr>
          </a:p>
        </p:txBody>
      </p:sp>
      <p:sp>
        <p:nvSpPr>
          <p:cNvPr id="362" name="TextBox 10"/>
          <p:cNvSpPr txBox="1"/>
          <p:nvPr/>
        </p:nvSpPr>
        <p:spPr>
          <a:xfrm>
            <a:off x="824125" y="1698898"/>
            <a:ext cx="2242135"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 zgrade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2194475"/>
          <a:ext cx="4176525" cy="11791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ext uri="{D42A27DB-BD31-4B8C-83A1-F6EECF244321}">
                <p14:modId xmlns:p14="http://schemas.microsoft.com/office/powerpoint/2010/main" val="593686012"/>
              </p:ext>
            </p:extLst>
          </p:nvPr>
        </p:nvGraphicFramePr>
        <p:xfrm>
          <a:off x="4100600" y="1706361"/>
          <a:ext cx="4579202" cy="1932073"/>
        </p:xfrm>
        <a:graphic>
          <a:graphicData uri="http://schemas.openxmlformats.org/drawingml/2006/table">
            <a:tbl>
              <a:tblPr>
                <a:tableStyleId>{638B1855-1B75-4FBE-930C-398BA8C253C6}</a:tableStyleId>
              </a:tblPr>
              <a:tblGrid>
                <a:gridCol w="1590262">
                  <a:extLst>
                    <a:ext uri="{9D8B030D-6E8A-4147-A177-3AD203B41FA5}">
                      <a16:colId xmlns:a16="http://schemas.microsoft.com/office/drawing/2014/main" xmlns="" val="20000"/>
                    </a:ext>
                  </a:extLst>
                </a:gridCol>
                <a:gridCol w="597788">
                  <a:extLst>
                    <a:ext uri="{9D8B030D-6E8A-4147-A177-3AD203B41FA5}">
                      <a16:colId xmlns:a16="http://schemas.microsoft.com/office/drawing/2014/main" xmlns="" val="20001"/>
                    </a:ext>
                  </a:extLst>
                </a:gridCol>
                <a:gridCol w="597788">
                  <a:extLst>
                    <a:ext uri="{9D8B030D-6E8A-4147-A177-3AD203B41FA5}">
                      <a16:colId xmlns:a16="http://schemas.microsoft.com/office/drawing/2014/main" xmlns="" val="20002"/>
                    </a:ext>
                  </a:extLst>
                </a:gridCol>
                <a:gridCol w="597788">
                  <a:extLst>
                    <a:ext uri="{9D8B030D-6E8A-4147-A177-3AD203B41FA5}">
                      <a16:colId xmlns:a16="http://schemas.microsoft.com/office/drawing/2014/main" xmlns="" val="20003"/>
                    </a:ext>
                  </a:extLst>
                </a:gridCol>
                <a:gridCol w="597788">
                  <a:extLst>
                    <a:ext uri="{9D8B030D-6E8A-4147-A177-3AD203B41FA5}">
                      <a16:colId xmlns:a16="http://schemas.microsoft.com/office/drawing/2014/main" xmlns="" val="20004"/>
                    </a:ext>
                  </a:extLst>
                </a:gridCol>
                <a:gridCol w="597788">
                  <a:extLst>
                    <a:ext uri="{9D8B030D-6E8A-4147-A177-3AD203B41FA5}">
                      <a16:colId xmlns:a16="http://schemas.microsoft.com/office/drawing/2014/main" xmlns="" val="20005"/>
                    </a:ext>
                  </a:extLst>
                </a:gridCol>
              </a:tblGrid>
              <a:tr h="438190">
                <a:tc>
                  <a:txBody>
                    <a:bodyPr/>
                    <a:lstStyle/>
                    <a:p>
                      <a:pPr algn="ctr" fontAlgn="ctr"/>
                      <a:endParaRPr lang="hr-HR" sz="10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10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328237">
                <a:tc>
                  <a:txBody>
                    <a:bodyPr/>
                    <a:lstStyle/>
                    <a:p>
                      <a:pPr algn="l" fontAlgn="b"/>
                      <a:r>
                        <a:rPr lang="hr-HR" sz="1000" b="1" u="none" strike="noStrike" kern="1200" dirty="0" smtClean="0">
                          <a:solidFill>
                            <a:schemeClr val="lt1"/>
                          </a:solidFill>
                          <a:effectLst/>
                          <a:latin typeface="+mn-lt"/>
                          <a:ea typeface="+mn-ea"/>
                          <a:cs typeface="+mn-cs"/>
                        </a:rPr>
                        <a:t>N</a:t>
                      </a:r>
                      <a:endParaRPr lang="hr-HR" sz="10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100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328237">
                <a:tc>
                  <a:txBody>
                    <a:bodyPr/>
                    <a:lstStyle/>
                    <a:p>
                      <a:pPr algn="l" fontAlgn="b"/>
                      <a:r>
                        <a:rPr lang="pl-PL" sz="1000" b="1" u="none" strike="noStrike" kern="1200" dirty="0">
                          <a:solidFill>
                            <a:schemeClr val="lt1"/>
                          </a:solidFill>
                          <a:effectLst/>
                          <a:latin typeface="+mn-lt"/>
                          <a:ea typeface="+mn-ea"/>
                          <a:cs typeface="+mn-cs"/>
                        </a:rPr>
                        <a:t>Prostorije su prikladno uređene i ugodne za boravak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58%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328237">
                <a:tc>
                  <a:txBody>
                    <a:bodyPr/>
                    <a:lstStyle/>
                    <a:p>
                      <a:pPr algn="l" fontAlgn="b"/>
                      <a:r>
                        <a:rPr lang="hr-HR" sz="1000" b="1" u="none" strike="noStrike" kern="1200" dirty="0">
                          <a:solidFill>
                            <a:schemeClr val="lt1"/>
                          </a:solidFill>
                          <a:effectLst/>
                          <a:latin typeface="+mn-lt"/>
                          <a:ea typeface="+mn-ea"/>
                          <a:cs typeface="+mn-cs"/>
                        </a:rPr>
                        <a:t>Prostorije su adekvatno opremljene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55%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54%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328237">
                <a:tc>
                  <a:txBody>
                    <a:bodyPr/>
                    <a:lstStyle/>
                    <a:p>
                      <a:pPr algn="l" fontAlgn="b"/>
                      <a:r>
                        <a:rPr lang="pl-PL" sz="1000" b="1" u="none" strike="noStrike" kern="1200" dirty="0">
                          <a:solidFill>
                            <a:schemeClr val="lt1"/>
                          </a:solidFill>
                          <a:effectLst/>
                          <a:latin typeface="+mn-lt"/>
                          <a:ea typeface="+mn-ea"/>
                          <a:cs typeface="+mn-cs"/>
                        </a:rPr>
                        <a:t>Prostorije su dobro označene i lako se snaći u zgradi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73%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1000" b="1" u="none" strike="noStrike" kern="1200" dirty="0">
                          <a:solidFill>
                            <a:schemeClr val="lt1"/>
                          </a:solidFill>
                          <a:effectLst/>
                          <a:latin typeface="+mn-lt"/>
                          <a:ea typeface="+mn-ea"/>
                          <a:cs typeface="+mn-cs"/>
                        </a:rPr>
                        <a:t>87%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bl>
          </a:graphicData>
        </a:graphic>
      </p:graphicFrame>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86735" y="3553544"/>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238414" y="3584024"/>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opisuje</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699320784"/>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P12. </a:t>
            </a:r>
            <a:r>
              <a:rPr lang="hr-HR" sz="800" dirty="0">
                <a:solidFill>
                  <a:srgbClr val="58595B"/>
                </a:solidFill>
                <a:latin typeface="Calibri" pitchFamily="34" charset="0"/>
              </a:rPr>
              <a:t>Molim da ocijenite još i zgradu suda. Koliko svaka od slijedećih karakteristika dobro opisuje zgradu ovog suda? </a:t>
            </a:r>
            <a:r>
              <a:rPr lang="pt-BR" sz="800" dirty="0">
                <a:solidFill>
                  <a:srgbClr val="58595B"/>
                </a:solidFill>
                <a:latin typeface="Calibri" pitchFamily="34" charset="0"/>
              </a:rPr>
              <a:t>Uzorak: </a:t>
            </a:r>
            <a:r>
              <a:rPr lang="hr-HR" sz="800" dirty="0">
                <a:solidFill>
                  <a:srgbClr val="58595B"/>
                </a:solidFill>
                <a:latin typeface="Calibri" pitchFamily="34" charset="0"/>
              </a:rPr>
              <a:t>N_2010=115; </a:t>
            </a:r>
            <a:r>
              <a:rPr lang="hr-HR" sz="800" dirty="0" smtClean="0">
                <a:solidFill>
                  <a:srgbClr val="58595B"/>
                </a:solidFill>
                <a:latin typeface="Calibri" pitchFamily="34" charset="0"/>
              </a:rPr>
              <a:t>N_2016=47</a:t>
            </a:r>
            <a:endParaRPr lang="hr-HR" sz="800" dirty="0">
              <a:solidFill>
                <a:srgbClr val="FF0000"/>
              </a:solidFill>
              <a:latin typeface="Calibri" pitchFamily="34" charset="0"/>
            </a:endParaRPr>
          </a:p>
        </p:txBody>
      </p:sp>
      <p:sp>
        <p:nvSpPr>
          <p:cNvPr id="9" name="Pravokutnik 8"/>
          <p:cNvSpPr/>
          <p:nvPr/>
        </p:nvSpPr>
        <p:spPr>
          <a:xfrm>
            <a:off x="152797" y="562699"/>
            <a:ext cx="8733453" cy="2585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Karakteristike zgrade sudova značajno su ocjenjene nego prije šest godina. Najveći pad je u ocjeni uređenosti i ugodnosti za boravak.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Karakteristike sudova – korisnici sudova</a:t>
            </a:r>
            <a:r>
              <a:rPr kumimoji="0" lang="pl-PL" sz="1600" b="0" i="0" u="none" strike="noStrike" kern="1200" cap="none" spc="0" normalizeH="0" noProof="0" dirty="0" smtClean="0">
                <a:ln>
                  <a:noFill/>
                </a:ln>
                <a:solidFill>
                  <a:srgbClr val="007681"/>
                </a:solidFill>
                <a:effectLst/>
                <a:uLnTx/>
                <a:uFillTx/>
                <a:latin typeface="Calibri"/>
                <a:ea typeface="+mj-ea"/>
                <a:cs typeface="+mj-cs"/>
              </a:rPr>
              <a:t> (pravne osobe)</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698898"/>
            <a:ext cx="2242135" cy="46563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 zgrade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2194475"/>
          <a:ext cx="4176525" cy="13202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nvPr>
        </p:nvGraphicFramePr>
        <p:xfrm>
          <a:off x="4100600" y="1931716"/>
          <a:ext cx="4579202" cy="1751138"/>
        </p:xfrm>
        <a:graphic>
          <a:graphicData uri="http://schemas.openxmlformats.org/drawingml/2006/table">
            <a:tbl>
              <a:tblPr>
                <a:tableStyleId>{638B1855-1B75-4FBE-930C-398BA8C253C6}</a:tableStyleId>
              </a:tblPr>
              <a:tblGrid>
                <a:gridCol w="1590262">
                  <a:extLst>
                    <a:ext uri="{9D8B030D-6E8A-4147-A177-3AD203B41FA5}">
                      <a16:colId xmlns:a16="http://schemas.microsoft.com/office/drawing/2014/main" xmlns="" val="20000"/>
                    </a:ext>
                  </a:extLst>
                </a:gridCol>
                <a:gridCol w="597788">
                  <a:extLst>
                    <a:ext uri="{9D8B030D-6E8A-4147-A177-3AD203B41FA5}">
                      <a16:colId xmlns:a16="http://schemas.microsoft.com/office/drawing/2014/main" xmlns="" val="20001"/>
                    </a:ext>
                  </a:extLst>
                </a:gridCol>
                <a:gridCol w="597788">
                  <a:extLst>
                    <a:ext uri="{9D8B030D-6E8A-4147-A177-3AD203B41FA5}">
                      <a16:colId xmlns:a16="http://schemas.microsoft.com/office/drawing/2014/main" xmlns="" val="20002"/>
                    </a:ext>
                  </a:extLst>
                </a:gridCol>
                <a:gridCol w="597788">
                  <a:extLst>
                    <a:ext uri="{9D8B030D-6E8A-4147-A177-3AD203B41FA5}">
                      <a16:colId xmlns:a16="http://schemas.microsoft.com/office/drawing/2014/main" xmlns="" val="20003"/>
                    </a:ext>
                  </a:extLst>
                </a:gridCol>
                <a:gridCol w="597788">
                  <a:extLst>
                    <a:ext uri="{9D8B030D-6E8A-4147-A177-3AD203B41FA5}">
                      <a16:colId xmlns:a16="http://schemas.microsoft.com/office/drawing/2014/main" xmlns="" val="20004"/>
                    </a:ext>
                  </a:extLst>
                </a:gridCol>
                <a:gridCol w="597788">
                  <a:extLst>
                    <a:ext uri="{9D8B030D-6E8A-4147-A177-3AD203B41FA5}">
                      <a16:colId xmlns:a16="http://schemas.microsoft.com/office/drawing/2014/main" xmlns="" val="20005"/>
                    </a:ext>
                  </a:extLst>
                </a:gridCol>
              </a:tblGrid>
              <a:tr h="438190">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Puli-Pola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7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328237">
                <a:tc>
                  <a:txBody>
                    <a:bodyPr/>
                    <a:lstStyle/>
                    <a:p>
                      <a:pPr algn="l"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mn-lt"/>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328237">
                <a:tc>
                  <a:txBody>
                    <a:bodyPr/>
                    <a:lstStyle/>
                    <a:p>
                      <a:pPr algn="l" fontAlgn="b"/>
                      <a:r>
                        <a:rPr lang="pl-PL" sz="700" b="1" u="none" strike="noStrike" kern="1200" dirty="0">
                          <a:solidFill>
                            <a:schemeClr val="lt1"/>
                          </a:solidFill>
                          <a:effectLst/>
                          <a:latin typeface="+mn-lt"/>
                          <a:ea typeface="+mn-ea"/>
                          <a:cs typeface="+mn-cs"/>
                        </a:rPr>
                        <a:t>Prostorije su prikladno uređene i ugodne za boravak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328237">
                <a:tc>
                  <a:txBody>
                    <a:bodyPr/>
                    <a:lstStyle/>
                    <a:p>
                      <a:pPr algn="l" fontAlgn="b"/>
                      <a:r>
                        <a:rPr lang="hr-HR" sz="700" b="1" u="none" strike="noStrike" kern="1200" dirty="0">
                          <a:solidFill>
                            <a:schemeClr val="lt1"/>
                          </a:solidFill>
                          <a:effectLst/>
                          <a:latin typeface="+mn-lt"/>
                          <a:ea typeface="+mn-ea"/>
                          <a:cs typeface="+mn-cs"/>
                        </a:rPr>
                        <a:t>Prostorije su adekvatno opremljene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328237">
                <a:tc>
                  <a:txBody>
                    <a:bodyPr/>
                    <a:lstStyle/>
                    <a:p>
                      <a:pPr algn="l" fontAlgn="b"/>
                      <a:r>
                        <a:rPr lang="pl-PL" sz="700" b="1" u="none" strike="noStrike" kern="1200" dirty="0">
                          <a:solidFill>
                            <a:schemeClr val="lt1"/>
                          </a:solidFill>
                          <a:effectLst/>
                          <a:latin typeface="+mn-lt"/>
                          <a:ea typeface="+mn-ea"/>
                          <a:cs typeface="+mn-cs"/>
                        </a:rPr>
                        <a:t>Prostorije su dobro označene i lako se snaći u zgradi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88%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63%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70%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dirty="0">
                          <a:solidFill>
                            <a:schemeClr val="bg1"/>
                          </a:solidFill>
                          <a:effectLst/>
                          <a:latin typeface="Calibri"/>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bl>
          </a:graphicData>
        </a:graphic>
      </p:graphicFrame>
      <p:sp>
        <p:nvSpPr>
          <p:cNvPr id="12" name="TextBox 10"/>
          <p:cNvSpPr txBox="1"/>
          <p:nvPr/>
        </p:nvSpPr>
        <p:spPr>
          <a:xfrm>
            <a:off x="238414" y="3584024"/>
            <a:ext cx="2775286"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l" defTabSz="924282" rtl="0" eaLnBrk="1" fontAlgn="auto" latinLnBrk="0" hangingPunct="1">
              <a:lnSpc>
                <a:spcPct val="90000"/>
              </a:lnSpc>
              <a:spcBef>
                <a:spcPts val="0"/>
              </a:spcBef>
              <a:spcAft>
                <a:spcPts val="0"/>
              </a:spcAft>
              <a:buClrTx/>
              <a:buSzTx/>
              <a:buFont typeface="Arial" pitchFamily="34" charset="0"/>
              <a:buNone/>
              <a:tabLst/>
              <a:defRPr/>
            </a:pPr>
            <a:r>
              <a:rPr kumimoji="0" lang="hr-HR" sz="800" b="0"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 odgovora uglavnom i  u potpunosti opisuje</a:t>
            </a:r>
            <a:endParaRPr kumimoji="0" lang="en-GB" sz="800" b="0"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65229053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7247550" cy="255950"/>
          </a:xfrm>
        </p:spPr>
        <p:txBody>
          <a:bodyPr>
            <a:normAutofit/>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P13a. </a:t>
            </a:r>
            <a:r>
              <a:rPr lang="hr-HR" sz="800" dirty="0">
                <a:solidFill>
                  <a:srgbClr val="58595B"/>
                </a:solidFill>
                <a:latin typeface="Calibri" pitchFamily="34" charset="0"/>
              </a:rPr>
              <a:t>Molim da ocijenite još i zgradu suda. Koliko svaka od slijedećih karakteristika dobro opisuje zgradu ovog suda? </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a:solidFill>
                  <a:srgbClr val="58595B"/>
                </a:solidFill>
                <a:latin typeface="Calibri" pitchFamily="34" charset="0"/>
              </a:rPr>
              <a:t>P13b. Koliko svaka od slijedećih karakteristika dobro opisuje dostavu pismena s ovog suda?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6269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Ocjena dostave pisama nije se značajno promijenila u odnosu na 2010. godinu te su i dalje gotovo 2/3 pisama dostavljena pravovremeno. S druge strane, sve karakteristike ocjena zgrade značajno su niže u odnosu na 2010. godinu. Ukupno niža ocjena najviše se može pripisati ocjenama u sudovima u Splitu i Karlovcu no takvi se podaci trebaju interpretirati s oprezom, budući da su ti sudovi u procesu restauracije pa same ocjene, iako objektivne, opisuju samo trenutno stanje.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1" y="104380"/>
            <a:ext cx="6772196"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a:ln>
                  <a:noFill/>
                </a:ln>
                <a:solidFill>
                  <a:srgbClr val="007681"/>
                </a:solidFill>
                <a:effectLst/>
                <a:uLnTx/>
                <a:uFillTx/>
                <a:latin typeface="Calibri"/>
                <a:ea typeface="+mj-ea"/>
                <a:cs typeface="+mj-cs"/>
              </a:rPr>
              <a:t>Karakteristike zgrade suda i dostave </a:t>
            </a: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pisama </a:t>
            </a:r>
            <a:r>
              <a:rPr kumimoji="0" lang="hr-HR" sz="1600" b="0" i="0" u="none" strike="noStrike" kern="1200" cap="none" spc="0" normalizeH="0" baseline="0" noProof="0" dirty="0">
                <a:ln>
                  <a:noFill/>
                </a:ln>
                <a:solidFill>
                  <a:srgbClr val="007681"/>
                </a:solidFill>
                <a:effectLst/>
                <a:uLnTx/>
                <a:uFillTx/>
                <a:latin typeface="Calibri"/>
                <a:ea typeface="+mj-ea"/>
                <a:cs typeface="+mj-cs"/>
              </a:rPr>
              <a:t>–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472006"/>
            <a:ext cx="2242135" cy="23962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 zgrade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782283"/>
          <a:ext cx="4274339" cy="11265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nvPr>
        </p:nvGraphicFramePr>
        <p:xfrm>
          <a:off x="4286249" y="1591820"/>
          <a:ext cx="4456024" cy="1317037"/>
        </p:xfrm>
        <a:graphic>
          <a:graphicData uri="http://schemas.openxmlformats.org/drawingml/2006/table">
            <a:tbl>
              <a:tblPr>
                <a:tableStyleId>{638B1855-1B75-4FBE-930C-398BA8C253C6}</a:tableStyleId>
              </a:tblPr>
              <a:tblGrid>
                <a:gridCol w="1253054">
                  <a:extLst>
                    <a:ext uri="{9D8B030D-6E8A-4147-A177-3AD203B41FA5}">
                      <a16:colId xmlns:a16="http://schemas.microsoft.com/office/drawing/2014/main" xmlns="" val="20000"/>
                    </a:ext>
                  </a:extLst>
                </a:gridCol>
                <a:gridCol w="640594">
                  <a:extLst>
                    <a:ext uri="{9D8B030D-6E8A-4147-A177-3AD203B41FA5}">
                      <a16:colId xmlns:a16="http://schemas.microsoft.com/office/drawing/2014/main" xmlns="" val="20001"/>
                    </a:ext>
                  </a:extLst>
                </a:gridCol>
                <a:gridCol w="640594">
                  <a:extLst>
                    <a:ext uri="{9D8B030D-6E8A-4147-A177-3AD203B41FA5}">
                      <a16:colId xmlns:a16="http://schemas.microsoft.com/office/drawing/2014/main" xmlns="" val="20002"/>
                    </a:ext>
                  </a:extLst>
                </a:gridCol>
                <a:gridCol w="640594">
                  <a:extLst>
                    <a:ext uri="{9D8B030D-6E8A-4147-A177-3AD203B41FA5}">
                      <a16:colId xmlns:a16="http://schemas.microsoft.com/office/drawing/2014/main" xmlns="" val="20003"/>
                    </a:ext>
                  </a:extLst>
                </a:gridCol>
                <a:gridCol w="640594">
                  <a:extLst>
                    <a:ext uri="{9D8B030D-6E8A-4147-A177-3AD203B41FA5}">
                      <a16:colId xmlns:a16="http://schemas.microsoft.com/office/drawing/2014/main" xmlns="" val="20004"/>
                    </a:ext>
                  </a:extLst>
                </a:gridCol>
                <a:gridCol w="640594">
                  <a:extLst>
                    <a:ext uri="{9D8B030D-6E8A-4147-A177-3AD203B41FA5}">
                      <a16:colId xmlns:a16="http://schemas.microsoft.com/office/drawing/2014/main" xmlns="" val="20005"/>
                    </a:ext>
                  </a:extLst>
                </a:gridCol>
              </a:tblGrid>
              <a:tr h="176839">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Puli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700" b="1" u="none" strike="noStrike" kern="120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31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pl-PL" sz="700" b="1" u="none" strike="noStrike" kern="1200" dirty="0">
                          <a:solidFill>
                            <a:schemeClr val="lt1"/>
                          </a:solidFill>
                          <a:effectLst/>
                          <a:latin typeface="+mn-lt"/>
                          <a:ea typeface="+mn-ea"/>
                          <a:cs typeface="+mn-cs"/>
                        </a:rPr>
                        <a:t>Prostorije su prikladno uređene i ugodne za boravak</a:t>
                      </a:r>
                    </a:p>
                  </a:txBody>
                  <a:tcPr marL="9525" marR="9525" marT="9525" marB="0" anchor="b">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700" b="1" u="none" strike="noStrike" kern="1200">
                          <a:solidFill>
                            <a:schemeClr val="lt1"/>
                          </a:solidFill>
                          <a:effectLst/>
                          <a:latin typeface="+mn-lt"/>
                          <a:ea typeface="+mn-ea"/>
                          <a:cs typeface="+mn-cs"/>
                        </a:rPr>
                        <a:t>Prostorije su adekvatno opremljene</a:t>
                      </a:r>
                    </a:p>
                  </a:txBody>
                  <a:tcPr marL="9525" marR="9525" marT="9525" marB="0" anchor="b">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39%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pl-PL" sz="700" b="1" u="none" strike="noStrike" kern="1200" dirty="0">
                          <a:solidFill>
                            <a:schemeClr val="lt1"/>
                          </a:solidFill>
                          <a:effectLst/>
                          <a:latin typeface="+mn-lt"/>
                          <a:ea typeface="+mn-ea"/>
                          <a:cs typeface="+mn-cs"/>
                        </a:rPr>
                        <a:t>Prostorije su dobro označene i lako se snaći u zgradi</a:t>
                      </a:r>
                    </a:p>
                  </a:txBody>
                  <a:tcPr marL="9525" marR="9525" marT="9525" marB="0" anchor="b">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71%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61%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50%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bl>
          </a:graphicData>
        </a:graphic>
      </p:graphicFrame>
      <p:sp>
        <p:nvSpPr>
          <p:cNvPr id="10" name="TextBox 10"/>
          <p:cNvSpPr txBox="1"/>
          <p:nvPr/>
        </p:nvSpPr>
        <p:spPr>
          <a:xfrm>
            <a:off x="600075" y="3117058"/>
            <a:ext cx="3104112"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Karakteristike dostave pisama</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Chart 4"/>
          <p:cNvGraphicFramePr/>
          <p:nvPr>
            <p:extLst/>
          </p:nvPr>
        </p:nvGraphicFramePr>
        <p:xfrm>
          <a:off x="152797" y="3420027"/>
          <a:ext cx="3944139" cy="112657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Tablica 14"/>
          <p:cNvGraphicFramePr>
            <a:graphicFrameLocks noGrp="1"/>
          </p:cNvGraphicFramePr>
          <p:nvPr>
            <p:extLst/>
          </p:nvPr>
        </p:nvGraphicFramePr>
        <p:xfrm>
          <a:off x="4286249" y="3390085"/>
          <a:ext cx="4456800" cy="1070169"/>
        </p:xfrm>
        <a:graphic>
          <a:graphicData uri="http://schemas.openxmlformats.org/drawingml/2006/table">
            <a:tbl>
              <a:tblPr>
                <a:tableStyleId>{638B1855-1B75-4FBE-930C-398BA8C253C6}</a:tableStyleId>
              </a:tblPr>
              <a:tblGrid>
                <a:gridCol w="1409955">
                  <a:extLst>
                    <a:ext uri="{9D8B030D-6E8A-4147-A177-3AD203B41FA5}">
                      <a16:colId xmlns:a16="http://schemas.microsoft.com/office/drawing/2014/main" xmlns="" val="20000"/>
                    </a:ext>
                  </a:extLst>
                </a:gridCol>
                <a:gridCol w="609369">
                  <a:extLst>
                    <a:ext uri="{9D8B030D-6E8A-4147-A177-3AD203B41FA5}">
                      <a16:colId xmlns:a16="http://schemas.microsoft.com/office/drawing/2014/main" xmlns="" val="20001"/>
                    </a:ext>
                  </a:extLst>
                </a:gridCol>
                <a:gridCol w="609369">
                  <a:extLst>
                    <a:ext uri="{9D8B030D-6E8A-4147-A177-3AD203B41FA5}">
                      <a16:colId xmlns:a16="http://schemas.microsoft.com/office/drawing/2014/main" xmlns="" val="20002"/>
                    </a:ext>
                  </a:extLst>
                </a:gridCol>
                <a:gridCol w="609369">
                  <a:extLst>
                    <a:ext uri="{9D8B030D-6E8A-4147-A177-3AD203B41FA5}">
                      <a16:colId xmlns:a16="http://schemas.microsoft.com/office/drawing/2014/main" xmlns="" val="20003"/>
                    </a:ext>
                  </a:extLst>
                </a:gridCol>
                <a:gridCol w="609369">
                  <a:extLst>
                    <a:ext uri="{9D8B030D-6E8A-4147-A177-3AD203B41FA5}">
                      <a16:colId xmlns:a16="http://schemas.microsoft.com/office/drawing/2014/main" xmlns="" val="20004"/>
                    </a:ext>
                  </a:extLst>
                </a:gridCol>
                <a:gridCol w="609369">
                  <a:extLst>
                    <a:ext uri="{9D8B030D-6E8A-4147-A177-3AD203B41FA5}">
                      <a16:colId xmlns:a16="http://schemas.microsoft.com/office/drawing/2014/main" xmlns="" val="20005"/>
                    </a:ext>
                  </a:extLst>
                </a:gridCol>
              </a:tblGrid>
              <a:tr h="176839">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Puli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700" b="1" u="none" strike="noStrike" kern="120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31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700" b="1" u="none" strike="noStrike" kern="1200" dirty="0" smtClean="0">
                          <a:solidFill>
                            <a:schemeClr val="lt1"/>
                          </a:solidFill>
                          <a:effectLst/>
                          <a:latin typeface="+mn-lt"/>
                          <a:ea typeface="+mn-ea"/>
                          <a:cs typeface="+mn-cs"/>
                        </a:rPr>
                        <a:t>Dostava je pravovremena</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71%</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62%</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79%</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61%</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65%</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700" b="1" u="none" strike="noStrike" kern="1200" dirty="0" smtClean="0">
                          <a:solidFill>
                            <a:schemeClr val="lt1"/>
                          </a:solidFill>
                          <a:effectLst/>
                          <a:latin typeface="+mn-lt"/>
                          <a:ea typeface="+mn-ea"/>
                          <a:cs typeface="+mn-cs"/>
                        </a:rPr>
                        <a:t>Dostava je često neuspješna</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36%</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9%</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7%</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21%</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29%</a:t>
                      </a:r>
                      <a:endParaRPr lang="hr-HR" sz="7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val="103971170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5688282" y="1949411"/>
            <a:ext cx="3289464" cy="1121846"/>
          </a:xfrm>
        </p:spPr>
        <p:txBody>
          <a:bodyPr/>
          <a:lstStyle/>
          <a:p>
            <a:pPr algn="ctr"/>
            <a:r>
              <a:rPr lang="hr-HR" dirty="0"/>
              <a:t>Ukupno iskustvo sa sudom</a:t>
            </a:r>
            <a:br>
              <a:rPr lang="hr-HR" dirty="0"/>
            </a:br>
            <a:endParaRPr lang="en-GB" dirty="0"/>
          </a:p>
        </p:txBody>
      </p:sp>
      <p:sp>
        <p:nvSpPr>
          <p:cNvPr id="16" name="TextBox 15"/>
          <p:cNvSpPr txBox="1"/>
          <p:nvPr/>
        </p:nvSpPr>
        <p:spPr>
          <a:xfrm>
            <a:off x="239634" y="4686827"/>
            <a:ext cx="307188" cy="238005"/>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fld id="{01990C03-C3A3-48FE-AF6D-3AE397C89625}" type="slidenum">
              <a:rPr kumimoji="0" lang="en-GB" sz="800" b="0" i="0" u="none" strike="noStrike" kern="1200" cap="none" spc="0" normalizeH="0" baseline="0" noProof="0" smtClean="0">
                <a:ln>
                  <a:noFill/>
                </a:ln>
                <a:solidFill>
                  <a:prstClr val="white"/>
                </a:solidFill>
                <a:effectLst/>
                <a:uLnTx/>
                <a:uFillTx/>
                <a:latin typeface="Calibri"/>
                <a:ea typeface="+mn-ea"/>
                <a:cs typeface="+mn-cs"/>
              </a:rPr>
              <a:pPr marL="0" marR="0" lvl="0" indent="0" algn="l" defTabSz="924282" rtl="0" eaLnBrk="1" fontAlgn="auto" latinLnBrk="0" hangingPunct="1">
                <a:lnSpc>
                  <a:spcPct val="85000"/>
                </a:lnSpc>
                <a:spcBef>
                  <a:spcPts val="204"/>
                </a:spcBef>
                <a:spcAft>
                  <a:spcPts val="0"/>
                </a:spcAft>
                <a:buClrTx/>
                <a:buSzTx/>
                <a:buFontTx/>
                <a:buNone/>
                <a:tabLst/>
                <a:defRPr/>
              </a:pPr>
              <a:t>89</a:t>
            </a:fld>
            <a:endParaRPr kumimoji="0" lang="en-GB" sz="800" b="0" i="0" u="none" strike="noStrike" kern="1200" cap="none" spc="0" normalizeH="0" baseline="0" noProof="0" dirty="0" smtClean="0">
              <a:ln>
                <a:noFill/>
              </a:ln>
              <a:solidFill>
                <a:prstClr val="white"/>
              </a:solidFill>
              <a:effectLst/>
              <a:uLnTx/>
              <a:uFillTx/>
              <a:latin typeface="Calibri"/>
              <a:ea typeface="+mn-ea"/>
              <a:cs typeface="+mn-cs"/>
            </a:endParaRPr>
          </a:p>
        </p:txBody>
      </p:sp>
      <p:sp>
        <p:nvSpPr>
          <p:cNvPr id="17" name="TextBox 16"/>
          <p:cNvSpPr txBox="1"/>
          <p:nvPr/>
        </p:nvSpPr>
        <p:spPr>
          <a:xfrm>
            <a:off x="629736" y="4755925"/>
            <a:ext cx="691172" cy="168907"/>
          </a:xfrm>
          <a:prstGeom prst="rect">
            <a:avLst/>
          </a:prstGeom>
        </p:spPr>
        <p:txBody>
          <a:bodyPr vert="horz" wrap="none" lIns="0" tIns="0" rIns="0" bIns="0" rtlCol="0" anchor="b">
            <a:normAutofit/>
          </a:bodyPr>
          <a:lstStyle/>
          <a:p>
            <a:pPr marL="0" marR="0" lvl="0" indent="0" algn="l" defTabSz="924282" rtl="0" eaLnBrk="1" fontAlgn="auto" latinLnBrk="0" hangingPunct="1">
              <a:lnSpc>
                <a:spcPct val="85000"/>
              </a:lnSpc>
              <a:spcBef>
                <a:spcPts val="204"/>
              </a:spcBef>
              <a:spcAft>
                <a:spcPts val="0"/>
              </a:spcAft>
              <a:buClrTx/>
              <a:buSzTx/>
              <a:buFontTx/>
              <a:buNone/>
              <a:tabLst/>
              <a:defRPr/>
            </a:pPr>
            <a:r>
              <a:rPr kumimoji="0" lang="en-GB" sz="800" b="0" i="0" u="none" strike="noStrike" kern="1200" cap="none" spc="0" normalizeH="0" baseline="0" noProof="0" dirty="0" smtClean="0">
                <a:ln>
                  <a:noFill/>
                </a:ln>
                <a:solidFill>
                  <a:prstClr val="white"/>
                </a:solidFill>
                <a:effectLst/>
                <a:uLnTx/>
                <a:uFillTx/>
                <a:latin typeface="Calibri"/>
                <a:ea typeface="+mn-ea"/>
                <a:cs typeface="+mn-cs"/>
              </a:rPr>
              <a:t>© 2015 Ipsos.</a:t>
            </a:r>
            <a:endParaRPr kumimoji="0" lang="en-GB" sz="1200" b="0" i="0" u="none" strike="noStrike" kern="1200" cap="none" spc="0" normalizeH="0" baseline="0" noProof="0" dirty="0" smtClean="0">
              <a:ln>
                <a:noFill/>
              </a:ln>
              <a:solidFill>
                <a:prstClr val="white"/>
              </a:solidFill>
              <a:effectLst/>
              <a:uLnTx/>
              <a:uFillTx/>
              <a:latin typeface="Calibri"/>
              <a:ea typeface="+mn-ea"/>
              <a:cs typeface="+mn-cs"/>
            </a:endParaRPr>
          </a:p>
        </p:txBody>
      </p:sp>
      <p:pic>
        <p:nvPicPr>
          <p:cNvPr id="3" name="Rezervirano mjesto slike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8909" r="8909"/>
          <a:stretch>
            <a:fillRect/>
          </a:stretch>
        </p:blipFill>
        <p:spPr/>
      </p:pic>
    </p:spTree>
    <p:extLst>
      <p:ext uri="{BB962C8B-B14F-4D97-AF65-F5344CB8AC3E}">
        <p14:creationId xmlns:p14="http://schemas.microsoft.com/office/powerpoint/2010/main" val="53555931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8" name="Title 4"/>
          <p:cNvSpPr txBox="1">
            <a:spLocks/>
          </p:cNvSpPr>
          <p:nvPr/>
        </p:nvSpPr>
        <p:spPr bwMode="black">
          <a:xfrm>
            <a:off x="232376" y="96181"/>
            <a:ext cx="8654595" cy="461548"/>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3300" b="1" i="0" u="none" strike="noStrike" kern="1200" cap="none" spc="0" normalizeH="0" baseline="0" noProof="0" dirty="0" smtClean="0">
                <a:ln>
                  <a:noFill/>
                </a:ln>
                <a:solidFill>
                  <a:srgbClr val="222223"/>
                </a:solidFill>
                <a:effectLst/>
                <a:uLnTx/>
                <a:uFillTx/>
                <a:latin typeface="Calibri"/>
                <a:ea typeface="+mj-ea"/>
                <a:cs typeface="+mj-cs"/>
              </a:rPr>
              <a:t>Sažetak – Zaposlenici suda</a:t>
            </a:r>
            <a:endParaRPr kumimoji="0" lang="en-GB" sz="3300" b="1" i="0" u="none" strike="noStrike" kern="1200" cap="none" spc="0" normalizeH="0" baseline="0" noProof="0" dirty="0">
              <a:ln>
                <a:noFill/>
              </a:ln>
              <a:solidFill>
                <a:srgbClr val="222223"/>
              </a:solidFill>
              <a:effectLst/>
              <a:uLnTx/>
              <a:uFillTx/>
              <a:latin typeface="Calibri"/>
              <a:ea typeface="+mj-ea"/>
              <a:cs typeface="+mj-cs"/>
            </a:endParaRPr>
          </a:p>
        </p:txBody>
      </p:sp>
      <p:sp>
        <p:nvSpPr>
          <p:cNvPr id="9" name="TextBox 39"/>
          <p:cNvSpPr txBox="1"/>
          <p:nvPr/>
        </p:nvSpPr>
        <p:spPr bwMode="black">
          <a:xfrm>
            <a:off x="176347" y="868896"/>
            <a:ext cx="3380014" cy="4062651"/>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U BROJKAMA</a:t>
            </a:r>
            <a:endParaRPr kumimoji="0" lang="hr-HR" sz="1400" b="1" i="0" u="sng" strike="noStrike" kern="1200" cap="none" spc="0" normalizeH="0" baseline="0" noProof="0" dirty="0" smtClean="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82%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ističe učestale izmjene zakona, a </a:t>
            </a:r>
            <a:r>
              <a:rPr lang="hr-HR" sz="1400" b="1" dirty="0">
                <a:solidFill>
                  <a:srgbClr val="007681"/>
                </a:solidFill>
                <a:latin typeface="Calibri"/>
              </a:rPr>
              <a:t>80%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nedorečenost i nejasnost zakonskih odredbi kao čimbenike koji narušavaju pravosudni sustav</a:t>
            </a:r>
            <a:endParaRPr kumimoji="0" lang="hr-HR" sz="1400" b="1" i="0" u="none" strike="noStrike" kern="1200" cap="none" spc="0" normalizeH="0" baseline="0" noProof="0" dirty="0">
              <a:ln>
                <a:noFill/>
              </a:ln>
              <a:solidFill>
                <a:srgbClr val="007681"/>
              </a:solidFill>
              <a:effectLst/>
              <a:uLnTx/>
              <a:uFillTx/>
              <a:latin typeface="Calibri"/>
              <a:ea typeface="+mn-ea"/>
              <a:cs typeface="+mn-cs"/>
            </a:endParaRP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59</a:t>
            </a:r>
            <a:r>
              <a:rPr lang="hr-HR" sz="1400" b="1" dirty="0">
                <a:solidFill>
                  <a:srgbClr val="007681"/>
                </a:solidFill>
                <a:latin typeface="Calibri"/>
              </a:rPr>
              <a:t>% </a:t>
            </a:r>
            <a:r>
              <a:rPr kumimoji="0" lang="hr-HR" sz="1200" b="0" i="0" u="none" strike="noStrike" kern="1200" cap="none" spc="0" normalizeH="0" baseline="0" noProof="0" dirty="0">
                <a:ln>
                  <a:noFill/>
                </a:ln>
                <a:solidFill>
                  <a:srgbClr val="161612"/>
                </a:solidFill>
                <a:effectLst/>
                <a:uLnTx/>
                <a:uFillTx/>
                <a:latin typeface="Calibri"/>
                <a:ea typeface="+mn-ea"/>
                <a:cs typeface="+mn-cs"/>
              </a:rPr>
              <a:t>smatra da je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dugotrajnost </a:t>
            </a:r>
            <a:r>
              <a:rPr kumimoji="0" lang="hr-HR" sz="1200" b="0" i="0" u="none" strike="noStrike" kern="1200" cap="none" spc="0" normalizeH="0" baseline="0" noProof="0" dirty="0">
                <a:ln>
                  <a:noFill/>
                </a:ln>
                <a:solidFill>
                  <a:srgbClr val="161612"/>
                </a:solidFill>
                <a:effectLst/>
                <a:uLnTx/>
                <a:uFillTx/>
                <a:latin typeface="Calibri"/>
                <a:ea typeface="+mn-ea"/>
                <a:cs typeface="+mn-cs"/>
              </a:rPr>
              <a:t>postupka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glavni uzrok percipirane korupcije u pravosuđu </a:t>
            </a:r>
          </a:p>
          <a:p>
            <a:pPr marL="4763" marR="0" lvl="0" indent="0"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51%</a:t>
            </a:r>
            <a:r>
              <a:rPr kumimoji="0" lang="hr-HR" sz="1400" b="1" i="0" u="none" strike="noStrike" kern="1200" cap="none" spc="0" normalizeH="0" noProof="0" dirty="0" smtClean="0">
                <a:ln>
                  <a:noFill/>
                </a:ln>
                <a:solidFill>
                  <a:srgbClr val="007681"/>
                </a:solidFill>
                <a:effectLst/>
                <a:uLnTx/>
                <a:uFillTx/>
                <a:latin typeface="Calibri"/>
                <a:ea typeface="+mn-ea"/>
                <a:cs typeface="+mn-cs"/>
              </a:rPr>
              <a:t>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drži da postojeći zakon osigurava neovisnost i nepristranost  dužnosnika</a:t>
            </a:r>
          </a:p>
          <a:p>
            <a:pPr marL="4763" marR="0" lvl="0" indent="0"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5% </a:t>
            </a:r>
            <a:r>
              <a:rPr kumimoji="0" lang="hr-HR" sz="1200" b="0" i="0" u="none" strike="noStrike" kern="1200" cap="none" spc="0" normalizeH="0" baseline="0" noProof="0" dirty="0">
                <a:ln>
                  <a:noFill/>
                </a:ln>
                <a:solidFill>
                  <a:srgbClr val="161612"/>
                </a:solidFill>
                <a:effectLst/>
                <a:uLnTx/>
                <a:uFillTx/>
                <a:latin typeface="Calibri"/>
                <a:ea typeface="+mn-ea"/>
                <a:cs typeface="+mn-cs"/>
              </a:rPr>
              <a:t>navodi kako je imalo iskustvo s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korupcijom</a:t>
            </a:r>
          </a:p>
          <a:p>
            <a:pPr marL="4763" marR="0" lvl="0" indent="0"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mn-cs"/>
              </a:rPr>
              <a:t>91%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koristi </a:t>
            </a:r>
            <a:r>
              <a:rPr kumimoji="0" lang="hr-HR" sz="1200" b="0" i="0" u="none" strike="noStrike" kern="1200" cap="none" spc="0" normalizeH="0" baseline="0" noProof="0" dirty="0" err="1" smtClean="0">
                <a:ln>
                  <a:noFill/>
                </a:ln>
                <a:solidFill>
                  <a:srgbClr val="161612"/>
                </a:solidFill>
                <a:effectLst/>
                <a:uLnTx/>
                <a:uFillTx/>
                <a:latin typeface="Calibri"/>
                <a:ea typeface="+mn-ea"/>
                <a:cs typeface="+mn-cs"/>
              </a:rPr>
              <a:t>eSpisi</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 a </a:t>
            </a:r>
            <a:r>
              <a:rPr kumimoji="0" lang="hr-HR" sz="1400" b="1" i="0" u="none" strike="noStrike" kern="1200" cap="none" spc="0" normalizeH="0" baseline="0" noProof="0" dirty="0">
                <a:ln>
                  <a:noFill/>
                </a:ln>
                <a:solidFill>
                  <a:srgbClr val="007681"/>
                </a:solidFill>
                <a:effectLst/>
                <a:uLnTx/>
                <a:uFillTx/>
                <a:latin typeface="Calibri"/>
                <a:ea typeface="+mn-ea"/>
                <a:cs typeface="+mn-cs"/>
              </a:rPr>
              <a:t>86%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CTS</a:t>
            </a:r>
          </a:p>
          <a:p>
            <a:pPr marL="4763" marR="0" lvl="0" indent="0" defTabSz="924282" rtl="0" eaLnBrk="1" fontAlgn="auto" latinLnBrk="0" hangingPunct="1">
              <a:lnSpc>
                <a:spcPct val="100000"/>
              </a:lnSpc>
              <a:spcBef>
                <a:spcPts val="1200"/>
              </a:spcBef>
              <a:spcAft>
                <a:spcPts val="0"/>
              </a:spcAft>
              <a:buClrTx/>
              <a:buSzTx/>
              <a:buFontTx/>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mn-cs"/>
              </a:rPr>
              <a:t>24%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nije uopće informirano o reformi</a:t>
            </a:r>
          </a:p>
          <a:p>
            <a:pPr marL="4763" marR="0" lvl="0" indent="0" defTabSz="924282" rtl="0" eaLnBrk="1" fontAlgn="auto" latinLnBrk="0" hangingPunct="1">
              <a:lnSpc>
                <a:spcPct val="100000"/>
              </a:lnSpc>
              <a:spcBef>
                <a:spcPts val="1200"/>
              </a:spcBef>
              <a:spcAft>
                <a:spcPts val="0"/>
              </a:spcAft>
              <a:buClrTx/>
              <a:buSzTx/>
              <a:buFontTx/>
              <a:buNone/>
              <a:tabLst/>
              <a:defRPr/>
            </a:pPr>
            <a:r>
              <a:rPr lang="hr-HR" sz="1400" b="1" dirty="0" smtClean="0">
                <a:solidFill>
                  <a:srgbClr val="007681"/>
                </a:solidFill>
                <a:latin typeface="Calibri"/>
              </a:rPr>
              <a:t>73% </a:t>
            </a:r>
            <a:r>
              <a:rPr kumimoji="0" lang="hr-HR" sz="1200" b="0" i="0" u="none" strike="noStrike" kern="1200" cap="none" spc="0" normalizeH="0" baseline="0" noProof="0" dirty="0" smtClean="0">
                <a:ln>
                  <a:noFill/>
                </a:ln>
                <a:solidFill>
                  <a:srgbClr val="161612"/>
                </a:solidFill>
                <a:effectLst/>
                <a:uLnTx/>
                <a:uFillTx/>
                <a:latin typeface="Calibri"/>
                <a:ea typeface="+mn-ea"/>
                <a:cs typeface="+mn-cs"/>
              </a:rPr>
              <a:t>zaposlenika smatra da reorganizacija pravosudnog sustava nije pozitivno utjecala na rad tijela</a:t>
            </a:r>
            <a:endParaRPr kumimoji="0" lang="hr-HR" sz="1200" b="0" i="0" u="none" strike="noStrike" kern="1200" cap="none" spc="0" normalizeH="0" baseline="0" noProof="0" dirty="0">
              <a:ln>
                <a:noFill/>
              </a:ln>
              <a:solidFill>
                <a:srgbClr val="161612"/>
              </a:solidFill>
              <a:effectLst/>
              <a:uLnTx/>
              <a:uFillTx/>
              <a:latin typeface="Calibri"/>
              <a:ea typeface="+mn-ea"/>
              <a:cs typeface="+mn-cs"/>
            </a:endParaRPr>
          </a:p>
        </p:txBody>
      </p:sp>
      <p:sp>
        <p:nvSpPr>
          <p:cNvPr id="6" name="TextBox 39"/>
          <p:cNvSpPr txBox="1"/>
          <p:nvPr/>
        </p:nvSpPr>
        <p:spPr bwMode="black">
          <a:xfrm>
            <a:off x="3811447" y="468330"/>
            <a:ext cx="5000264" cy="1446550"/>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PERCEPCIJA SLABOSTI SUSTAVA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HR" sz="1100" b="0" i="0" u="none" strike="noStrike" kern="1200" cap="none" spc="0" normalizeH="0" baseline="0" noProof="0" dirty="0" smtClean="0">
                <a:ln>
                  <a:noFill/>
                </a:ln>
                <a:solidFill>
                  <a:srgbClr val="161612"/>
                </a:solidFill>
                <a:effectLst/>
                <a:uLnTx/>
                <a:uFillTx/>
                <a:latin typeface="Calibri"/>
                <a:ea typeface="+mn-ea"/>
                <a:cs typeface="+mn-cs"/>
              </a:rPr>
              <a:t>Prema viđenju zaposlenika svi mjereni aspekti narušavaju učinkovitost i integritet sustava, a prvenstveno učestale izmjene zakona i nedorečenost odredbi. Prevladava mišljenje da postojeći zakonski okvir osigurava neovisnost i nepristranost. Iskustva s korupcijom je navodi manji dio zaposlenika .</a:t>
            </a:r>
          </a:p>
          <a:p>
            <a:pPr marL="4763" marR="0" lvl="0" indent="0" algn="just" defTabSz="924282" rtl="0" eaLnBrk="1" fontAlgn="auto" latinLnBrk="0" hangingPunct="1">
              <a:lnSpc>
                <a:spcPct val="100000"/>
              </a:lnSpc>
              <a:spcBef>
                <a:spcPts val="1200"/>
              </a:spcBef>
              <a:spcAft>
                <a:spcPts val="0"/>
              </a:spcAft>
              <a:buClrTx/>
              <a:buSzTx/>
              <a:buFontTx/>
              <a:buNone/>
              <a:tabLst/>
              <a:defRPr/>
            </a:pPr>
            <a:endParaRPr kumimoji="0" lang="hr-HR" sz="1200" b="0" i="0" u="none" strike="noStrike" kern="1200" cap="none" spc="0" normalizeH="0" baseline="0" noProof="0" dirty="0" smtClean="0">
              <a:ln>
                <a:noFill/>
              </a:ln>
              <a:solidFill>
                <a:srgbClr val="161612"/>
              </a:solidFill>
              <a:effectLst/>
              <a:uLnTx/>
              <a:uFillTx/>
              <a:latin typeface="Calibri"/>
              <a:ea typeface="+mn-ea"/>
              <a:cs typeface="+mn-cs"/>
            </a:endParaRPr>
          </a:p>
        </p:txBody>
      </p:sp>
      <p:sp>
        <p:nvSpPr>
          <p:cNvPr id="11" name="TextBox 39"/>
          <p:cNvSpPr txBox="1"/>
          <p:nvPr/>
        </p:nvSpPr>
        <p:spPr bwMode="black">
          <a:xfrm>
            <a:off x="3811447" y="3419247"/>
            <a:ext cx="5000264" cy="1277273"/>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USPOREDBA S 2010.</a:t>
            </a:r>
          </a:p>
          <a:p>
            <a:pPr marL="4763" lvl="0" algn="just">
              <a:spcBef>
                <a:spcPts val="1200"/>
              </a:spcBef>
            </a:pPr>
            <a:r>
              <a:rPr kumimoji="0" lang="hr-HR" sz="1100" b="0" i="0" u="none" strike="noStrike" kern="1200" cap="none" spc="0" normalizeH="0" baseline="0" noProof="0" dirty="0" smtClean="0">
                <a:ln>
                  <a:noFill/>
                </a:ln>
                <a:solidFill>
                  <a:srgbClr val="161612"/>
                </a:solidFill>
                <a:effectLst/>
                <a:uLnTx/>
                <a:uFillTx/>
                <a:latin typeface="Calibri"/>
                <a:ea typeface="+mn-ea"/>
                <a:cs typeface="+mn-cs"/>
              </a:rPr>
              <a:t>U cjelini gledano, nisu utvrđene bitne razlike u odnosu na rezultate istraživanja provedenog 2010. godine. Porasla </a:t>
            </a:r>
            <a:r>
              <a:rPr lang="hr-HR" sz="1100" dirty="0" smtClean="0">
                <a:solidFill>
                  <a:srgbClr val="161612"/>
                </a:solidFill>
              </a:rPr>
              <a:t>je negativna </a:t>
            </a:r>
            <a:r>
              <a:rPr kumimoji="0" lang="hr-HR" sz="1100" b="0" i="0" u="none" strike="noStrike" kern="1200" cap="none" spc="0" normalizeH="0" baseline="0" noProof="0" dirty="0" smtClean="0">
                <a:ln>
                  <a:noFill/>
                </a:ln>
                <a:solidFill>
                  <a:srgbClr val="161612"/>
                </a:solidFill>
                <a:effectLst/>
                <a:uLnTx/>
                <a:uFillTx/>
                <a:latin typeface="Calibri"/>
                <a:ea typeface="+mn-ea"/>
                <a:cs typeface="+mn-cs"/>
              </a:rPr>
              <a:t>percepcija među zaposlenicima te percepcija slabijeg ugleda profesije u javnosti. Informiranost o reformi je slabija što može biti posljedica faze projekta, tada je bio u najavi, a sad je i provedbi te nije naglasak na pružanju novih informacija nego na implementaciji.</a:t>
            </a:r>
          </a:p>
        </p:txBody>
      </p:sp>
      <p:sp>
        <p:nvSpPr>
          <p:cNvPr id="12" name="TextBox 39"/>
          <p:cNvSpPr txBox="1"/>
          <p:nvPr/>
        </p:nvSpPr>
        <p:spPr bwMode="black">
          <a:xfrm>
            <a:off x="3811447" y="1693757"/>
            <a:ext cx="5000264" cy="1723549"/>
          </a:xfrm>
          <a:prstGeom prst="rect">
            <a:avLst/>
          </a:prstGeom>
        </p:spPr>
        <p:txBody>
          <a:bodyPr vert="horz" wrap="square" lIns="0" tIns="0" rIns="0" bIns="0" rtlCol="0">
            <a:spAutoFit/>
          </a:bodyPr>
          <a:lstStyle/>
          <a:p>
            <a:pPr marL="4763" marR="0" lvl="0" indent="0" algn="ctr" defTabSz="924282" rtl="0" eaLnBrk="1" fontAlgn="auto" latinLnBrk="0" hangingPunct="1">
              <a:lnSpc>
                <a:spcPct val="100000"/>
              </a:lnSpc>
              <a:spcBef>
                <a:spcPts val="1200"/>
              </a:spcBef>
              <a:spcAft>
                <a:spcPts val="0"/>
              </a:spcAft>
              <a:buClrTx/>
              <a:buSzTx/>
              <a:buFontTx/>
              <a:buNone/>
              <a:tabLst/>
              <a:defRPr/>
            </a:pPr>
            <a:r>
              <a:rPr kumimoji="0" lang="hr-HR" sz="1800" b="1" i="0" u="sng" strike="noStrike" kern="1200" cap="none" spc="0" normalizeH="0" baseline="0" noProof="0" dirty="0" smtClean="0">
                <a:ln>
                  <a:noFill/>
                </a:ln>
                <a:solidFill>
                  <a:srgbClr val="007681"/>
                </a:solidFill>
                <a:effectLst/>
                <a:uLnTx/>
                <a:uFillTx/>
                <a:latin typeface="Calibri"/>
                <a:ea typeface="+mn-ea"/>
                <a:cs typeface="+mn-cs"/>
              </a:rPr>
              <a:t>PERCEPCIJA REFORMI I REORGANIZACIJE TE INFORMATIZACIJA</a:t>
            </a:r>
          </a:p>
          <a:p>
            <a:pPr marL="4763" marR="0" lvl="0" indent="0" algn="just" defTabSz="924282" rtl="0" eaLnBrk="1" fontAlgn="auto" latinLnBrk="0" hangingPunct="1">
              <a:lnSpc>
                <a:spcPct val="100000"/>
              </a:lnSpc>
              <a:spcBef>
                <a:spcPts val="1200"/>
              </a:spcBef>
              <a:spcAft>
                <a:spcPts val="0"/>
              </a:spcAft>
              <a:buClrTx/>
              <a:buSzTx/>
              <a:buFontTx/>
              <a:buNone/>
              <a:tabLst/>
              <a:defRPr/>
            </a:pPr>
            <a:r>
              <a:rPr kumimoji="0" lang="hr-BA" sz="1100" b="0" i="0" u="none" strike="noStrike" kern="1200" cap="none" spc="0" normalizeH="0" baseline="0" noProof="0" dirty="0" smtClean="0">
                <a:ln>
                  <a:noFill/>
                </a:ln>
                <a:solidFill>
                  <a:srgbClr val="161612"/>
                </a:solidFill>
                <a:effectLst/>
                <a:uLnTx/>
                <a:uFillTx/>
                <a:latin typeface="Calibri"/>
                <a:ea typeface="+mn-ea"/>
                <a:cs typeface="+mn-cs"/>
              </a:rPr>
              <a:t>Razina informiranosti o planovima u okviru reformi je relativno slaba, 1 od 4 zaposlenika uopće nije informiran. Informacijski sustavi su ušli u široku primjenu  i solidno su ocijenjeni iako imao prostora za poboljšanja posebno kroz službu za podršku. Upoznatost s reorganizacijom je relativno dobra, jer je većina upoznata, ali prvenstveno znaju samo osnove informacije. Prevladava mišljenje da projekt reorganizacije nije pozitivno utjecao na rad sustava. </a:t>
            </a:r>
          </a:p>
        </p:txBody>
      </p:sp>
    </p:spTree>
    <p:extLst>
      <p:ext uri="{BB962C8B-B14F-4D97-AF65-F5344CB8AC3E}">
        <p14:creationId xmlns:p14="http://schemas.microsoft.com/office/powerpoint/2010/main" val="2727622363"/>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409583"/>
            <a:ext cx="7247550" cy="406692"/>
          </a:xfrm>
        </p:spPr>
        <p:txBody>
          <a:bodyPr>
            <a:normAutofit/>
          </a:bodyPr>
          <a:lstStyle/>
          <a:p>
            <a:pPr defTabSz="914400" fontAlgn="base">
              <a:lnSpc>
                <a:spcPct val="100000"/>
              </a:lnSpc>
              <a:spcBef>
                <a:spcPct val="0"/>
              </a:spcBef>
              <a:spcAft>
                <a:spcPct val="0"/>
              </a:spcAft>
            </a:pPr>
            <a:r>
              <a:rPr lang="pl-PL" sz="800" dirty="0">
                <a:solidFill>
                  <a:srgbClr val="58595B"/>
                </a:solidFill>
                <a:latin typeface="Calibri" pitchFamily="34" charset="0"/>
              </a:rPr>
              <a:t>P17. Biste li rekli da je ukupno stanje u Općinskom sudu u ... bitno bolje od prosjeka u Hrvatskoj, malo bolje od prosjeka, prosječno, malo iznad prosjeka ili je puno iznad prosjeka sudova u Hrvatskoj?</a:t>
            </a:r>
          </a:p>
          <a:p>
            <a:pPr defTabSz="914400" fontAlgn="base">
              <a:lnSpc>
                <a:spcPct val="100000"/>
              </a:lnSpc>
              <a:spcBef>
                <a:spcPct val="0"/>
              </a:spcBef>
              <a:spcAft>
                <a:spcPct val="0"/>
              </a:spcAft>
            </a:pPr>
            <a:r>
              <a:rPr lang="hr-HR" sz="800" dirty="0" smtClean="0">
                <a:solidFill>
                  <a:srgbClr val="58595B"/>
                </a:solidFill>
                <a:latin typeface="Calibri" pitchFamily="34" charset="0"/>
              </a:rPr>
              <a:t>1 – Puno ispod prosjeka… 5 – Puno iznad prosjeka. Uzorak: N_2010=340; N_2016=391</a:t>
            </a:r>
            <a:endParaRPr lang="en-GB" sz="800" dirty="0"/>
          </a:p>
        </p:txBody>
      </p:sp>
      <p:sp>
        <p:nvSpPr>
          <p:cNvPr id="9" name="Pravokutnik 8"/>
          <p:cNvSpPr/>
          <p:nvPr/>
        </p:nvSpPr>
        <p:spPr>
          <a:xfrm>
            <a:off x="152797" y="474634"/>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Prosječnima tj. podjednakim prosjeku u Hrvatskoj ocjenjeni su Općinski sudovi u Karlovcu, Splitu, Zadru </a:t>
            </a:r>
            <a:r>
              <a:rPr kumimoji="0" lang="hr-HR" sz="1200" b="1" i="0" u="none" strike="noStrike" kern="1200" cap="none" spc="0" normalizeH="0" baseline="0" noProof="0" dirty="0">
                <a:ln>
                  <a:noFill/>
                </a:ln>
                <a:solidFill>
                  <a:srgbClr val="007681"/>
                </a:solidFill>
                <a:effectLst/>
                <a:uLnTx/>
                <a:uFillTx/>
                <a:latin typeface="Calibri"/>
                <a:ea typeface="+mn-ea"/>
                <a:cs typeface="+mn-cs"/>
              </a:rPr>
              <a:t>i Općinski građanski sud u </a:t>
            </a:r>
            <a:r>
              <a:rPr kumimoji="0" lang="hr-HR" sz="1200" b="1" i="0" u="none" strike="noStrike" kern="1200" cap="none" spc="0" normalizeH="0" baseline="0" noProof="0" dirty="0" smtClean="0">
                <a:ln>
                  <a:noFill/>
                </a:ln>
                <a:solidFill>
                  <a:srgbClr val="007681"/>
                </a:solidFill>
                <a:effectLst/>
                <a:uLnTx/>
                <a:uFillTx/>
                <a:latin typeface="Calibri"/>
                <a:ea typeface="+mn-ea"/>
                <a:cs typeface="+mn-cs"/>
              </a:rPr>
              <a:t>Ukupno stanje u oba suda u Puli ocjenjeno je nešto boljim od pretpostavljenog prosjeka u Hrvatskoj.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0"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lumMod val="75000"/>
                  </a:srgbClr>
                </a:solidFill>
                <a:effectLst/>
                <a:uLnTx/>
                <a:uFillTx/>
                <a:latin typeface="Calibri"/>
                <a:ea typeface="+mj-ea"/>
                <a:cs typeface="+mj-cs"/>
              </a:rPr>
              <a:t>Usporedba ukupnog stanja suda s (pretpostavljenim) prosjekom u Hrvatskoj </a:t>
            </a:r>
            <a:endParaRPr kumimoji="0" lang="en-GB" sz="1600" b="0" i="0" u="none" strike="noStrike" kern="1200" cap="none" spc="0" normalizeH="0" baseline="0" noProof="0" dirty="0">
              <a:ln>
                <a:noFill/>
              </a:ln>
              <a:solidFill>
                <a:srgbClr val="007681">
                  <a:lumMod val="75000"/>
                </a:srgbClr>
              </a:solidFill>
              <a:effectLst/>
              <a:uLnTx/>
              <a:uFillTx/>
              <a:latin typeface="Calibri"/>
              <a:ea typeface="+mj-ea"/>
              <a:cs typeface="+mj-cs"/>
            </a:endParaRPr>
          </a:p>
        </p:txBody>
      </p:sp>
      <p:graphicFrame>
        <p:nvGraphicFramePr>
          <p:cNvPr id="6" name="Chart 5"/>
          <p:cNvGraphicFramePr/>
          <p:nvPr>
            <p:extLst/>
          </p:nvPr>
        </p:nvGraphicFramePr>
        <p:xfrm>
          <a:off x="188708" y="1311714"/>
          <a:ext cx="5791200" cy="27559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ica 16"/>
          <p:cNvGraphicFramePr>
            <a:graphicFrameLocks noGrp="1"/>
          </p:cNvGraphicFramePr>
          <p:nvPr>
            <p:extLst/>
          </p:nvPr>
        </p:nvGraphicFramePr>
        <p:xfrm>
          <a:off x="6600826" y="1832514"/>
          <a:ext cx="2334129" cy="2324517"/>
        </p:xfrm>
        <a:graphic>
          <a:graphicData uri="http://schemas.openxmlformats.org/drawingml/2006/table">
            <a:tbl>
              <a:tblPr>
                <a:tableStyleId>{638B1855-1B75-4FBE-930C-398BA8C253C6}</a:tableStyleId>
              </a:tblPr>
              <a:tblGrid>
                <a:gridCol w="766569">
                  <a:extLst>
                    <a:ext uri="{9D8B030D-6E8A-4147-A177-3AD203B41FA5}">
                      <a16:colId xmlns:a16="http://schemas.microsoft.com/office/drawing/2014/main" xmlns="" val="20000"/>
                    </a:ext>
                  </a:extLst>
                </a:gridCol>
                <a:gridCol w="391890">
                  <a:extLst>
                    <a:ext uri="{9D8B030D-6E8A-4147-A177-3AD203B41FA5}">
                      <a16:colId xmlns:a16="http://schemas.microsoft.com/office/drawing/2014/main" xmlns="" val="634835621"/>
                    </a:ext>
                  </a:extLst>
                </a:gridCol>
                <a:gridCol w="391890">
                  <a:extLst>
                    <a:ext uri="{9D8B030D-6E8A-4147-A177-3AD203B41FA5}">
                      <a16:colId xmlns:a16="http://schemas.microsoft.com/office/drawing/2014/main" xmlns="" val="20001"/>
                    </a:ext>
                  </a:extLst>
                </a:gridCol>
                <a:gridCol w="391890">
                  <a:extLst>
                    <a:ext uri="{9D8B030D-6E8A-4147-A177-3AD203B41FA5}">
                      <a16:colId xmlns:a16="http://schemas.microsoft.com/office/drawing/2014/main" xmlns="" val="4196741486"/>
                    </a:ext>
                  </a:extLst>
                </a:gridCol>
                <a:gridCol w="391890">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hr-HR" sz="1400" b="1" u="none" strike="noStrike" kern="1200" dirty="0" smtClean="0">
                          <a:solidFill>
                            <a:schemeClr val="lt1"/>
                          </a:solidFill>
                          <a:effectLst/>
                          <a:latin typeface="+mn-lt"/>
                          <a:ea typeface="+mn-ea"/>
                          <a:cs typeface="+mn-cs"/>
                        </a:rPr>
                        <a:t>2010</a:t>
                      </a:r>
                      <a:endParaRPr lang="hr-HR" sz="14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hr-HR" sz="14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hr-HR" sz="1400" b="1" u="none" strike="noStrike" kern="1200" dirty="0" smtClean="0">
                          <a:solidFill>
                            <a:schemeClr val="lt1"/>
                          </a:solidFill>
                          <a:effectLst/>
                          <a:latin typeface="+mn-lt"/>
                          <a:ea typeface="+mn-ea"/>
                          <a:cs typeface="+mn-cs"/>
                        </a:rPr>
                        <a:t>2016</a:t>
                      </a:r>
                      <a:endParaRPr lang="hr-HR" sz="14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hr-HR" sz="14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N</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Prosjek</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N</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Prosjek</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717496862"/>
                  </a:ext>
                </a:extLst>
              </a:tr>
              <a:tr h="262704">
                <a:tc>
                  <a:txBody>
                    <a:bodyPr/>
                    <a:lstStyle/>
                    <a:p>
                      <a:pPr algn="l" fontAlgn="b"/>
                      <a:r>
                        <a:rPr lang="hr-HR" sz="700" b="1" u="none" strike="noStrike" kern="1200" dirty="0" smtClean="0">
                          <a:solidFill>
                            <a:schemeClr val="lt1"/>
                          </a:solidFill>
                          <a:effectLst/>
                          <a:latin typeface="+mn-lt"/>
                          <a:ea typeface="+mn-ea"/>
                          <a:cs typeface="+mn-cs"/>
                        </a:rPr>
                        <a:t>Županijski</a:t>
                      </a:r>
                      <a:r>
                        <a:rPr lang="hr-HR" sz="700" b="1" u="none" strike="noStrike" kern="1200" baseline="0" dirty="0" smtClean="0">
                          <a:solidFill>
                            <a:schemeClr val="lt1"/>
                          </a:solidFill>
                          <a:effectLst/>
                          <a:latin typeface="+mn-lt"/>
                          <a:ea typeface="+mn-ea"/>
                          <a:cs typeface="+mn-cs"/>
                        </a:rPr>
                        <a:t> sud u </a:t>
                      </a:r>
                      <a:r>
                        <a:rPr lang="hr-HR" sz="700" b="1" u="none" strike="noStrike" kern="1200" dirty="0" smtClean="0">
                          <a:solidFill>
                            <a:schemeClr val="lt1"/>
                          </a:solidFill>
                          <a:effectLst/>
                          <a:latin typeface="+mn-lt"/>
                          <a:ea typeface="+mn-ea"/>
                          <a:cs typeface="+mn-cs"/>
                        </a:rPr>
                        <a:t>Puli-Pola</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63</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dirty="0">
                          <a:solidFill>
                            <a:schemeClr val="bg1"/>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16</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dirty="0">
                          <a:solidFill>
                            <a:schemeClr val="bg1"/>
                          </a:solidFill>
                          <a:effectLst/>
                          <a:latin typeface="Calibri" panose="020F0502020204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4015830119"/>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60</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dirty="0">
                          <a:solidFill>
                            <a:schemeClr val="bg1"/>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52</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a:solidFill>
                            <a:schemeClr val="bg1"/>
                          </a:solidFill>
                          <a:effectLst/>
                          <a:latin typeface="Calibri" panose="020F0502020204030204" pitchFamily="34"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marL="0" marR="0" indent="0" algn="l" defTabSz="924282" rtl="0" eaLnBrk="1" fontAlgn="b" latinLnBrk="0" hangingPunct="1">
                        <a:lnSpc>
                          <a:spcPct val="100000"/>
                        </a:lnSpc>
                        <a:spcBef>
                          <a:spcPts val="0"/>
                        </a:spcBef>
                        <a:spcAft>
                          <a:spcPts val="0"/>
                        </a:spcAft>
                        <a:buClrTx/>
                        <a:buSzTx/>
                        <a:buFontTx/>
                        <a:buNone/>
                        <a:tabLst/>
                        <a:defRPr/>
                      </a:pPr>
                      <a:r>
                        <a:rPr lang="hr-HR" sz="700" b="1" u="none" strike="noStrike" kern="1200" dirty="0" smtClean="0">
                          <a:solidFill>
                            <a:schemeClr val="lt1"/>
                          </a:solidFill>
                          <a:effectLst/>
                          <a:latin typeface="+mn-lt"/>
                          <a:ea typeface="+mn-ea"/>
                          <a:cs typeface="+mn-cs"/>
                        </a:rPr>
                        <a:t>Općinski 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118</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dirty="0">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77</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Općinski sud u Splitu</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78</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dirty="0">
                          <a:solidFill>
                            <a:schemeClr val="bg1"/>
                          </a:solidFill>
                          <a:effectLst/>
                          <a:latin typeface="Calibri" panose="020F0502020204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105</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81</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dirty="0">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107</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a:solidFill>
                            <a:schemeClr val="bg1"/>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0" i="0" u="none" strike="noStrike" dirty="0" smtClean="0">
                          <a:solidFill>
                            <a:schemeClr val="bg1"/>
                          </a:solidFill>
                          <a:effectLst/>
                          <a:latin typeface="Calibri" panose="020F0502020204030204" pitchFamily="34" charset="0"/>
                        </a:rPr>
                        <a:t>34</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900" b="0" i="0" u="none" strike="noStrike">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900" b="0" i="0" u="none" strike="noStrike" dirty="0" smtClean="0">
                          <a:solidFill>
                            <a:schemeClr val="bg1"/>
                          </a:solidFill>
                          <a:effectLst/>
                          <a:latin typeface="Calibri" panose="020F0502020204030204" pitchFamily="34" charset="0"/>
                        </a:rPr>
                        <a:t>400</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en-US" sz="900" b="0" i="0" u="none" strike="noStrike" dirty="0">
                          <a:solidFill>
                            <a:schemeClr val="bg1"/>
                          </a:solidFill>
                          <a:effectLst/>
                          <a:latin typeface="Calibri" panose="020F0502020204030204" pitchFamily="34"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900" b="0" i="0" u="none" strike="noStrike" dirty="0" smtClean="0">
                          <a:solidFill>
                            <a:schemeClr val="bg1"/>
                          </a:solidFill>
                          <a:effectLst/>
                          <a:latin typeface="Calibri" panose="020F0502020204030204" pitchFamily="34" charset="0"/>
                        </a:rPr>
                        <a:t>391</a:t>
                      </a:r>
                      <a:endParaRPr lang="en-US" sz="9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en-US" sz="900" b="0" i="0" u="none" strike="noStrike" dirty="0">
                          <a:solidFill>
                            <a:schemeClr val="bg1"/>
                          </a:solidFill>
                          <a:effectLst/>
                          <a:latin typeface="Calibri" panose="020F0502020204030204" pitchFamily="34"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bl>
          </a:graphicData>
        </a:graphic>
      </p:graphicFrame>
      <p:sp>
        <p:nvSpPr>
          <p:cNvPr id="11" name="TextBox 10"/>
          <p:cNvSpPr txBox="1"/>
          <p:nvPr/>
        </p:nvSpPr>
        <p:spPr>
          <a:xfrm>
            <a:off x="6486526" y="145841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spTree>
    <p:extLst>
      <p:ext uri="{BB962C8B-B14F-4D97-AF65-F5344CB8AC3E}">
        <p14:creationId xmlns:p14="http://schemas.microsoft.com/office/powerpoint/2010/main" val="211623155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27551"/>
            <a:ext cx="8163752" cy="255950"/>
          </a:xfrm>
        </p:spPr>
        <p:txBody>
          <a:bodyPr>
            <a:normAutofit fontScale="77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P15. </a:t>
            </a:r>
            <a:r>
              <a:rPr lang="hr-HR" sz="800" dirty="0">
                <a:solidFill>
                  <a:srgbClr val="58595B"/>
                </a:solidFill>
                <a:latin typeface="Calibri" pitchFamily="34" charset="0"/>
              </a:rPr>
              <a:t>Jeste li prije dolaska na sud danas imali zakazan točan termin (u pozivu ili na drugi način) ili ste došli bez unaprijed zakazanog termina? </a:t>
            </a:r>
            <a:r>
              <a:rPr lang="hr-HR" sz="800" dirty="0" smtClean="0">
                <a:solidFill>
                  <a:srgbClr val="58595B"/>
                </a:solidFill>
                <a:latin typeface="Calibri" pitchFamily="34" charset="0"/>
              </a:rPr>
              <a:t>U</a:t>
            </a:r>
            <a:r>
              <a:rPr lang="pt-BR" sz="800" dirty="0" smtClean="0">
                <a:solidFill>
                  <a:srgbClr val="58595B"/>
                </a:solidFill>
                <a:latin typeface="Calibri" pitchFamily="34" charset="0"/>
              </a:rPr>
              <a:t>zorak</a:t>
            </a:r>
            <a:r>
              <a:rPr lang="pt-BR" sz="800" dirty="0">
                <a:solidFill>
                  <a:srgbClr val="58595B"/>
                </a:solidFill>
                <a:latin typeface="Calibri" pitchFamily="34" charset="0"/>
              </a:rPr>
              <a:t>: N(2010)=291; N(2016)=</a:t>
            </a:r>
            <a:r>
              <a:rPr lang="pt-BR" sz="800" dirty="0" smtClean="0">
                <a:solidFill>
                  <a:srgbClr val="58595B"/>
                </a:solidFill>
                <a:latin typeface="Calibri" pitchFamily="34" charset="0"/>
              </a:rPr>
              <a:t>396</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P16. Jeste li bili pozvani na Vašem današnjem terminu točno u vrijeme kada je termin bio zakazan ili ste morali čekati? Ako ste morali čekati, s kolikim zakašnjenjem u odnosu na zakazani termin ste bili pozvani? </a:t>
            </a:r>
            <a:r>
              <a:rPr lang="pt-BR" sz="800" dirty="0">
                <a:solidFill>
                  <a:srgbClr val="58595B"/>
                </a:solidFill>
                <a:latin typeface="Calibri" pitchFamily="34" charset="0"/>
              </a:rPr>
              <a:t>Uzorak: N(2010)=</a:t>
            </a:r>
            <a:r>
              <a:rPr lang="pt-BR" sz="800" dirty="0" smtClean="0">
                <a:solidFill>
                  <a:srgbClr val="58595B"/>
                </a:solidFill>
                <a:latin typeface="Calibri" pitchFamily="34" charset="0"/>
              </a:rPr>
              <a:t>2</a:t>
            </a:r>
            <a:r>
              <a:rPr lang="hr-HR" sz="800" dirty="0" smtClean="0">
                <a:solidFill>
                  <a:srgbClr val="58595B"/>
                </a:solidFill>
                <a:latin typeface="Calibri" pitchFamily="34" charset="0"/>
              </a:rPr>
              <a:t>58</a:t>
            </a:r>
            <a:r>
              <a:rPr lang="pt-BR" sz="800" dirty="0" smtClean="0">
                <a:solidFill>
                  <a:srgbClr val="58595B"/>
                </a:solidFill>
                <a:latin typeface="Calibri" pitchFamily="34" charset="0"/>
              </a:rPr>
              <a:t>; </a:t>
            </a:r>
            <a:r>
              <a:rPr lang="pt-BR" sz="800" dirty="0">
                <a:solidFill>
                  <a:srgbClr val="58595B"/>
                </a:solidFill>
                <a:latin typeface="Calibri" pitchFamily="34" charset="0"/>
              </a:rPr>
              <a:t>N(2016)=</a:t>
            </a:r>
            <a:r>
              <a:rPr lang="pt-BR" sz="800" dirty="0" smtClean="0">
                <a:solidFill>
                  <a:srgbClr val="58595B"/>
                </a:solidFill>
                <a:latin typeface="Calibri" pitchFamily="34" charset="0"/>
              </a:rPr>
              <a:t>3</a:t>
            </a:r>
            <a:r>
              <a:rPr lang="hr-HR" sz="800" dirty="0" smtClean="0">
                <a:solidFill>
                  <a:srgbClr val="58595B"/>
                </a:solidFill>
                <a:latin typeface="Calibri" pitchFamily="34" charset="0"/>
              </a:rPr>
              <a:t>63</a:t>
            </a:r>
            <a:endParaRPr lang="hr-HR" sz="800" dirty="0">
              <a:solidFill>
                <a:srgbClr val="58595B"/>
              </a:solidFill>
              <a:latin typeface="Calibri" pitchFamily="34" charset="0"/>
            </a:endParaRPr>
          </a:p>
        </p:txBody>
      </p:sp>
      <p:sp>
        <p:nvSpPr>
          <p:cNvPr id="9" name="Pravokutnik 8"/>
          <p:cNvSpPr/>
          <p:nvPr/>
        </p:nvSpPr>
        <p:spPr>
          <a:xfrm>
            <a:off x="152797" y="421916"/>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Kao i prije 6 godina velika većina na sud dolazi u zakazanom terminu. 1 od 10 korisnika na sud je došao bez zakazanog termina. Najviše ih je bez zakazanog termina došlo na OGS Zagreb i OS Karlovac, a najmanje na OS u Splitu</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a:t>
            </a:r>
            <a:r>
              <a:rPr kumimoji="0" lang="hr-HR" sz="1200" b="0" i="0" u="none" strike="noStrike" kern="1200" cap="none" spc="0" normalizeH="0" baseline="0" noProof="0" dirty="0">
                <a:ln>
                  <a:noFill/>
                </a:ln>
                <a:solidFill>
                  <a:srgbClr val="222223"/>
                </a:solidFill>
                <a:effectLst/>
                <a:uLnTx/>
                <a:uFillTx/>
                <a:latin typeface="Calibri"/>
                <a:ea typeface="+mn-ea"/>
                <a:cs typeface="+mn-cs"/>
              </a:rPr>
              <a:t>Oko četvrtine korisnika doživjelo je kašnjenje, ali se najčešće radilo o kraćem kašnjenju. Kašnjenje je najčešće zabilježeno na OS pula.</a:t>
            </a: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pl-PL" sz="1600" b="0" dirty="0">
                <a:solidFill>
                  <a:srgbClr val="007681"/>
                </a:solidFill>
              </a:rPr>
              <a:t>Termin -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82460" y="1145326"/>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Zakazan termin</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152797" y="1433661"/>
          <a:ext cx="4095471" cy="105553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Tablica 13"/>
          <p:cNvGraphicFramePr>
            <a:graphicFrameLocks noGrp="1"/>
          </p:cNvGraphicFramePr>
          <p:nvPr>
            <p:extLst>
              <p:ext uri="{D42A27DB-BD31-4B8C-83A1-F6EECF244321}">
                <p14:modId xmlns:p14="http://schemas.microsoft.com/office/powerpoint/2010/main" val="2679725206"/>
              </p:ext>
            </p:extLst>
          </p:nvPr>
        </p:nvGraphicFramePr>
        <p:xfrm>
          <a:off x="4519523" y="1077877"/>
          <a:ext cx="4366729" cy="1609625"/>
        </p:xfrm>
        <a:graphic>
          <a:graphicData uri="http://schemas.openxmlformats.org/drawingml/2006/table">
            <a:tbl>
              <a:tblPr>
                <a:tableStyleId>{638B1855-1B75-4FBE-930C-398BA8C253C6}</a:tableStyleId>
              </a:tblPr>
              <a:tblGrid>
                <a:gridCol w="1434109">
                  <a:extLst>
                    <a:ext uri="{9D8B030D-6E8A-4147-A177-3AD203B41FA5}">
                      <a16:colId xmlns:a16="http://schemas.microsoft.com/office/drawing/2014/main" xmlns="" val="20000"/>
                    </a:ext>
                  </a:extLst>
                </a:gridCol>
                <a:gridCol w="733155">
                  <a:extLst>
                    <a:ext uri="{9D8B030D-6E8A-4147-A177-3AD203B41FA5}">
                      <a16:colId xmlns:a16="http://schemas.microsoft.com/office/drawing/2014/main" xmlns="" val="20001"/>
                    </a:ext>
                  </a:extLst>
                </a:gridCol>
                <a:gridCol w="733155">
                  <a:extLst>
                    <a:ext uri="{9D8B030D-6E8A-4147-A177-3AD203B41FA5}">
                      <a16:colId xmlns:a16="http://schemas.microsoft.com/office/drawing/2014/main" xmlns="" val="20002"/>
                    </a:ext>
                  </a:extLst>
                </a:gridCol>
                <a:gridCol w="733155">
                  <a:extLst>
                    <a:ext uri="{9D8B030D-6E8A-4147-A177-3AD203B41FA5}">
                      <a16:colId xmlns:a16="http://schemas.microsoft.com/office/drawing/2014/main" xmlns="" val="20003"/>
                    </a:ext>
                  </a:extLst>
                </a:gridCol>
                <a:gridCol w="733155">
                  <a:extLst>
                    <a:ext uri="{9D8B030D-6E8A-4147-A177-3AD203B41FA5}">
                      <a16:colId xmlns:a16="http://schemas.microsoft.com/office/drawing/2014/main" xmlns="" val="20004"/>
                    </a:ext>
                  </a:extLst>
                </a:gridCol>
              </a:tblGrid>
              <a:tr h="176839">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Unaprijed zakazan termin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Bez unaprijed zakazanog termina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NZ\BO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800" b="1" u="none" strike="noStrike" kern="1200" dirty="0">
                          <a:solidFill>
                            <a:schemeClr val="lt1"/>
                          </a:solidFill>
                          <a:effectLst/>
                          <a:latin typeface="+mn-lt"/>
                          <a:ea typeface="+mn-ea"/>
                          <a:cs typeface="+mn-cs"/>
                        </a:rPr>
                        <a:t>Općinski sud u Puli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800" b="1" u="none" strike="noStrike" kern="1200">
                          <a:solidFill>
                            <a:schemeClr val="lt1"/>
                          </a:solidFill>
                          <a:effectLst/>
                          <a:latin typeface="+mn-lt"/>
                          <a:ea typeface="+mn-ea"/>
                          <a:cs typeface="+mn-cs"/>
                        </a:rPr>
                        <a:t>Općinski 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1" u="none" strike="noStrike" kern="1200">
                          <a:solidFill>
                            <a:schemeClr val="lt1"/>
                          </a:solidFill>
                          <a:effectLst/>
                          <a:latin typeface="+mn-lt"/>
                          <a:ea typeface="+mn-ea"/>
                          <a:cs typeface="+mn-cs"/>
                        </a:rPr>
                        <a:t>Općinski 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800" b="1" u="none" strike="noStrike" kern="1200">
                          <a:solidFill>
                            <a:schemeClr val="lt1"/>
                          </a:solidFill>
                          <a:effectLst/>
                          <a:latin typeface="+mn-lt"/>
                          <a:ea typeface="+mn-ea"/>
                          <a:cs typeface="+mn-cs"/>
                        </a:rPr>
                        <a:t>Općinski 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pl-PL" sz="8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100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sp>
        <p:nvSpPr>
          <p:cNvPr id="10" name="TextBox 10"/>
          <p:cNvSpPr txBox="1"/>
          <p:nvPr/>
        </p:nvSpPr>
        <p:spPr>
          <a:xfrm>
            <a:off x="882459" y="2666664"/>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Čekanje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Chart 4"/>
          <p:cNvGraphicFramePr/>
          <p:nvPr>
            <p:extLst/>
          </p:nvPr>
        </p:nvGraphicFramePr>
        <p:xfrm>
          <a:off x="152797" y="2891816"/>
          <a:ext cx="4095471" cy="15552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Tablica 14"/>
          <p:cNvGraphicFramePr>
            <a:graphicFrameLocks noGrp="1"/>
          </p:cNvGraphicFramePr>
          <p:nvPr>
            <p:extLst>
              <p:ext uri="{D42A27DB-BD31-4B8C-83A1-F6EECF244321}">
                <p14:modId xmlns:p14="http://schemas.microsoft.com/office/powerpoint/2010/main" val="1401605246"/>
              </p:ext>
            </p:extLst>
          </p:nvPr>
        </p:nvGraphicFramePr>
        <p:xfrm>
          <a:off x="4518589" y="2783073"/>
          <a:ext cx="4366727" cy="1757533"/>
        </p:xfrm>
        <a:graphic>
          <a:graphicData uri="http://schemas.openxmlformats.org/drawingml/2006/table">
            <a:tbl>
              <a:tblPr>
                <a:tableStyleId>{638B1855-1B75-4FBE-930C-398BA8C253C6}</a:tableStyleId>
              </a:tblPr>
              <a:tblGrid>
                <a:gridCol w="857935">
                  <a:extLst>
                    <a:ext uri="{9D8B030D-6E8A-4147-A177-3AD203B41FA5}">
                      <a16:colId xmlns:a16="http://schemas.microsoft.com/office/drawing/2014/main" xmlns="" val="20000"/>
                    </a:ext>
                  </a:extLst>
                </a:gridCol>
                <a:gridCol w="438599">
                  <a:extLst>
                    <a:ext uri="{9D8B030D-6E8A-4147-A177-3AD203B41FA5}">
                      <a16:colId xmlns:a16="http://schemas.microsoft.com/office/drawing/2014/main" xmlns="" val="20001"/>
                    </a:ext>
                  </a:extLst>
                </a:gridCol>
                <a:gridCol w="438599">
                  <a:extLst>
                    <a:ext uri="{9D8B030D-6E8A-4147-A177-3AD203B41FA5}">
                      <a16:colId xmlns:a16="http://schemas.microsoft.com/office/drawing/2014/main" xmlns="" val="20002"/>
                    </a:ext>
                  </a:extLst>
                </a:gridCol>
                <a:gridCol w="438599">
                  <a:extLst>
                    <a:ext uri="{9D8B030D-6E8A-4147-A177-3AD203B41FA5}">
                      <a16:colId xmlns:a16="http://schemas.microsoft.com/office/drawing/2014/main" xmlns="" val="20003"/>
                    </a:ext>
                  </a:extLst>
                </a:gridCol>
                <a:gridCol w="438599">
                  <a:extLst>
                    <a:ext uri="{9D8B030D-6E8A-4147-A177-3AD203B41FA5}">
                      <a16:colId xmlns:a16="http://schemas.microsoft.com/office/drawing/2014/main" xmlns="" val="20004"/>
                    </a:ext>
                  </a:extLst>
                </a:gridCol>
                <a:gridCol w="438599">
                  <a:extLst>
                    <a:ext uri="{9D8B030D-6E8A-4147-A177-3AD203B41FA5}">
                      <a16:colId xmlns:a16="http://schemas.microsoft.com/office/drawing/2014/main" xmlns="" val="20005"/>
                    </a:ext>
                  </a:extLst>
                </a:gridCol>
                <a:gridCol w="438599">
                  <a:extLst>
                    <a:ext uri="{9D8B030D-6E8A-4147-A177-3AD203B41FA5}">
                      <a16:colId xmlns:a16="http://schemas.microsoft.com/office/drawing/2014/main" xmlns="" val="20006"/>
                    </a:ext>
                  </a:extLst>
                </a:gridCol>
                <a:gridCol w="438599">
                  <a:extLst>
                    <a:ext uri="{9D8B030D-6E8A-4147-A177-3AD203B41FA5}">
                      <a16:colId xmlns:a16="http://schemas.microsoft.com/office/drawing/2014/main" xmlns="" val="20007"/>
                    </a:ext>
                  </a:extLst>
                </a:gridCol>
                <a:gridCol w="438599">
                  <a:extLst>
                    <a:ext uri="{9D8B030D-6E8A-4147-A177-3AD203B41FA5}">
                      <a16:colId xmlns:a16="http://schemas.microsoft.com/office/drawing/2014/main" xmlns="" val="20008"/>
                    </a:ext>
                  </a:extLst>
                </a:gridCol>
              </a:tblGrid>
              <a:tr h="176839">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N</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Točno na vrijeme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Kašnjenje manje od 15 min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Kašnjenje od 15-30 min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Kašnjenje od 30-60 min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Kašnjenje većim od 1h</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Ročište/sastanak je otkazan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NZ\BO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800" b="1" u="none" strike="noStrike" kern="1200" dirty="0">
                          <a:solidFill>
                            <a:schemeClr val="lt1"/>
                          </a:solidFill>
                          <a:effectLst/>
                          <a:latin typeface="+mn-lt"/>
                          <a:ea typeface="+mn-ea"/>
                          <a:cs typeface="+mn-cs"/>
                        </a:rPr>
                        <a:t>Općinski sud u Puli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800" b="1" u="none" strike="noStrike" kern="1200">
                          <a:solidFill>
                            <a:schemeClr val="lt1"/>
                          </a:solidFill>
                          <a:effectLst/>
                          <a:latin typeface="+mn-lt"/>
                          <a:ea typeface="+mn-ea"/>
                          <a:cs typeface="+mn-cs"/>
                        </a:rPr>
                        <a:t>Općinski 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211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1" u="none" strike="noStrike" kern="1200">
                          <a:solidFill>
                            <a:schemeClr val="lt1"/>
                          </a:solidFill>
                          <a:effectLst/>
                          <a:latin typeface="+mn-lt"/>
                          <a:ea typeface="+mn-ea"/>
                          <a:cs typeface="+mn-cs"/>
                        </a:rPr>
                        <a:t>Općinski 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38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800" b="1" u="none" strike="noStrike" kern="1200">
                          <a:solidFill>
                            <a:schemeClr val="lt1"/>
                          </a:solidFill>
                          <a:effectLst/>
                          <a:latin typeface="+mn-lt"/>
                          <a:ea typeface="+mn-ea"/>
                          <a:cs typeface="+mn-cs"/>
                        </a:rPr>
                        <a:t>Općinski 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78%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pl-PL" sz="800" b="1" u="none" strike="noStrike" kern="1200" dirty="0">
                          <a:solidFill>
                            <a:schemeClr val="lt1"/>
                          </a:solidFill>
                          <a:effectLst/>
                          <a:latin typeface="+mn-lt"/>
                          <a:ea typeface="+mn-ea"/>
                          <a:cs typeface="+mn-cs"/>
                        </a:rPr>
                        <a:t>Općinski 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81%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24282" rtl="0" eaLnBrk="1" fontAlgn="b" latinLnBrk="0" hangingPunct="1">
                        <a:lnSpc>
                          <a:spcPct val="100000"/>
                        </a:lnSpc>
                        <a:spcBef>
                          <a:spcPts val="0"/>
                        </a:spcBef>
                        <a:spcAft>
                          <a:spcPts val="0"/>
                        </a:spcAft>
                        <a:buClrTx/>
                        <a:buSzTx/>
                        <a:buFontTx/>
                        <a:buNone/>
                        <a:tabLst/>
                        <a:defRPr/>
                      </a:pPr>
                      <a:endParaRPr lang="hr-HR" sz="800" b="1" u="none" strike="noStrike" kern="1200" dirty="0" smtClean="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val="342707855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731952" cy="183315"/>
          </a:xfrm>
        </p:spPr>
        <p:txBody>
          <a:bodyPr>
            <a:normAutofit fontScale="92500" lnSpcReduction="20000"/>
          </a:bodyPr>
          <a:lstStyle/>
          <a:p>
            <a:pPr algn="just" defTabSz="914400" fontAlgn="base">
              <a:lnSpc>
                <a:spcPct val="100000"/>
              </a:lnSpc>
              <a:spcBef>
                <a:spcPct val="0"/>
              </a:spcBef>
              <a:spcAft>
                <a:spcPct val="0"/>
              </a:spcAft>
            </a:pPr>
            <a:r>
              <a:rPr lang="hr-HR" sz="800" dirty="0" smtClean="0">
                <a:solidFill>
                  <a:srgbClr val="58595B"/>
                </a:solidFill>
                <a:latin typeface="Calibri" pitchFamily="34" charset="0"/>
              </a:rPr>
              <a:t>P14. </a:t>
            </a:r>
            <a:r>
              <a:rPr lang="hr-HR" sz="800" dirty="0">
                <a:solidFill>
                  <a:srgbClr val="58595B"/>
                </a:solidFill>
                <a:latin typeface="Calibri" pitchFamily="34" charset="0"/>
              </a:rPr>
              <a:t>Molim Vas da ocijenite ocjenama od 1 do 5 Vaše ukupno iskustvo na o ovom sudu u predmetu zbog kojeg ste danas (posljednji put) došli, uzevši u obzir odnos sudaca i sudskih službenika, prostor i komunikaciju s Vama? </a:t>
            </a:r>
            <a:r>
              <a:rPr lang="pt-BR" sz="800" dirty="0">
                <a:solidFill>
                  <a:srgbClr val="58595B"/>
                </a:solidFill>
                <a:latin typeface="Calibri" pitchFamily="34" charset="0"/>
              </a:rPr>
              <a:t>Uzorak: N(2010)=291; N(2016)=396</a:t>
            </a: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Ukupna ocjena zadovoljstva u prosjeku je niža nego prije 6 godina. Udio korisnika koji je u potpunosti zadovoljan je značajno niži nego prije 6 godina. Najviša razina zadovoljstva je na OS Zadar, a najniža u OS Karlovac.   </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lang="hr-HR" sz="1600" b="0" dirty="0">
                <a:solidFill>
                  <a:schemeClr val="accent6"/>
                </a:solidFill>
              </a:rPr>
              <a:t>Ukupno zadovoljstvo sa </a:t>
            </a:r>
            <a:r>
              <a:rPr lang="hr-HR" sz="1600" b="0" dirty="0" smtClean="0">
                <a:solidFill>
                  <a:schemeClr val="accent6"/>
                </a:solidFill>
              </a:rPr>
              <a:t>sudom </a:t>
            </a:r>
            <a:r>
              <a:rPr lang="pl-PL" sz="1600" b="0" dirty="0" smtClean="0">
                <a:solidFill>
                  <a:schemeClr val="accent6"/>
                </a:solidFill>
              </a:rPr>
              <a:t>-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222223"/>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538801" y="1399178"/>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8" y="1734618"/>
          <a:ext cx="5177982" cy="2738301"/>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8" name="Tablica 17"/>
          <p:cNvGraphicFramePr>
            <a:graphicFrameLocks noGrp="1"/>
          </p:cNvGraphicFramePr>
          <p:nvPr>
            <p:extLst>
              <p:ext uri="{D42A27DB-BD31-4B8C-83A1-F6EECF244321}">
                <p14:modId xmlns:p14="http://schemas.microsoft.com/office/powerpoint/2010/main" val="1268036005"/>
              </p:ext>
            </p:extLst>
          </p:nvPr>
        </p:nvGraphicFramePr>
        <p:xfrm>
          <a:off x="6286501" y="1775364"/>
          <a:ext cx="2334126" cy="2048252"/>
        </p:xfrm>
        <a:graphic>
          <a:graphicData uri="http://schemas.openxmlformats.org/drawingml/2006/table">
            <a:tbl>
              <a:tblPr>
                <a:tableStyleId>{638B1855-1B75-4FBE-930C-398BA8C253C6}</a:tableStyleId>
              </a:tblPr>
              <a:tblGrid>
                <a:gridCol w="1544526">
                  <a:extLst>
                    <a:ext uri="{9D8B030D-6E8A-4147-A177-3AD203B41FA5}">
                      <a16:colId xmlns:a16="http://schemas.microsoft.com/office/drawing/2014/main" xmlns="" val="20000"/>
                    </a:ext>
                  </a:extLst>
                </a:gridCol>
                <a:gridCol w="789600">
                  <a:extLst>
                    <a:ext uri="{9D8B030D-6E8A-4147-A177-3AD203B41FA5}">
                      <a16:colId xmlns:a16="http://schemas.microsoft.com/office/drawing/2014/main" xmlns="" val="20001"/>
                    </a:ext>
                  </a:extLst>
                </a:gridCol>
              </a:tblGrid>
              <a:tr h="188183">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Prosjek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a:t>
                      </a:r>
                      <a:r>
                        <a:rPr lang="hr-HR" sz="900" b="1" u="none" strike="noStrike" kern="1200" dirty="0" err="1">
                          <a:solidFill>
                            <a:schemeClr val="lt1"/>
                          </a:solidFill>
                          <a:effectLst/>
                          <a:latin typeface="+mn-lt"/>
                          <a:ea typeface="+mn-ea"/>
                          <a:cs typeface="+mn-cs"/>
                        </a:rPr>
                        <a:t>2</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900" b="1" u="none" strike="noStrike" kern="1200" dirty="0" smtClean="0">
                          <a:solidFill>
                            <a:schemeClr val="lt1"/>
                          </a:solidFill>
                          <a:effectLst/>
                          <a:latin typeface="+mn-lt"/>
                          <a:ea typeface="+mn-ea"/>
                          <a:cs typeface="+mn-cs"/>
                        </a:rPr>
                        <a:t>Ukupno</a:t>
                      </a:r>
                      <a:r>
                        <a:rPr lang="hr-HR" sz="900" b="1" u="none" strike="noStrike" kern="1200" baseline="0" dirty="0" smtClean="0">
                          <a:solidFill>
                            <a:schemeClr val="lt1"/>
                          </a:solidFill>
                          <a:effectLst/>
                          <a:latin typeface="+mn-lt"/>
                          <a:ea typeface="+mn-ea"/>
                          <a:cs typeface="+mn-cs"/>
                        </a:rPr>
                        <a:t> </a:t>
                      </a:r>
                      <a:r>
                        <a:rPr lang="hr-HR" sz="900" b="1" u="none" strike="noStrike" kern="1200" dirty="0" smtClean="0">
                          <a:solidFill>
                            <a:schemeClr val="lt1"/>
                          </a:solidFill>
                          <a:effectLst/>
                          <a:latin typeface="+mn-lt"/>
                          <a:ea typeface="+mn-ea"/>
                          <a:cs typeface="+mn-cs"/>
                        </a:rPr>
                        <a:t>2010.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900" b="1" u="none" strike="noStrike" kern="1200" dirty="0" smtClean="0">
                          <a:solidFill>
                            <a:schemeClr val="lt1"/>
                          </a:solidFill>
                          <a:effectLst/>
                          <a:latin typeface="+mn-lt"/>
                          <a:ea typeface="+mn-ea"/>
                          <a:cs typeface="+mn-cs"/>
                        </a:rPr>
                        <a:t>3,5</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900" b="1" u="none" strike="noStrike" kern="1200" dirty="0" smtClean="0">
                          <a:solidFill>
                            <a:schemeClr val="lt1"/>
                          </a:solidFill>
                          <a:effectLst/>
                          <a:latin typeface="+mn-lt"/>
                          <a:ea typeface="+mn-ea"/>
                          <a:cs typeface="+mn-cs"/>
                        </a:rPr>
                        <a:t>Ukupno 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900" b="1" u="none" strike="noStrike" kern="1200" dirty="0" smtClean="0">
                          <a:solidFill>
                            <a:schemeClr val="lt1"/>
                          </a:solidFill>
                          <a:effectLst/>
                          <a:latin typeface="+mn-lt"/>
                          <a:ea typeface="+mn-ea"/>
                          <a:cs typeface="+mn-cs"/>
                        </a:rPr>
                        <a:t>3,2</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3542801571"/>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Kao i u prethodnom istraživanju, najčešće se izdvaja ljubazno osoblje. Komentari na prostor i uređenje češće su pozitivni u 2016. godini s četvrtog mjesta u 2010. prelaze na drugi najbolje ocijenjeni indikator. U 2016. godini mnogo manje ispitanika navodi </a:t>
            </a:r>
            <a:r>
              <a:rPr kumimoji="0" lang="hr-HR" sz="1200" b="0" i="0" u="none" strike="noStrike" kern="1200" cap="none" spc="0" normalizeH="0" baseline="0" noProof="0" dirty="0" smtClean="0">
                <a:ln>
                  <a:noFill/>
                </a:ln>
                <a:effectLst/>
                <a:uLnTx/>
                <a:uFillTx/>
                <a:latin typeface="Calibri"/>
                <a:ea typeface="+mn-ea"/>
                <a:cs typeface="+mn-cs"/>
              </a:rPr>
              <a:t>da je na sudu „sve loše”</a:t>
            </a:r>
            <a:endParaRPr kumimoji="0" lang="hr-HR" sz="1200" b="0" i="0" u="none" strike="noStrike" kern="1200" cap="none" spc="0" normalizeH="0" baseline="0" noProof="0" dirty="0">
              <a:ln>
                <a:noFill/>
              </a:ln>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Pozitivne stvari na sudu </a:t>
            </a:r>
            <a:r>
              <a:rPr lang="pl-PL" sz="1600" b="0" dirty="0" smtClean="0">
                <a:solidFill>
                  <a:srgbClr val="007681"/>
                </a:solidFill>
              </a:rPr>
              <a:t>- </a:t>
            </a:r>
            <a:r>
              <a:rPr lang="hr-HR" sz="1600" b="0" dirty="0">
                <a:solidFill>
                  <a:schemeClr val="accent6"/>
                </a:solidFill>
              </a:rPr>
              <a:t>Korisnici suda (fizičke osobe</a:t>
            </a:r>
            <a:r>
              <a:rPr lang="hr-HR" sz="1600" b="0" dirty="0" smtClean="0">
                <a:solidFill>
                  <a:schemeClr val="accent6"/>
                </a:solidFill>
              </a:rPr>
              <a:t>)</a:t>
            </a:r>
            <a:endParaRPr lang="en-GB" sz="1600" b="0" dirty="0">
              <a:solidFill>
                <a:schemeClr val="accent6"/>
              </a:solidFill>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538801" y="1296907"/>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Dobro na sudu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Tablica 12"/>
          <p:cNvGraphicFramePr>
            <a:graphicFrameLocks noGrp="1"/>
          </p:cNvGraphicFramePr>
          <p:nvPr>
            <p:extLst>
              <p:ext uri="{D42A27DB-BD31-4B8C-83A1-F6EECF244321}">
                <p14:modId xmlns:p14="http://schemas.microsoft.com/office/powerpoint/2010/main" val="1745797579"/>
              </p:ext>
            </p:extLst>
          </p:nvPr>
        </p:nvGraphicFramePr>
        <p:xfrm>
          <a:off x="3912185" y="2155746"/>
          <a:ext cx="4878694" cy="1829482"/>
        </p:xfrm>
        <a:graphic>
          <a:graphicData uri="http://schemas.openxmlformats.org/drawingml/2006/table">
            <a:tbl>
              <a:tblPr>
                <a:tableStyleId>{638B1855-1B75-4FBE-930C-398BA8C253C6}</a:tableStyleId>
              </a:tblPr>
              <a:tblGrid>
                <a:gridCol w="1277890">
                  <a:extLst>
                    <a:ext uri="{9D8B030D-6E8A-4147-A177-3AD203B41FA5}">
                      <a16:colId xmlns:a16="http://schemas.microsoft.com/office/drawing/2014/main" xmlns="" val="20000"/>
                    </a:ext>
                  </a:extLst>
                </a:gridCol>
                <a:gridCol w="600134">
                  <a:extLst>
                    <a:ext uri="{9D8B030D-6E8A-4147-A177-3AD203B41FA5}">
                      <a16:colId xmlns:a16="http://schemas.microsoft.com/office/drawing/2014/main" xmlns="" val="20001"/>
                    </a:ext>
                  </a:extLst>
                </a:gridCol>
                <a:gridCol w="600134">
                  <a:extLst>
                    <a:ext uri="{9D8B030D-6E8A-4147-A177-3AD203B41FA5}">
                      <a16:colId xmlns:a16="http://schemas.microsoft.com/office/drawing/2014/main" xmlns="" val="20002"/>
                    </a:ext>
                  </a:extLst>
                </a:gridCol>
                <a:gridCol w="600134">
                  <a:extLst>
                    <a:ext uri="{9D8B030D-6E8A-4147-A177-3AD203B41FA5}">
                      <a16:colId xmlns:a16="http://schemas.microsoft.com/office/drawing/2014/main" xmlns="" val="20003"/>
                    </a:ext>
                  </a:extLst>
                </a:gridCol>
                <a:gridCol w="600134">
                  <a:extLst>
                    <a:ext uri="{9D8B030D-6E8A-4147-A177-3AD203B41FA5}">
                      <a16:colId xmlns:a16="http://schemas.microsoft.com/office/drawing/2014/main" xmlns="" val="20004"/>
                    </a:ext>
                  </a:extLst>
                </a:gridCol>
                <a:gridCol w="600134">
                  <a:extLst>
                    <a:ext uri="{9D8B030D-6E8A-4147-A177-3AD203B41FA5}">
                      <a16:colId xmlns:a16="http://schemas.microsoft.com/office/drawing/2014/main" xmlns="" val="20005"/>
                    </a:ext>
                  </a:extLst>
                </a:gridCol>
                <a:gridCol w="600134">
                  <a:extLst>
                    <a:ext uri="{9D8B030D-6E8A-4147-A177-3AD203B41FA5}">
                      <a16:colId xmlns:a16="http://schemas.microsoft.com/office/drawing/2014/main" xmlns="" val="20006"/>
                    </a:ext>
                  </a:extLst>
                </a:gridCol>
              </a:tblGrid>
              <a:tr h="29211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Ljubazno osoblje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vi-VN" sz="900" b="1" u="none" strike="noStrike" kern="1200" dirty="0">
                          <a:solidFill>
                            <a:schemeClr val="lt1"/>
                          </a:solidFill>
                          <a:effectLst/>
                          <a:latin typeface="+mn-lt"/>
                          <a:ea typeface="+mn-ea"/>
                          <a:cs typeface="+mn-cs"/>
                        </a:rPr>
                        <a:t>Komentari na </a:t>
                      </a:r>
                      <a:r>
                        <a:rPr lang="vi-VN" sz="900" b="1" u="none" strike="noStrike" kern="1200" dirty="0" smtClean="0">
                          <a:solidFill>
                            <a:schemeClr val="lt1"/>
                          </a:solidFill>
                          <a:effectLst/>
                          <a:latin typeface="+mn-lt"/>
                          <a:ea typeface="+mn-ea"/>
                          <a:cs typeface="+mn-cs"/>
                        </a:rPr>
                        <a:t>prostor</a:t>
                      </a:r>
                      <a:endParaRPr lang="vi-VN"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Pozitivni komentari na suce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Ažurnost</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900" b="1" u="none" strike="noStrike" kern="1200">
                          <a:solidFill>
                            <a:schemeClr val="lt1"/>
                          </a:solidFill>
                          <a:effectLst/>
                          <a:latin typeface="+mn-lt"/>
                          <a:ea typeface="+mn-ea"/>
                          <a:cs typeface="+mn-cs"/>
                        </a:rPr>
                        <a:t>Korektan odnos od strane osoblje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graphicFrame>
        <p:nvGraphicFramePr>
          <p:cNvPr id="10" name="Chart 4"/>
          <p:cNvGraphicFramePr/>
          <p:nvPr>
            <p:extLst/>
          </p:nvPr>
        </p:nvGraphicFramePr>
        <p:xfrm>
          <a:off x="224598" y="1584581"/>
          <a:ext cx="4716079" cy="2902225"/>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 Placeholder 7"/>
          <p:cNvSpPr>
            <a:spLocks noGrp="1"/>
          </p:cNvSpPr>
          <p:nvPr>
            <p:ph type="body" sz="quarter" idx="16"/>
          </p:nvPr>
        </p:nvSpPr>
        <p:spPr>
          <a:xfrm>
            <a:off x="224598" y="4539609"/>
            <a:ext cx="7731952" cy="183315"/>
          </a:xfrm>
        </p:spPr>
        <p:txBody>
          <a:bodyPr>
            <a:normAutofit/>
          </a:bodyPr>
          <a:lstStyle/>
          <a:p>
            <a:pPr algn="just" defTabSz="914400" fontAlgn="base">
              <a:lnSpc>
                <a:spcPct val="100000"/>
              </a:lnSpc>
              <a:spcBef>
                <a:spcPct val="0"/>
              </a:spcBef>
              <a:spcAft>
                <a:spcPct val="0"/>
              </a:spcAft>
            </a:pPr>
            <a:r>
              <a:rPr lang="hr-HR" sz="800" dirty="0">
                <a:solidFill>
                  <a:srgbClr val="58595B"/>
                </a:solidFill>
                <a:latin typeface="Calibri" pitchFamily="34" charset="0"/>
              </a:rPr>
              <a:t>P7. </a:t>
            </a:r>
            <a:r>
              <a:rPr lang="pl-PL" sz="800" dirty="0">
                <a:solidFill>
                  <a:srgbClr val="58595B"/>
                </a:solidFill>
                <a:latin typeface="Calibri" pitchFamily="34" charset="0"/>
              </a:rPr>
              <a:t>Što bi na ovom sudu ocijenili dobrim? </a:t>
            </a:r>
            <a:r>
              <a:rPr lang="pt-BR" sz="800" dirty="0">
                <a:solidFill>
                  <a:srgbClr val="58595B"/>
                </a:solidFill>
                <a:latin typeface="Calibri" pitchFamily="34" charset="0"/>
              </a:rPr>
              <a:t>Uzorak: N(2010)=291; N(2016)=396</a:t>
            </a:r>
          </a:p>
        </p:txBody>
      </p:sp>
    </p:spTree>
    <p:extLst>
      <p:ext uri="{BB962C8B-B14F-4D97-AF65-F5344CB8AC3E}">
        <p14:creationId xmlns:p14="http://schemas.microsoft.com/office/powerpoint/2010/main" val="2357621350"/>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a:ln>
                  <a:noFill/>
                </a:ln>
                <a:solidFill>
                  <a:srgbClr val="222223"/>
                </a:solidFill>
                <a:effectLst/>
                <a:uLnTx/>
                <a:uFillTx/>
                <a:latin typeface="Calibri"/>
                <a:ea typeface="+mn-ea"/>
                <a:cs typeface="+mn-cs"/>
              </a:rPr>
              <a:t>Od negativnih stvari se najčešće izdvajaju brzina te  ambijent i prostor kao i udaljenost. Udaljenost i ambijent su prije 6 godina bili rjeđe navođeni. S obzirom da je u tijeku preuređenje za OS Karlovac navođenje uređenja nije neočekivano, ali problem koji navode a nema veze s uređenjem je udaljenost. </a:t>
            </a: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r>
              <a:rPr kumimoji="0" lang="hr-HR" sz="1600" b="0" i="0" u="none" strike="noStrike" kern="1200" cap="none" spc="0" normalizeH="0" baseline="0" noProof="0" dirty="0">
                <a:ln>
                  <a:noFill/>
                </a:ln>
                <a:solidFill>
                  <a:srgbClr val="007681"/>
                </a:solidFill>
                <a:effectLst/>
                <a:uLnTx/>
                <a:uFillTx/>
                <a:latin typeface="Calibri"/>
                <a:ea typeface="+mj-ea"/>
                <a:cs typeface="+mj-cs"/>
              </a:rPr>
              <a:t>Negativne stvari na </a:t>
            </a: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sudu </a:t>
            </a:r>
            <a:r>
              <a:rPr lang="pl-PL" sz="1600" b="0" dirty="0" smtClean="0">
                <a:solidFill>
                  <a:srgbClr val="007681"/>
                </a:solidFill>
              </a:rPr>
              <a:t>- </a:t>
            </a:r>
            <a:r>
              <a:rPr lang="hr-HR" sz="1600" b="0" dirty="0">
                <a:solidFill>
                  <a:schemeClr val="accent6"/>
                </a:solidFill>
              </a:rPr>
              <a:t>Korisnici suda (fizičke osobe)</a:t>
            </a:r>
            <a:endParaRPr lang="en-GB" sz="1600" b="0" dirty="0">
              <a:solidFill>
                <a:schemeClr val="accent6"/>
              </a:solidFill>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538801" y="1296907"/>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Dobro na sudu</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0" name="Chart 4"/>
          <p:cNvGraphicFramePr/>
          <p:nvPr>
            <p:extLst/>
          </p:nvPr>
        </p:nvGraphicFramePr>
        <p:xfrm>
          <a:off x="224598" y="1584581"/>
          <a:ext cx="4716079" cy="2902225"/>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 Placeholder 7"/>
          <p:cNvSpPr>
            <a:spLocks noGrp="1"/>
          </p:cNvSpPr>
          <p:nvPr>
            <p:ph type="body" sz="quarter" idx="16"/>
          </p:nvPr>
        </p:nvSpPr>
        <p:spPr>
          <a:xfrm>
            <a:off x="224598" y="4539609"/>
            <a:ext cx="7731952" cy="183315"/>
          </a:xfrm>
        </p:spPr>
        <p:txBody>
          <a:bodyPr>
            <a:normAutofit/>
          </a:bodyPr>
          <a:lstStyle/>
          <a:p>
            <a:pPr algn="just" defTabSz="914400" fontAlgn="base">
              <a:lnSpc>
                <a:spcPct val="100000"/>
              </a:lnSpc>
              <a:spcBef>
                <a:spcPct val="0"/>
              </a:spcBef>
              <a:spcAft>
                <a:spcPct val="0"/>
              </a:spcAft>
            </a:pPr>
            <a:r>
              <a:rPr lang="hr-HR" sz="800" dirty="0" smtClean="0">
                <a:solidFill>
                  <a:srgbClr val="58595B"/>
                </a:solidFill>
                <a:latin typeface="Calibri" pitchFamily="34" charset="0"/>
              </a:rPr>
              <a:t>P8. </a:t>
            </a:r>
            <a:r>
              <a:rPr lang="hr-HR" sz="800" dirty="0">
                <a:solidFill>
                  <a:srgbClr val="58595B"/>
                </a:solidFill>
                <a:latin typeface="Calibri" pitchFamily="34" charset="0"/>
              </a:rPr>
              <a:t>Što bi na ovom sudu, prema Vašem mišljenju trebalo najprije promijeniti i unaprijediti? </a:t>
            </a:r>
            <a:r>
              <a:rPr lang="pt-BR" sz="800" dirty="0">
                <a:solidFill>
                  <a:srgbClr val="58595B"/>
                </a:solidFill>
                <a:latin typeface="Calibri" pitchFamily="34" charset="0"/>
              </a:rPr>
              <a:t>Uzorak: N(2010)=291; N(2016)=396</a:t>
            </a:r>
          </a:p>
        </p:txBody>
      </p:sp>
      <p:graphicFrame>
        <p:nvGraphicFramePr>
          <p:cNvPr id="17" name="Tablica 16"/>
          <p:cNvGraphicFramePr>
            <a:graphicFrameLocks noGrp="1"/>
          </p:cNvGraphicFramePr>
          <p:nvPr>
            <p:extLst>
              <p:ext uri="{D42A27DB-BD31-4B8C-83A1-F6EECF244321}">
                <p14:modId xmlns:p14="http://schemas.microsoft.com/office/powerpoint/2010/main" val="2787974620"/>
              </p:ext>
            </p:extLst>
          </p:nvPr>
        </p:nvGraphicFramePr>
        <p:xfrm>
          <a:off x="3912185" y="2042456"/>
          <a:ext cx="4878694" cy="1829482"/>
        </p:xfrm>
        <a:graphic>
          <a:graphicData uri="http://schemas.openxmlformats.org/drawingml/2006/table">
            <a:tbl>
              <a:tblPr>
                <a:tableStyleId>{638B1855-1B75-4FBE-930C-398BA8C253C6}</a:tableStyleId>
              </a:tblPr>
              <a:tblGrid>
                <a:gridCol w="1277890">
                  <a:extLst>
                    <a:ext uri="{9D8B030D-6E8A-4147-A177-3AD203B41FA5}">
                      <a16:colId xmlns:a16="http://schemas.microsoft.com/office/drawing/2014/main" xmlns="" val="20000"/>
                    </a:ext>
                  </a:extLst>
                </a:gridCol>
                <a:gridCol w="600134">
                  <a:extLst>
                    <a:ext uri="{9D8B030D-6E8A-4147-A177-3AD203B41FA5}">
                      <a16:colId xmlns:a16="http://schemas.microsoft.com/office/drawing/2014/main" xmlns="" val="20001"/>
                    </a:ext>
                  </a:extLst>
                </a:gridCol>
                <a:gridCol w="600134">
                  <a:extLst>
                    <a:ext uri="{9D8B030D-6E8A-4147-A177-3AD203B41FA5}">
                      <a16:colId xmlns:a16="http://schemas.microsoft.com/office/drawing/2014/main" xmlns="" val="20002"/>
                    </a:ext>
                  </a:extLst>
                </a:gridCol>
                <a:gridCol w="600134">
                  <a:extLst>
                    <a:ext uri="{9D8B030D-6E8A-4147-A177-3AD203B41FA5}">
                      <a16:colId xmlns:a16="http://schemas.microsoft.com/office/drawing/2014/main" xmlns="" val="20003"/>
                    </a:ext>
                  </a:extLst>
                </a:gridCol>
                <a:gridCol w="600134">
                  <a:extLst>
                    <a:ext uri="{9D8B030D-6E8A-4147-A177-3AD203B41FA5}">
                      <a16:colId xmlns:a16="http://schemas.microsoft.com/office/drawing/2014/main" xmlns="" val="20004"/>
                    </a:ext>
                  </a:extLst>
                </a:gridCol>
                <a:gridCol w="600134">
                  <a:extLst>
                    <a:ext uri="{9D8B030D-6E8A-4147-A177-3AD203B41FA5}">
                      <a16:colId xmlns:a16="http://schemas.microsoft.com/office/drawing/2014/main" xmlns="" val="20005"/>
                    </a:ext>
                  </a:extLst>
                </a:gridCol>
                <a:gridCol w="600134">
                  <a:extLst>
                    <a:ext uri="{9D8B030D-6E8A-4147-A177-3AD203B41FA5}">
                      <a16:colId xmlns:a16="http://schemas.microsoft.com/office/drawing/2014/main" xmlns="" val="20006"/>
                    </a:ext>
                  </a:extLst>
                </a:gridCol>
              </a:tblGrid>
              <a:tr h="29211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vi-VN" sz="900" b="1" u="none" strike="noStrike" kern="1200" dirty="0">
                          <a:solidFill>
                            <a:schemeClr val="lt1"/>
                          </a:solidFill>
                          <a:effectLst/>
                          <a:latin typeface="+mn-lt"/>
                          <a:ea typeface="+mn-ea"/>
                          <a:cs typeface="+mn-cs"/>
                        </a:rPr>
                        <a:t> </a:t>
                      </a:r>
                      <a:r>
                        <a:rPr lang="vi-VN" sz="900" b="1" u="none" strike="noStrike" kern="1200" dirty="0" smtClean="0">
                          <a:solidFill>
                            <a:schemeClr val="lt1"/>
                          </a:solidFill>
                          <a:effectLst/>
                          <a:latin typeface="+mn-lt"/>
                          <a:ea typeface="+mn-ea"/>
                          <a:cs typeface="+mn-cs"/>
                        </a:rPr>
                        <a:t>Brzina</a:t>
                      </a:r>
                      <a:endParaRPr lang="vi-VN"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Ambijent, </a:t>
                      </a:r>
                      <a:r>
                        <a:rPr lang="hr-HR" sz="900" b="1" u="none" strike="noStrike" kern="1200" dirty="0" smtClean="0">
                          <a:solidFill>
                            <a:schemeClr val="lt1"/>
                          </a:solidFill>
                          <a:effectLst/>
                          <a:latin typeface="+mn-lt"/>
                          <a:ea typeface="+mn-ea"/>
                          <a:cs typeface="+mn-cs"/>
                        </a:rPr>
                        <a:t>prostor</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Lokacija, daleko, slaba povezanost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Suci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Korupcija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496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27%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56%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a:solidFill>
                            <a:schemeClr val="lt1"/>
                          </a:solidFill>
                          <a:effectLst/>
                          <a:latin typeface="+mn-lt"/>
                          <a:ea typeface="+mn-ea"/>
                          <a:cs typeface="+mn-cs"/>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val="218277927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731952" cy="183315"/>
          </a:xfrm>
        </p:spPr>
        <p:txBody>
          <a:bodyPr>
            <a:normAutofit fontScale="92500" lnSpcReduction="20000"/>
          </a:bodyPr>
          <a:lstStyle/>
          <a:p>
            <a:pPr algn="just" defTabSz="914400" fontAlgn="base">
              <a:lnSpc>
                <a:spcPct val="100000"/>
              </a:lnSpc>
              <a:spcBef>
                <a:spcPct val="0"/>
              </a:spcBef>
              <a:spcAft>
                <a:spcPct val="0"/>
              </a:spcAft>
            </a:pPr>
            <a:r>
              <a:rPr lang="hr-HR" sz="800" dirty="0" smtClean="0">
                <a:solidFill>
                  <a:srgbClr val="58595B"/>
                </a:solidFill>
                <a:latin typeface="Calibri" pitchFamily="34" charset="0"/>
              </a:rPr>
              <a:t>P13. </a:t>
            </a:r>
            <a:r>
              <a:rPr lang="hr-HR" sz="800" dirty="0">
                <a:solidFill>
                  <a:srgbClr val="58595B"/>
                </a:solidFill>
                <a:latin typeface="Calibri" pitchFamily="34" charset="0"/>
              </a:rPr>
              <a:t>Molim Vas da ocijenite ocjenama od 1 do 5 Vaše ukupno iskustvo na o ovom sudu u predmetu zbog kojeg ste danas (posljednji put) došli, uzevši u obzir odnos sudaca i sudskih službenika, prostor i komunikaciju s Vama? </a:t>
            </a:r>
            <a:r>
              <a:rPr lang="pt-BR" sz="800" dirty="0">
                <a:solidFill>
                  <a:srgbClr val="58595B"/>
                </a:solidFill>
                <a:latin typeface="Calibri" pitchFamily="34" charset="0"/>
              </a:rPr>
              <a:t>Uzorak: </a:t>
            </a:r>
            <a:r>
              <a:rPr lang="hr-HR" sz="800" dirty="0">
                <a:solidFill>
                  <a:srgbClr val="58595B"/>
                </a:solidFill>
                <a:latin typeface="Calibri" pitchFamily="34" charset="0"/>
              </a:rPr>
              <a:t>N_2010=115; </a:t>
            </a:r>
            <a:r>
              <a:rPr lang="hr-HR" sz="800" dirty="0" smtClean="0">
                <a:solidFill>
                  <a:srgbClr val="58595B"/>
                </a:solidFill>
                <a:latin typeface="Calibri" pitchFamily="34" charset="0"/>
              </a:rPr>
              <a:t>N_2016=46</a:t>
            </a:r>
            <a:endParaRPr lang="pt-BR" sz="800" dirty="0">
              <a:solidFill>
                <a:srgbClr val="58595B"/>
              </a:solidFill>
              <a:latin typeface="Calibri" pitchFamily="34" charset="0"/>
            </a:endParaRPr>
          </a:p>
        </p:txBody>
      </p:sp>
      <p:sp>
        <p:nvSpPr>
          <p:cNvPr id="9" name="Pravokutnik 8"/>
          <p:cNvSpPr/>
          <p:nvPr/>
        </p:nvSpPr>
        <p:spPr>
          <a:xfrm>
            <a:off x="152797" y="509359"/>
            <a:ext cx="8733453" cy="42473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Nema razlika u ukupnoj ocjeni zadovoljstva u odnosu na 2010. godinu. Udio ispitanika koji su (uglavnom ili u potpunosti) zadovoljni jednak je kao i prije 6 godina, a jednak onom iz 2010. je i udio onih ispitanika </a:t>
            </a:r>
            <a:r>
              <a:rPr kumimoji="0" lang="hr-HR" sz="1200" b="0" i="0" u="none" strike="noStrike" kern="1200" cap="none" spc="0" normalizeH="0" baseline="0" noProof="0" dirty="0">
                <a:ln>
                  <a:noFill/>
                </a:ln>
                <a:solidFill>
                  <a:srgbClr val="222223"/>
                </a:solidFill>
                <a:effectLst/>
                <a:uLnTx/>
                <a:uFillTx/>
                <a:latin typeface="Calibri"/>
                <a:ea typeface="+mn-ea"/>
                <a:cs typeface="+mn-cs"/>
              </a:rPr>
              <a:t>koji su (uglavnom ili u potpunosti</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 nezadovoljni.</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1938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lvl="0"/>
            <a:r>
              <a:rPr lang="hr-HR" sz="1400" b="0" dirty="0">
                <a:solidFill>
                  <a:srgbClr val="007681"/>
                </a:solidFill>
                <a:latin typeface="Calibri"/>
                <a:ea typeface="+mn-ea"/>
                <a:cs typeface="Arial" panose="020B0604020202020204" pitchFamily="34" charset="0"/>
              </a:rPr>
              <a:t>Ukupno zadovoljstvo sa </a:t>
            </a:r>
            <a:r>
              <a:rPr lang="hr-HR" sz="1400" b="0" dirty="0" smtClean="0">
                <a:solidFill>
                  <a:srgbClr val="007681"/>
                </a:solidFill>
                <a:latin typeface="Calibri"/>
                <a:ea typeface="+mn-ea"/>
                <a:cs typeface="Arial" panose="020B0604020202020204" pitchFamily="34" charset="0"/>
              </a:rPr>
              <a:t>sudom</a:t>
            </a:r>
            <a:r>
              <a:rPr lang="pl-PL" sz="1400" b="0" dirty="0">
                <a:solidFill>
                  <a:srgbClr val="007681"/>
                </a:solidFill>
              </a:rPr>
              <a:t> </a:t>
            </a:r>
            <a:r>
              <a:rPr lang="pl-PL" sz="1400" b="0" dirty="0" smtClean="0">
                <a:solidFill>
                  <a:srgbClr val="007681"/>
                </a:solidFill>
              </a:rPr>
              <a:t>- korisnici </a:t>
            </a:r>
            <a:r>
              <a:rPr lang="pl-PL" sz="1400" b="0" dirty="0">
                <a:solidFill>
                  <a:srgbClr val="007681"/>
                </a:solidFill>
              </a:rPr>
              <a:t>sudova (pravne osobe) </a:t>
            </a:r>
            <a:endParaRPr lang="hr-HR" sz="1400" b="0" dirty="0">
              <a:solidFill>
                <a:srgbClr val="007681"/>
              </a:solidFill>
              <a:latin typeface="Calibri"/>
              <a:ea typeface="+mn-ea"/>
              <a:cs typeface="Arial" panose="020B0604020202020204" pitchFamily="34" charset="0"/>
            </a:endParaRPr>
          </a:p>
        </p:txBody>
      </p:sp>
      <p:sp>
        <p:nvSpPr>
          <p:cNvPr id="12" name="TextBox 10"/>
          <p:cNvSpPr txBox="1"/>
          <p:nvPr/>
        </p:nvSpPr>
        <p:spPr>
          <a:xfrm>
            <a:off x="538801" y="1399178"/>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8" y="1734618"/>
          <a:ext cx="5177982" cy="2738301"/>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0"/>
          <p:cNvSpPr txBox="1"/>
          <p:nvPr/>
        </p:nvSpPr>
        <p:spPr>
          <a:xfrm>
            <a:off x="6172201" y="1401264"/>
            <a:ext cx="2552958" cy="259896"/>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Prosjeci po sudovima i godinama</a:t>
            </a:r>
          </a:p>
        </p:txBody>
      </p:sp>
      <p:graphicFrame>
        <p:nvGraphicFramePr>
          <p:cNvPr id="18" name="Tablica 17"/>
          <p:cNvGraphicFramePr>
            <a:graphicFrameLocks noGrp="1"/>
          </p:cNvGraphicFramePr>
          <p:nvPr>
            <p:extLst/>
          </p:nvPr>
        </p:nvGraphicFramePr>
        <p:xfrm>
          <a:off x="6286501" y="1775364"/>
          <a:ext cx="2334126" cy="2027111"/>
        </p:xfrm>
        <a:graphic>
          <a:graphicData uri="http://schemas.openxmlformats.org/drawingml/2006/table">
            <a:tbl>
              <a:tblPr>
                <a:tableStyleId>{638B1855-1B75-4FBE-930C-398BA8C253C6}</a:tableStyleId>
              </a:tblPr>
              <a:tblGrid>
                <a:gridCol w="1154108">
                  <a:extLst>
                    <a:ext uri="{9D8B030D-6E8A-4147-A177-3AD203B41FA5}">
                      <a16:colId xmlns:a16="http://schemas.microsoft.com/office/drawing/2014/main" xmlns="" val="20000"/>
                    </a:ext>
                  </a:extLst>
                </a:gridCol>
                <a:gridCol w="590009">
                  <a:extLst>
                    <a:ext uri="{9D8B030D-6E8A-4147-A177-3AD203B41FA5}">
                      <a16:colId xmlns:a16="http://schemas.microsoft.com/office/drawing/2014/main" xmlns="" val="20001"/>
                    </a:ext>
                  </a:extLst>
                </a:gridCol>
                <a:gridCol w="590009">
                  <a:extLst>
                    <a:ext uri="{9D8B030D-6E8A-4147-A177-3AD203B41FA5}">
                      <a16:colId xmlns:a16="http://schemas.microsoft.com/office/drawing/2014/main" xmlns="" val="20002"/>
                    </a:ext>
                  </a:extLst>
                </a:gridCol>
              </a:tblGrid>
              <a:tr h="188183">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Prosjek</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4,1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62704">
                <a:tc>
                  <a:txBody>
                    <a:bodyPr/>
                    <a:lstStyle/>
                    <a:p>
                      <a:pPr algn="l" fontAlgn="b"/>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0" i="0" u="none" strike="noStrike">
                          <a:solidFill>
                            <a:schemeClr val="bg1"/>
                          </a:solidFill>
                          <a:effectLst/>
                          <a:latin typeface="Calibri"/>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62704">
                <a:tc>
                  <a:txBody>
                    <a:bodyPr/>
                    <a:lstStyle/>
                    <a:p>
                      <a:pPr algn="l" fontAlgn="b"/>
                      <a:r>
                        <a:rPr lang="hr-HR" sz="700" b="1" u="none" strike="noStrike" kern="1200" dirty="0" smtClean="0">
                          <a:solidFill>
                            <a:schemeClr val="lt1"/>
                          </a:solidFill>
                          <a:effectLst/>
                          <a:latin typeface="+mn-lt"/>
                          <a:ea typeface="+mn-ea"/>
                          <a:cs typeface="+mn-cs"/>
                        </a:rPr>
                        <a:t>Ukupno</a:t>
                      </a:r>
                      <a:r>
                        <a:rPr lang="hr-HR" sz="700" b="1" u="none" strike="noStrike" kern="1200" baseline="0" dirty="0" smtClean="0">
                          <a:solidFill>
                            <a:schemeClr val="lt1"/>
                          </a:solidFill>
                          <a:effectLst/>
                          <a:latin typeface="+mn-lt"/>
                          <a:ea typeface="+mn-ea"/>
                          <a:cs typeface="+mn-cs"/>
                        </a:rPr>
                        <a:t> </a:t>
                      </a:r>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a:solidFill>
                            <a:schemeClr val="bg1"/>
                          </a:solidFill>
                          <a:effectLst/>
                          <a:latin typeface="Calibri"/>
                        </a:rPr>
                        <a:t>115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a:solidFill>
                            <a:schemeClr val="bg1"/>
                          </a:solidFill>
                          <a:effectLst/>
                          <a:latin typeface="Calibri"/>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6"/>
                  </a:ext>
                </a:extLst>
              </a:tr>
              <a:tr h="262704">
                <a:tc>
                  <a:txBody>
                    <a:bodyPr/>
                    <a:lstStyle/>
                    <a:p>
                      <a:pPr algn="l" fontAlgn="b"/>
                      <a:r>
                        <a:rPr lang="hr-HR" sz="700" b="1" u="none" strike="noStrike" kern="1200" dirty="0" smtClean="0">
                          <a:solidFill>
                            <a:schemeClr val="lt1"/>
                          </a:solidFill>
                          <a:effectLst/>
                          <a:latin typeface="+mn-lt"/>
                          <a:ea typeface="+mn-ea"/>
                          <a:cs typeface="+mn-cs"/>
                        </a:rPr>
                        <a:t>Ukupno 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a:solidFill>
                            <a:schemeClr val="bg1"/>
                          </a:solidFill>
                          <a:effectLst/>
                          <a:latin typeface="Calibri"/>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fontAlgn="b"/>
                      <a:r>
                        <a:rPr lang="hr-HR" sz="800" b="0" i="0" u="none" strike="noStrike" dirty="0">
                          <a:solidFill>
                            <a:schemeClr val="bg1"/>
                          </a:solidFill>
                          <a:effectLst/>
                          <a:latin typeface="Calibri"/>
                        </a:rPr>
                        <a:t>3,4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xmlns="" val="10007"/>
                  </a:ext>
                </a:extLst>
              </a:tr>
            </a:tbl>
          </a:graphicData>
        </a:graphic>
      </p:graphicFrame>
      <p:graphicFrame>
        <p:nvGraphicFramePr>
          <p:cNvPr id="10" name="Content Placeholder 11"/>
          <p:cNvGraphicFramePr>
            <a:graphicFrameLocks/>
          </p:cNvGraphicFramePr>
          <p:nvPr>
            <p:extLst/>
          </p:nvPr>
        </p:nvGraphicFramePr>
        <p:xfrm>
          <a:off x="3216035" y="956946"/>
          <a:ext cx="2272270" cy="11311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57234896"/>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7" y="4584059"/>
            <a:ext cx="7464314" cy="186493"/>
          </a:xfrm>
        </p:spPr>
        <p:txBody>
          <a:bodyPr>
            <a:noAutofit/>
          </a:bodyPr>
          <a:lstStyle/>
          <a:p>
            <a:pPr defTabSz="914400" fontAlgn="base">
              <a:lnSpc>
                <a:spcPct val="100000"/>
              </a:lnSpc>
              <a:spcBef>
                <a:spcPct val="0"/>
              </a:spcBef>
              <a:spcAft>
                <a:spcPct val="0"/>
              </a:spcAft>
            </a:pPr>
            <a:r>
              <a:rPr lang="hr-HR" sz="600" dirty="0" smtClean="0">
                <a:solidFill>
                  <a:srgbClr val="58595B"/>
                </a:solidFill>
                <a:latin typeface="Calibri" pitchFamily="34" charset="0"/>
              </a:rPr>
              <a:t>P14a</a:t>
            </a:r>
            <a:r>
              <a:rPr lang="hr-HR" sz="600" dirty="0">
                <a:solidFill>
                  <a:srgbClr val="58595B"/>
                </a:solidFill>
                <a:latin typeface="Calibri" pitchFamily="34" charset="0"/>
              </a:rPr>
              <a:t>. Je li Vam tijekom bilo koje faze ovog sudskog postupka bilo sugerirano da bi korištenje neformalnog puta (dodatno plaćanje, poklon, poznanstvo) Vaš slučaj učinilo efikasnijim i ishod za vas </a:t>
            </a:r>
            <a:r>
              <a:rPr lang="hr-HR" sz="600" dirty="0" smtClean="0">
                <a:solidFill>
                  <a:srgbClr val="58595B"/>
                </a:solidFill>
                <a:latin typeface="Calibri" pitchFamily="34" charset="0"/>
              </a:rPr>
              <a:t>povoljnijim? Uzorak</a:t>
            </a:r>
            <a:r>
              <a:rPr lang="hr-HR" sz="600" dirty="0">
                <a:solidFill>
                  <a:srgbClr val="58595B"/>
                </a:solidFill>
                <a:latin typeface="Calibri" pitchFamily="34" charset="0"/>
              </a:rPr>
              <a:t>: </a:t>
            </a:r>
            <a:r>
              <a:rPr lang="hr-HR" sz="600" dirty="0" smtClean="0">
                <a:solidFill>
                  <a:srgbClr val="58595B"/>
                </a:solidFill>
                <a:latin typeface="Calibri" pitchFamily="34" charset="0"/>
              </a:rPr>
              <a:t>N_2010=115; N_2016=81</a:t>
            </a:r>
            <a:endParaRPr lang="hr-HR" sz="600" dirty="0">
              <a:solidFill>
                <a:srgbClr val="58595B"/>
              </a:solidFill>
              <a:latin typeface="Calibri" pitchFamily="34" charset="0"/>
            </a:endParaRPr>
          </a:p>
          <a:p>
            <a:pPr defTabSz="914400" fontAlgn="base">
              <a:lnSpc>
                <a:spcPct val="100000"/>
              </a:lnSpc>
              <a:spcBef>
                <a:spcPct val="0"/>
              </a:spcBef>
              <a:spcAft>
                <a:spcPct val="0"/>
              </a:spcAft>
            </a:pPr>
            <a:r>
              <a:rPr lang="hr-HR" sz="600" dirty="0" smtClean="0">
                <a:solidFill>
                  <a:srgbClr val="58595B"/>
                </a:solidFill>
                <a:latin typeface="Calibri" pitchFamily="34" charset="0"/>
              </a:rPr>
              <a:t>P14b</a:t>
            </a:r>
            <a:r>
              <a:rPr lang="hr-HR" sz="600" dirty="0">
                <a:solidFill>
                  <a:srgbClr val="58595B"/>
                </a:solidFill>
                <a:latin typeface="Calibri" pitchFamily="34" charset="0"/>
              </a:rPr>
              <a:t>. Tko je predložio korištenje neformalnog puta za ubrzavanje Vašeg predmeta ili njegovo povoljnije </a:t>
            </a:r>
            <a:r>
              <a:rPr lang="hr-HR" sz="600" dirty="0" smtClean="0">
                <a:solidFill>
                  <a:srgbClr val="58595B"/>
                </a:solidFill>
                <a:latin typeface="Calibri" pitchFamily="34" charset="0"/>
              </a:rPr>
              <a:t>rješavanje? Uzorak: </a:t>
            </a:r>
            <a:r>
              <a:rPr lang="pt-BR" sz="600" dirty="0" smtClean="0">
                <a:solidFill>
                  <a:srgbClr val="58595B"/>
                </a:solidFill>
                <a:latin typeface="Calibri" pitchFamily="34" charset="0"/>
              </a:rPr>
              <a:t>N</a:t>
            </a:r>
            <a:r>
              <a:rPr lang="hr-HR" sz="600" dirty="0" smtClean="0">
                <a:solidFill>
                  <a:srgbClr val="58595B"/>
                </a:solidFill>
                <a:latin typeface="Calibri" pitchFamily="34" charset="0"/>
              </a:rPr>
              <a:t>_</a:t>
            </a:r>
            <a:r>
              <a:rPr lang="pt-BR" sz="600" dirty="0" smtClean="0">
                <a:solidFill>
                  <a:srgbClr val="58595B"/>
                </a:solidFill>
                <a:latin typeface="Calibri" pitchFamily="34" charset="0"/>
              </a:rPr>
              <a:t>2010=</a:t>
            </a:r>
            <a:r>
              <a:rPr lang="hr-HR" sz="600" dirty="0">
                <a:solidFill>
                  <a:srgbClr val="58595B"/>
                </a:solidFill>
                <a:latin typeface="Calibri" pitchFamily="34" charset="0"/>
              </a:rPr>
              <a:t>5</a:t>
            </a:r>
            <a:r>
              <a:rPr lang="pt-BR" sz="600" dirty="0" smtClean="0">
                <a:solidFill>
                  <a:srgbClr val="58595B"/>
                </a:solidFill>
                <a:latin typeface="Calibri" pitchFamily="34" charset="0"/>
              </a:rPr>
              <a:t>; N</a:t>
            </a:r>
            <a:r>
              <a:rPr lang="hr-HR" sz="600" dirty="0" smtClean="0">
                <a:solidFill>
                  <a:srgbClr val="58595B"/>
                </a:solidFill>
                <a:latin typeface="Calibri" pitchFamily="34" charset="0"/>
              </a:rPr>
              <a:t>_</a:t>
            </a:r>
            <a:r>
              <a:rPr lang="pt-BR" sz="600" dirty="0" smtClean="0">
                <a:solidFill>
                  <a:srgbClr val="58595B"/>
                </a:solidFill>
                <a:latin typeface="Calibri" pitchFamily="34" charset="0"/>
              </a:rPr>
              <a:t>2016=</a:t>
            </a:r>
            <a:r>
              <a:rPr lang="hr-HR" sz="600" dirty="0">
                <a:solidFill>
                  <a:srgbClr val="58595B"/>
                </a:solidFill>
                <a:latin typeface="Calibri" pitchFamily="34" charset="0"/>
              </a:rPr>
              <a:t>3</a:t>
            </a:r>
            <a:endParaRPr lang="hr-HR" sz="600" dirty="0">
              <a:solidFill>
                <a:srgbClr val="FF0000"/>
              </a:solidFill>
              <a:latin typeface="Calibri" pitchFamily="34" charset="0"/>
            </a:endParaRPr>
          </a:p>
        </p:txBody>
      </p:sp>
      <p:sp>
        <p:nvSpPr>
          <p:cNvPr id="11" name="Title 1"/>
          <p:cNvSpPr txBox="1">
            <a:spLocks/>
          </p:cNvSpPr>
          <p:nvPr/>
        </p:nvSpPr>
        <p:spPr>
          <a:xfrm>
            <a:off x="234001" y="104380"/>
            <a:ext cx="6585900"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lvl="0"/>
            <a:r>
              <a:rPr kumimoji="0" lang="hr-BA" sz="1600" b="0" i="0" u="none" strike="noStrike" kern="1200" cap="none" spc="0" normalizeH="0" baseline="0" noProof="0" dirty="0" smtClean="0">
                <a:ln>
                  <a:noFill/>
                </a:ln>
                <a:solidFill>
                  <a:srgbClr val="007681"/>
                </a:solidFill>
                <a:effectLst/>
                <a:uLnTx/>
                <a:uFillTx/>
                <a:latin typeface="Calibri"/>
                <a:ea typeface="+mj-ea"/>
                <a:cs typeface="+mj-cs"/>
              </a:rPr>
              <a:t>Korištenje „neformalnih putova” - </a:t>
            </a:r>
            <a:r>
              <a:rPr lang="pl-PL" sz="1600" b="0" dirty="0">
                <a:solidFill>
                  <a:srgbClr val="007681"/>
                </a:solidFill>
              </a:rPr>
              <a:t>korisnici sudova (pravne osobe) </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10" name="TextBox 10"/>
          <p:cNvSpPr txBox="1"/>
          <p:nvPr/>
        </p:nvSpPr>
        <p:spPr>
          <a:xfrm>
            <a:off x="743427" y="1070970"/>
            <a:ext cx="1819914"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Neformalni put?</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a:graphicFrameLocks noChangeAspect="1"/>
          </p:cNvGraphicFramePr>
          <p:nvPr>
            <p:extLst/>
          </p:nvPr>
        </p:nvGraphicFramePr>
        <p:xfrm>
          <a:off x="717365" y="1288435"/>
          <a:ext cx="1872037" cy="1854636"/>
        </p:xfrm>
        <a:graphic>
          <a:graphicData uri="http://schemas.openxmlformats.org/drawingml/2006/chart">
            <c:chart xmlns:c="http://schemas.openxmlformats.org/drawingml/2006/chart" xmlns:r="http://schemas.openxmlformats.org/officeDocument/2006/relationships" r:id="rId3"/>
          </a:graphicData>
        </a:graphic>
      </p:graphicFrame>
      <p:cxnSp>
        <p:nvCxnSpPr>
          <p:cNvPr id="14" name="Straight Connector 6"/>
          <p:cNvCxnSpPr/>
          <p:nvPr/>
        </p:nvCxnSpPr>
        <p:spPr>
          <a:xfrm>
            <a:off x="585577" y="2802066"/>
            <a:ext cx="2145357" cy="0"/>
          </a:xfrm>
          <a:prstGeom prst="line">
            <a:avLst/>
          </a:prstGeom>
          <a:ln cap="rnd">
            <a:solidFill>
              <a:schemeClr val="bg2"/>
            </a:solidFill>
            <a:tailEnd type="none" w="lg" len="lg"/>
          </a:ln>
        </p:spPr>
        <p:style>
          <a:lnRef idx="1">
            <a:schemeClr val="accent1"/>
          </a:lnRef>
          <a:fillRef idx="0">
            <a:schemeClr val="accent1"/>
          </a:fillRef>
          <a:effectRef idx="0">
            <a:schemeClr val="accent1"/>
          </a:effectRef>
          <a:fontRef idx="minor">
            <a:schemeClr val="tx1"/>
          </a:fontRef>
        </p:style>
      </p:cxnSp>
      <p:sp>
        <p:nvSpPr>
          <p:cNvPr id="16" name="Freeform 17"/>
          <p:cNvSpPr>
            <a:spLocks noChangeAspect="1" noEditPoints="1"/>
          </p:cNvSpPr>
          <p:nvPr/>
        </p:nvSpPr>
        <p:spPr bwMode="auto">
          <a:xfrm>
            <a:off x="1499923" y="1788193"/>
            <a:ext cx="306922" cy="489673"/>
          </a:xfrm>
          <a:custGeom>
            <a:avLst/>
            <a:gdLst/>
            <a:ahLst/>
            <a:cxnLst>
              <a:cxn ang="0">
                <a:pos x="155" y="302"/>
              </a:cxn>
              <a:cxn ang="0">
                <a:pos x="167" y="311"/>
              </a:cxn>
              <a:cxn ang="0">
                <a:pos x="83" y="336"/>
              </a:cxn>
              <a:cxn ang="0">
                <a:pos x="72" y="327"/>
              </a:cxn>
              <a:cxn ang="0">
                <a:pos x="119" y="62"/>
              </a:cxn>
              <a:cxn ang="0">
                <a:pos x="62" y="119"/>
              </a:cxn>
              <a:cxn ang="0">
                <a:pos x="52" y="129"/>
              </a:cxn>
              <a:cxn ang="0">
                <a:pos x="65" y="64"/>
              </a:cxn>
              <a:cxn ang="0">
                <a:pos x="119" y="41"/>
              </a:cxn>
              <a:cxn ang="0">
                <a:pos x="119" y="62"/>
              </a:cxn>
              <a:cxn ang="0">
                <a:pos x="154" y="275"/>
              </a:cxn>
              <a:cxn ang="0">
                <a:pos x="154" y="275"/>
              </a:cxn>
              <a:cxn ang="0">
                <a:pos x="156" y="274"/>
              </a:cxn>
              <a:cxn ang="0">
                <a:pos x="174" y="253"/>
              </a:cxn>
              <a:cxn ang="0">
                <a:pos x="174" y="253"/>
              </a:cxn>
              <a:cxn ang="0">
                <a:pos x="218" y="119"/>
              </a:cxn>
              <a:cxn ang="0">
                <a:pos x="218" y="119"/>
              </a:cxn>
              <a:cxn ang="0">
                <a:pos x="119" y="20"/>
              </a:cxn>
              <a:cxn ang="0">
                <a:pos x="119" y="20"/>
              </a:cxn>
              <a:cxn ang="0">
                <a:pos x="119" y="20"/>
              </a:cxn>
              <a:cxn ang="0">
                <a:pos x="21" y="119"/>
              </a:cxn>
              <a:cxn ang="0">
                <a:pos x="21" y="119"/>
              </a:cxn>
              <a:cxn ang="0">
                <a:pos x="65" y="252"/>
              </a:cxn>
              <a:cxn ang="0">
                <a:pos x="61" y="274"/>
              </a:cxn>
              <a:cxn ang="0">
                <a:pos x="48" y="268"/>
              </a:cxn>
              <a:cxn ang="0">
                <a:pos x="24" y="190"/>
              </a:cxn>
              <a:cxn ang="0">
                <a:pos x="0" y="119"/>
              </a:cxn>
              <a:cxn ang="0">
                <a:pos x="35" y="35"/>
              </a:cxn>
              <a:cxn ang="0">
                <a:pos x="119" y="0"/>
              </a:cxn>
              <a:cxn ang="0">
                <a:pos x="119" y="0"/>
              </a:cxn>
              <a:cxn ang="0">
                <a:pos x="204" y="35"/>
              </a:cxn>
              <a:cxn ang="0">
                <a:pos x="238" y="119"/>
              </a:cxn>
              <a:cxn ang="0">
                <a:pos x="215" y="190"/>
              </a:cxn>
              <a:cxn ang="0">
                <a:pos x="194" y="253"/>
              </a:cxn>
              <a:cxn ang="0">
                <a:pos x="182" y="283"/>
              </a:cxn>
              <a:cxn ang="0">
                <a:pos x="159" y="295"/>
              </a:cxn>
              <a:cxn ang="0">
                <a:pos x="72" y="300"/>
              </a:cxn>
              <a:cxn ang="0">
                <a:pos x="80" y="288"/>
              </a:cxn>
              <a:cxn ang="0">
                <a:pos x="149" y="330"/>
              </a:cxn>
              <a:cxn ang="0">
                <a:pos x="161" y="338"/>
              </a:cxn>
              <a:cxn ang="0">
                <a:pos x="89" y="361"/>
              </a:cxn>
              <a:cxn ang="0">
                <a:pos x="77" y="353"/>
              </a:cxn>
              <a:cxn ang="0">
                <a:pos x="139" y="358"/>
              </a:cxn>
              <a:cxn ang="0">
                <a:pos x="99" y="365"/>
              </a:cxn>
            </a:cxnLst>
            <a:rect l="0" t="0" r="r" b="b"/>
            <a:pathLst>
              <a:path w="238" h="379">
                <a:moveTo>
                  <a:pt x="80" y="315"/>
                </a:moveTo>
                <a:cubicBezTo>
                  <a:pt x="155" y="302"/>
                  <a:pt x="155" y="302"/>
                  <a:pt x="155" y="302"/>
                </a:cubicBezTo>
                <a:cubicBezTo>
                  <a:pt x="161" y="301"/>
                  <a:pt x="166" y="305"/>
                  <a:pt x="167" y="311"/>
                </a:cubicBezTo>
                <a:cubicBezTo>
                  <a:pt x="167" y="311"/>
                  <a:pt x="167" y="311"/>
                  <a:pt x="167" y="311"/>
                </a:cubicBezTo>
                <a:cubicBezTo>
                  <a:pt x="168" y="316"/>
                  <a:pt x="164" y="321"/>
                  <a:pt x="159" y="322"/>
                </a:cubicBezTo>
                <a:cubicBezTo>
                  <a:pt x="83" y="336"/>
                  <a:pt x="83" y="336"/>
                  <a:pt x="83" y="336"/>
                </a:cubicBezTo>
                <a:cubicBezTo>
                  <a:pt x="78" y="337"/>
                  <a:pt x="73" y="333"/>
                  <a:pt x="72" y="327"/>
                </a:cubicBezTo>
                <a:cubicBezTo>
                  <a:pt x="72" y="327"/>
                  <a:pt x="72" y="327"/>
                  <a:pt x="72" y="327"/>
                </a:cubicBezTo>
                <a:cubicBezTo>
                  <a:pt x="71" y="322"/>
                  <a:pt x="74" y="316"/>
                  <a:pt x="80" y="315"/>
                </a:cubicBezTo>
                <a:close/>
                <a:moveTo>
                  <a:pt x="119" y="62"/>
                </a:moveTo>
                <a:cubicBezTo>
                  <a:pt x="104" y="62"/>
                  <a:pt x="89" y="68"/>
                  <a:pt x="79" y="78"/>
                </a:cubicBezTo>
                <a:cubicBezTo>
                  <a:pt x="69" y="89"/>
                  <a:pt x="62" y="103"/>
                  <a:pt x="62" y="119"/>
                </a:cubicBezTo>
                <a:cubicBezTo>
                  <a:pt x="62" y="119"/>
                  <a:pt x="62" y="119"/>
                  <a:pt x="62" y="119"/>
                </a:cubicBezTo>
                <a:cubicBezTo>
                  <a:pt x="62" y="124"/>
                  <a:pt x="58" y="129"/>
                  <a:pt x="52" y="129"/>
                </a:cubicBezTo>
                <a:cubicBezTo>
                  <a:pt x="47" y="129"/>
                  <a:pt x="42" y="124"/>
                  <a:pt x="42" y="119"/>
                </a:cubicBezTo>
                <a:cubicBezTo>
                  <a:pt x="42" y="97"/>
                  <a:pt x="51" y="78"/>
                  <a:pt x="65" y="64"/>
                </a:cubicBezTo>
                <a:cubicBezTo>
                  <a:pt x="79" y="50"/>
                  <a:pt x="98" y="41"/>
                  <a:pt x="119" y="41"/>
                </a:cubicBezTo>
                <a:cubicBezTo>
                  <a:pt x="119" y="41"/>
                  <a:pt x="119" y="41"/>
                  <a:pt x="119" y="41"/>
                </a:cubicBezTo>
                <a:cubicBezTo>
                  <a:pt x="125" y="41"/>
                  <a:pt x="130" y="46"/>
                  <a:pt x="130" y="51"/>
                </a:cubicBezTo>
                <a:cubicBezTo>
                  <a:pt x="130" y="57"/>
                  <a:pt x="125" y="62"/>
                  <a:pt x="119" y="62"/>
                </a:cubicBezTo>
                <a:close/>
                <a:moveTo>
                  <a:pt x="80" y="288"/>
                </a:moveTo>
                <a:cubicBezTo>
                  <a:pt x="154" y="275"/>
                  <a:pt x="154" y="275"/>
                  <a:pt x="154" y="275"/>
                </a:cubicBezTo>
                <a:cubicBezTo>
                  <a:pt x="154" y="275"/>
                  <a:pt x="154" y="275"/>
                  <a:pt x="154" y="275"/>
                </a:cubicBezTo>
                <a:cubicBezTo>
                  <a:pt x="154" y="275"/>
                  <a:pt x="154" y="275"/>
                  <a:pt x="154" y="275"/>
                </a:cubicBezTo>
                <a:cubicBezTo>
                  <a:pt x="155" y="274"/>
                  <a:pt x="155" y="274"/>
                  <a:pt x="155" y="274"/>
                </a:cubicBezTo>
                <a:cubicBezTo>
                  <a:pt x="155" y="274"/>
                  <a:pt x="156" y="274"/>
                  <a:pt x="156" y="274"/>
                </a:cubicBezTo>
                <a:cubicBezTo>
                  <a:pt x="160" y="274"/>
                  <a:pt x="164" y="271"/>
                  <a:pt x="167" y="268"/>
                </a:cubicBezTo>
                <a:cubicBezTo>
                  <a:pt x="171" y="264"/>
                  <a:pt x="174" y="259"/>
                  <a:pt x="174" y="253"/>
                </a:cubicBezTo>
                <a:cubicBezTo>
                  <a:pt x="174" y="253"/>
                  <a:pt x="174" y="253"/>
                  <a:pt x="174" y="253"/>
                </a:cubicBezTo>
                <a:cubicBezTo>
                  <a:pt x="174" y="253"/>
                  <a:pt x="174" y="253"/>
                  <a:pt x="174" y="253"/>
                </a:cubicBezTo>
                <a:cubicBezTo>
                  <a:pt x="174" y="219"/>
                  <a:pt x="186" y="199"/>
                  <a:pt x="197" y="180"/>
                </a:cubicBezTo>
                <a:cubicBezTo>
                  <a:pt x="208" y="162"/>
                  <a:pt x="218" y="146"/>
                  <a:pt x="218" y="119"/>
                </a:cubicBezTo>
                <a:cubicBezTo>
                  <a:pt x="218" y="119"/>
                  <a:pt x="218" y="119"/>
                  <a:pt x="218" y="119"/>
                </a:cubicBezTo>
                <a:cubicBezTo>
                  <a:pt x="218" y="119"/>
                  <a:pt x="218" y="119"/>
                  <a:pt x="218" y="119"/>
                </a:cubicBezTo>
                <a:cubicBezTo>
                  <a:pt x="218" y="92"/>
                  <a:pt x="207" y="67"/>
                  <a:pt x="189" y="49"/>
                </a:cubicBezTo>
                <a:cubicBezTo>
                  <a:pt x="171" y="31"/>
                  <a:pt x="147" y="20"/>
                  <a:pt x="119" y="20"/>
                </a:cubicBezTo>
                <a:cubicBezTo>
                  <a:pt x="119" y="20"/>
                  <a:pt x="119" y="20"/>
                  <a:pt x="119" y="20"/>
                </a:cubicBezTo>
                <a:cubicBezTo>
                  <a:pt x="119" y="20"/>
                  <a:pt x="119" y="20"/>
                  <a:pt x="119" y="20"/>
                </a:cubicBezTo>
                <a:cubicBezTo>
                  <a:pt x="119" y="20"/>
                  <a:pt x="119" y="20"/>
                  <a:pt x="119" y="20"/>
                </a:cubicBezTo>
                <a:cubicBezTo>
                  <a:pt x="119" y="20"/>
                  <a:pt x="119" y="20"/>
                  <a:pt x="119" y="20"/>
                </a:cubicBezTo>
                <a:cubicBezTo>
                  <a:pt x="92" y="20"/>
                  <a:pt x="67" y="31"/>
                  <a:pt x="50" y="49"/>
                </a:cubicBezTo>
                <a:cubicBezTo>
                  <a:pt x="32" y="67"/>
                  <a:pt x="21" y="92"/>
                  <a:pt x="21" y="119"/>
                </a:cubicBezTo>
                <a:cubicBezTo>
                  <a:pt x="21" y="119"/>
                  <a:pt x="21" y="119"/>
                  <a:pt x="21" y="119"/>
                </a:cubicBezTo>
                <a:cubicBezTo>
                  <a:pt x="21" y="119"/>
                  <a:pt x="21" y="119"/>
                  <a:pt x="21" y="119"/>
                </a:cubicBezTo>
                <a:cubicBezTo>
                  <a:pt x="21" y="146"/>
                  <a:pt x="31" y="162"/>
                  <a:pt x="41" y="180"/>
                </a:cubicBezTo>
                <a:cubicBezTo>
                  <a:pt x="53" y="199"/>
                  <a:pt x="65" y="219"/>
                  <a:pt x="65" y="252"/>
                </a:cubicBezTo>
                <a:cubicBezTo>
                  <a:pt x="65" y="255"/>
                  <a:pt x="66" y="258"/>
                  <a:pt x="67" y="261"/>
                </a:cubicBezTo>
                <a:cubicBezTo>
                  <a:pt x="69" y="267"/>
                  <a:pt x="66" y="273"/>
                  <a:pt x="61" y="274"/>
                </a:cubicBezTo>
                <a:cubicBezTo>
                  <a:pt x="55" y="276"/>
                  <a:pt x="50" y="274"/>
                  <a:pt x="48" y="268"/>
                </a:cubicBezTo>
                <a:cubicBezTo>
                  <a:pt x="48" y="268"/>
                  <a:pt x="48" y="268"/>
                  <a:pt x="48" y="268"/>
                </a:cubicBezTo>
                <a:cubicBezTo>
                  <a:pt x="45" y="263"/>
                  <a:pt x="45" y="257"/>
                  <a:pt x="45" y="251"/>
                </a:cubicBezTo>
                <a:cubicBezTo>
                  <a:pt x="44" y="224"/>
                  <a:pt x="34" y="207"/>
                  <a:pt x="24" y="190"/>
                </a:cubicBezTo>
                <a:cubicBezTo>
                  <a:pt x="12" y="170"/>
                  <a:pt x="0" y="151"/>
                  <a:pt x="0" y="119"/>
                </a:cubicBezTo>
                <a:cubicBezTo>
                  <a:pt x="0" y="119"/>
                  <a:pt x="0" y="119"/>
                  <a:pt x="0" y="119"/>
                </a:cubicBezTo>
                <a:cubicBezTo>
                  <a:pt x="0" y="119"/>
                  <a:pt x="0" y="119"/>
                  <a:pt x="0" y="119"/>
                </a:cubicBezTo>
                <a:cubicBezTo>
                  <a:pt x="0" y="86"/>
                  <a:pt x="14" y="56"/>
                  <a:pt x="35" y="35"/>
                </a:cubicBezTo>
                <a:cubicBezTo>
                  <a:pt x="57" y="13"/>
                  <a:pt x="86"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52" y="0"/>
                  <a:pt x="182" y="13"/>
                  <a:pt x="204" y="35"/>
                </a:cubicBezTo>
                <a:cubicBezTo>
                  <a:pt x="225" y="56"/>
                  <a:pt x="238" y="86"/>
                  <a:pt x="238" y="119"/>
                </a:cubicBezTo>
                <a:cubicBezTo>
                  <a:pt x="238" y="119"/>
                  <a:pt x="238" y="119"/>
                  <a:pt x="238" y="119"/>
                </a:cubicBezTo>
                <a:cubicBezTo>
                  <a:pt x="238" y="119"/>
                  <a:pt x="238" y="119"/>
                  <a:pt x="238" y="119"/>
                </a:cubicBezTo>
                <a:cubicBezTo>
                  <a:pt x="238" y="151"/>
                  <a:pt x="227" y="170"/>
                  <a:pt x="215" y="190"/>
                </a:cubicBezTo>
                <a:cubicBezTo>
                  <a:pt x="205" y="207"/>
                  <a:pt x="194" y="225"/>
                  <a:pt x="194" y="253"/>
                </a:cubicBezTo>
                <a:cubicBezTo>
                  <a:pt x="194" y="253"/>
                  <a:pt x="194" y="253"/>
                  <a:pt x="194" y="253"/>
                </a:cubicBezTo>
                <a:cubicBezTo>
                  <a:pt x="194" y="253"/>
                  <a:pt x="194" y="253"/>
                  <a:pt x="194" y="253"/>
                </a:cubicBezTo>
                <a:cubicBezTo>
                  <a:pt x="194" y="264"/>
                  <a:pt x="189" y="275"/>
                  <a:pt x="182" y="283"/>
                </a:cubicBezTo>
                <a:cubicBezTo>
                  <a:pt x="176" y="289"/>
                  <a:pt x="168" y="293"/>
                  <a:pt x="160" y="294"/>
                </a:cubicBezTo>
                <a:cubicBezTo>
                  <a:pt x="160" y="295"/>
                  <a:pt x="159" y="295"/>
                  <a:pt x="159" y="295"/>
                </a:cubicBezTo>
                <a:cubicBezTo>
                  <a:pt x="83" y="308"/>
                  <a:pt x="83" y="308"/>
                  <a:pt x="83" y="308"/>
                </a:cubicBezTo>
                <a:cubicBezTo>
                  <a:pt x="78" y="309"/>
                  <a:pt x="73" y="305"/>
                  <a:pt x="72" y="300"/>
                </a:cubicBezTo>
                <a:cubicBezTo>
                  <a:pt x="72" y="300"/>
                  <a:pt x="72" y="300"/>
                  <a:pt x="72" y="300"/>
                </a:cubicBezTo>
                <a:cubicBezTo>
                  <a:pt x="71" y="294"/>
                  <a:pt x="74" y="289"/>
                  <a:pt x="80" y="288"/>
                </a:cubicBezTo>
                <a:close/>
                <a:moveTo>
                  <a:pt x="86" y="341"/>
                </a:moveTo>
                <a:cubicBezTo>
                  <a:pt x="149" y="330"/>
                  <a:pt x="149" y="330"/>
                  <a:pt x="149" y="330"/>
                </a:cubicBezTo>
                <a:cubicBezTo>
                  <a:pt x="155" y="329"/>
                  <a:pt x="160" y="333"/>
                  <a:pt x="161" y="338"/>
                </a:cubicBezTo>
                <a:cubicBezTo>
                  <a:pt x="161" y="338"/>
                  <a:pt x="161" y="338"/>
                  <a:pt x="161" y="338"/>
                </a:cubicBezTo>
                <a:cubicBezTo>
                  <a:pt x="162" y="344"/>
                  <a:pt x="159" y="349"/>
                  <a:pt x="153" y="350"/>
                </a:cubicBezTo>
                <a:cubicBezTo>
                  <a:pt x="89" y="361"/>
                  <a:pt x="89" y="361"/>
                  <a:pt x="89" y="361"/>
                </a:cubicBezTo>
                <a:cubicBezTo>
                  <a:pt x="84" y="362"/>
                  <a:pt x="78" y="359"/>
                  <a:pt x="77" y="353"/>
                </a:cubicBezTo>
                <a:cubicBezTo>
                  <a:pt x="77" y="353"/>
                  <a:pt x="77" y="353"/>
                  <a:pt x="77" y="353"/>
                </a:cubicBezTo>
                <a:cubicBezTo>
                  <a:pt x="76" y="347"/>
                  <a:pt x="80" y="342"/>
                  <a:pt x="86" y="341"/>
                </a:cubicBezTo>
                <a:close/>
                <a:moveTo>
                  <a:pt x="139" y="358"/>
                </a:moveTo>
                <a:cubicBezTo>
                  <a:pt x="139" y="370"/>
                  <a:pt x="130" y="379"/>
                  <a:pt x="119" y="379"/>
                </a:cubicBezTo>
                <a:cubicBezTo>
                  <a:pt x="110" y="379"/>
                  <a:pt x="102" y="373"/>
                  <a:pt x="99" y="365"/>
                </a:cubicBezTo>
                <a:cubicBezTo>
                  <a:pt x="139" y="358"/>
                  <a:pt x="139" y="358"/>
                  <a:pt x="139" y="358"/>
                </a:cubicBezTo>
                <a:close/>
              </a:path>
            </a:pathLst>
          </a:custGeom>
          <a:solidFill>
            <a:schemeClr val="accent4">
              <a:lumMod val="75000"/>
            </a:schemeClr>
          </a:solidFill>
          <a:ln w="9525">
            <a:noFill/>
            <a:round/>
            <a:headEnd/>
            <a:tailEnd/>
          </a:ln>
        </p:spPr>
        <p:txBody>
          <a:bodyPr vert="horz" wrap="square" lIns="62188" tIns="31094" rIns="62188" bIns="31094" numCol="1" anchor="t" anchorCtr="0" compatLnSpc="1">
            <a:prstTxWarp prst="textNoShape">
              <a:avLst/>
            </a:prstTxWarp>
          </a:bodyPr>
          <a:lstStyle/>
          <a:p>
            <a:pPr marL="0" marR="0" lvl="0" indent="0" algn="l" defTabSz="92428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222223"/>
              </a:solidFill>
              <a:effectLst/>
              <a:uLnTx/>
              <a:uFillTx/>
              <a:latin typeface="Calibri" pitchFamily="34" charset="0"/>
              <a:ea typeface="+mn-ea"/>
              <a:cs typeface="+mn-cs"/>
            </a:endParaRPr>
          </a:p>
        </p:txBody>
      </p:sp>
      <p:sp>
        <p:nvSpPr>
          <p:cNvPr id="18" name="TextBox 10"/>
          <p:cNvSpPr txBox="1"/>
          <p:nvPr/>
        </p:nvSpPr>
        <p:spPr>
          <a:xfrm>
            <a:off x="5202755" y="2486218"/>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BA"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Tko najčešće predlaže?</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Tablica 11"/>
          <p:cNvGraphicFramePr>
            <a:graphicFrameLocks noGrp="1"/>
          </p:cNvGraphicFramePr>
          <p:nvPr>
            <p:extLst/>
          </p:nvPr>
        </p:nvGraphicFramePr>
        <p:xfrm>
          <a:off x="4848727" y="1335431"/>
          <a:ext cx="3259953" cy="1043520"/>
        </p:xfrm>
        <a:graphic>
          <a:graphicData uri="http://schemas.openxmlformats.org/drawingml/2006/table">
            <a:tbl>
              <a:tblPr>
                <a:tableStyleId>{638B1855-1B75-4FBE-930C-398BA8C253C6}</a:tableStyleId>
              </a:tblPr>
              <a:tblGrid>
                <a:gridCol w="1737255">
                  <a:extLst>
                    <a:ext uri="{9D8B030D-6E8A-4147-A177-3AD203B41FA5}">
                      <a16:colId xmlns:a16="http://schemas.microsoft.com/office/drawing/2014/main" xmlns="" val="20000"/>
                    </a:ext>
                  </a:extLst>
                </a:gridCol>
                <a:gridCol w="761349">
                  <a:extLst>
                    <a:ext uri="{9D8B030D-6E8A-4147-A177-3AD203B41FA5}">
                      <a16:colId xmlns:a16="http://schemas.microsoft.com/office/drawing/2014/main" xmlns="" val="20001"/>
                    </a:ext>
                  </a:extLst>
                </a:gridCol>
                <a:gridCol w="761349">
                  <a:extLst>
                    <a:ext uri="{9D8B030D-6E8A-4147-A177-3AD203B41FA5}">
                      <a16:colId xmlns:a16="http://schemas.microsoft.com/office/drawing/2014/main" xmlns="" val="20002"/>
                    </a:ext>
                  </a:extLst>
                </a:gridCol>
              </a:tblGrid>
              <a:tr h="173920">
                <a:tc>
                  <a:txBody>
                    <a:bodyPr/>
                    <a:lstStyle/>
                    <a:p>
                      <a:pPr marL="0" algn="ctr" defTabSz="924282" rtl="0" eaLnBrk="1" fontAlgn="b" latinLnBrk="0" hangingPunct="1"/>
                      <a:endParaRPr lang="hr-HR" sz="700" b="1" u="none" strike="noStrike" kern="1200" dirty="0">
                        <a:solidFill>
                          <a:schemeClr val="lt1"/>
                        </a:solidFill>
                        <a:effectLst/>
                        <a:latin typeface="+mn-lt"/>
                        <a:ea typeface="+mn-ea"/>
                        <a:cs typeface="+mn-cs"/>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smtClean="0">
                          <a:solidFill>
                            <a:schemeClr val="lt1"/>
                          </a:solidFill>
                          <a:effectLst/>
                          <a:latin typeface="+mn-lt"/>
                          <a:ea typeface="+mn-ea"/>
                          <a:cs typeface="+mn-cs"/>
                        </a:rPr>
                        <a:t>% „Da”</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73920">
                <a:tc>
                  <a:txBody>
                    <a:bodyPr/>
                    <a:lstStyle/>
                    <a:p>
                      <a:pPr marL="0" algn="l" defTabSz="924282" rtl="0" eaLnBrk="1" fontAlgn="b" latinLnBrk="0" hangingPunct="1"/>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0</a:t>
                      </a:r>
                      <a:r>
                        <a:rPr lang="hr-HR" sz="700" b="1" u="none" strike="noStrike" kern="1200" dirty="0" smtClean="0">
                          <a:solidFill>
                            <a:schemeClr val="lt1"/>
                          </a:solidFill>
                          <a:effectLst/>
                          <a:latin typeface="+mn-lt"/>
                          <a:ea typeface="+mn-ea"/>
                          <a:cs typeface="+mn-cs"/>
                        </a:rPr>
                        <a:t>%</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73920">
                <a:tc>
                  <a:txBody>
                    <a:bodyPr/>
                    <a:lstStyle/>
                    <a:p>
                      <a:pPr marL="0" algn="l" defTabSz="924282" rtl="0" eaLnBrk="1" fontAlgn="b" latinLnBrk="0" hangingPunct="1"/>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143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5</a:t>
                      </a:r>
                      <a:r>
                        <a:rPr lang="hr-HR" sz="700" b="1" u="none" strike="noStrike" kern="1200" dirty="0" smtClean="0">
                          <a:solidFill>
                            <a:schemeClr val="lt1"/>
                          </a:solidFill>
                          <a:effectLst/>
                          <a:latin typeface="+mn-lt"/>
                          <a:ea typeface="+mn-ea"/>
                          <a:cs typeface="+mn-cs"/>
                        </a:rPr>
                        <a:t>%</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73920">
                <a:tc>
                  <a:txBody>
                    <a:bodyPr/>
                    <a:lstStyle/>
                    <a:p>
                      <a:pPr marL="0" algn="l" defTabSz="924282" rtl="0" eaLnBrk="1" fontAlgn="b" latinLnBrk="0" hangingPunct="1"/>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37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0</a:t>
                      </a:r>
                      <a:r>
                        <a:rPr lang="hr-HR" sz="700" b="1" u="none" strike="noStrike" kern="1200" dirty="0" smtClean="0">
                          <a:solidFill>
                            <a:schemeClr val="lt1"/>
                          </a:solidFill>
                          <a:effectLst/>
                          <a:latin typeface="+mn-lt"/>
                          <a:ea typeface="+mn-ea"/>
                          <a:cs typeface="+mn-cs"/>
                        </a:rPr>
                        <a:t>%</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73920">
                <a:tc>
                  <a:txBody>
                    <a:bodyPr/>
                    <a:lstStyle/>
                    <a:p>
                      <a:pPr marL="0" algn="l" defTabSz="924282" rtl="0" eaLnBrk="1" fontAlgn="b" latinLnBrk="0" hangingPunct="1"/>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a:solidFill>
                            <a:schemeClr val="lt1"/>
                          </a:solidFill>
                          <a:effectLst/>
                          <a:latin typeface="+mn-lt"/>
                          <a:ea typeface="+mn-ea"/>
                          <a:cs typeface="+mn-cs"/>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smtClean="0">
                          <a:solidFill>
                            <a:schemeClr val="lt1"/>
                          </a:solidFill>
                          <a:effectLst/>
                          <a:latin typeface="+mn-lt"/>
                          <a:ea typeface="+mn-ea"/>
                          <a:cs typeface="+mn-cs"/>
                        </a:rPr>
                        <a:t>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73920">
                <a:tc>
                  <a:txBody>
                    <a:bodyPr/>
                    <a:lstStyle/>
                    <a:p>
                      <a:pPr marL="0" algn="l" defTabSz="924282" rtl="0" eaLnBrk="1" fontAlgn="b" latinLnBrk="0" hangingPunct="1"/>
                      <a:r>
                        <a:rPr lang="hr-HR" sz="700" b="1" u="none" strike="noStrike" kern="1200" dirty="0" smtClean="0">
                          <a:solidFill>
                            <a:schemeClr val="lt1"/>
                          </a:solidFill>
                          <a:effectLst/>
                          <a:latin typeface="+mn-lt"/>
                          <a:ea typeface="+mn-ea"/>
                          <a:cs typeface="+mn-cs"/>
                        </a:rPr>
                        <a:t>Općinski </a:t>
                      </a:r>
                      <a:r>
                        <a:rPr lang="hr-HR" sz="7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84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24282" rtl="0" eaLnBrk="1" fontAlgn="b" latinLnBrk="0" hangingPunct="1"/>
                      <a:r>
                        <a:rPr lang="hr-HR" sz="700" b="1" u="none" strike="noStrike" kern="1200" dirty="0">
                          <a:solidFill>
                            <a:schemeClr val="lt1"/>
                          </a:solidFill>
                          <a:effectLst/>
                          <a:latin typeface="+mn-lt"/>
                          <a:ea typeface="+mn-ea"/>
                          <a:cs typeface="+mn-cs"/>
                        </a:rPr>
                        <a:t>6</a:t>
                      </a:r>
                      <a:r>
                        <a:rPr lang="hr-HR" sz="700" b="1" u="none" strike="noStrike" kern="1200" dirty="0" smtClean="0">
                          <a:solidFill>
                            <a:schemeClr val="lt1"/>
                          </a:solidFill>
                          <a:effectLst/>
                          <a:latin typeface="+mn-lt"/>
                          <a:ea typeface="+mn-ea"/>
                          <a:cs typeface="+mn-cs"/>
                        </a:rPr>
                        <a:t>%</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bl>
          </a:graphicData>
        </a:graphic>
      </p:graphicFrame>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29922" y="2850725"/>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0" name="Tablica 19"/>
          <p:cNvGraphicFramePr>
            <a:graphicFrameLocks noGrp="1"/>
          </p:cNvGraphicFramePr>
          <p:nvPr>
            <p:extLst/>
          </p:nvPr>
        </p:nvGraphicFramePr>
        <p:xfrm>
          <a:off x="4848727" y="2772160"/>
          <a:ext cx="3259953" cy="1565280"/>
        </p:xfrm>
        <a:graphic>
          <a:graphicData uri="http://schemas.openxmlformats.org/drawingml/2006/table">
            <a:tbl>
              <a:tblPr>
                <a:tableStyleId>{638B1855-1B75-4FBE-930C-398BA8C253C6}</a:tableStyleId>
              </a:tblPr>
              <a:tblGrid>
                <a:gridCol w="1737255">
                  <a:extLst>
                    <a:ext uri="{9D8B030D-6E8A-4147-A177-3AD203B41FA5}">
                      <a16:colId xmlns:a16="http://schemas.microsoft.com/office/drawing/2014/main" xmlns="" val="20000"/>
                    </a:ext>
                  </a:extLst>
                </a:gridCol>
                <a:gridCol w="761349">
                  <a:extLst>
                    <a:ext uri="{9D8B030D-6E8A-4147-A177-3AD203B41FA5}">
                      <a16:colId xmlns:a16="http://schemas.microsoft.com/office/drawing/2014/main" xmlns="" val="20001"/>
                    </a:ext>
                  </a:extLst>
                </a:gridCol>
                <a:gridCol w="761349">
                  <a:extLst>
                    <a:ext uri="{9D8B030D-6E8A-4147-A177-3AD203B41FA5}">
                      <a16:colId xmlns:a16="http://schemas.microsoft.com/office/drawing/2014/main" xmlns="" val="20002"/>
                    </a:ext>
                  </a:extLst>
                </a:gridCol>
              </a:tblGrid>
              <a:tr h="173920">
                <a:tc>
                  <a:txBody>
                    <a:bodyPr/>
                    <a:lstStyle/>
                    <a:p>
                      <a:pPr algn="ctr" fontAlgn="ctr"/>
                      <a:endParaRPr lang="hr-HR" sz="7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2010.</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2016.</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73920">
                <a:tc>
                  <a:txBody>
                    <a:bodyPr/>
                    <a:lstStyle/>
                    <a:p>
                      <a:pPr algn="l" fontAlgn="b"/>
                      <a:r>
                        <a:rPr lang="hr-HR" sz="700" b="1" u="none" strike="noStrike" kern="1200" dirty="0" smtClean="0">
                          <a:solidFill>
                            <a:schemeClr val="lt1"/>
                          </a:solidFill>
                          <a:effectLst/>
                          <a:latin typeface="+mn-lt"/>
                          <a:ea typeface="+mn-ea"/>
                          <a:cs typeface="+mn-cs"/>
                        </a:rPr>
                        <a:t>N</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5</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3</a:t>
                      </a:r>
                      <a:endParaRPr lang="hr-HR" sz="700" b="1" u="none" strike="noStrike" kern="1200" dirty="0">
                        <a:solidFill>
                          <a:schemeClr val="lt1"/>
                        </a:solidFill>
                        <a:effectLst/>
                        <a:latin typeface="+mn-lt"/>
                        <a:ea typeface="+mn-ea"/>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73920">
                <a:tc>
                  <a:txBody>
                    <a:bodyPr/>
                    <a:lstStyle/>
                    <a:p>
                      <a:pPr algn="l" fontAlgn="b"/>
                      <a:r>
                        <a:rPr lang="hr-HR" sz="700" b="1" u="none" strike="noStrike" kern="1200" dirty="0">
                          <a:solidFill>
                            <a:schemeClr val="lt1"/>
                          </a:solidFill>
                          <a:effectLst/>
                          <a:latin typeface="+mn-lt"/>
                          <a:ea typeface="+mn-ea"/>
                          <a:cs typeface="+mn-cs"/>
                        </a:rPr>
                        <a:t>Odvjetnik</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73920">
                <a:tc>
                  <a:txBody>
                    <a:bodyPr/>
                    <a:lstStyle/>
                    <a:p>
                      <a:pPr algn="l" fontAlgn="b"/>
                      <a:r>
                        <a:rPr lang="hr-HR" sz="700" b="1" u="none" strike="noStrike" kern="1200" dirty="0" smtClean="0">
                          <a:solidFill>
                            <a:schemeClr val="lt1"/>
                          </a:solidFill>
                          <a:effectLst/>
                          <a:latin typeface="+mn-lt"/>
                          <a:ea typeface="+mn-ea"/>
                          <a:cs typeface="+mn-cs"/>
                        </a:rPr>
                        <a:t>Sudac</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2</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2</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078029779"/>
                  </a:ext>
                </a:extLst>
              </a:tr>
              <a:tr h="173920">
                <a:tc>
                  <a:txBody>
                    <a:bodyPr/>
                    <a:lstStyle/>
                    <a:p>
                      <a:pPr algn="l" fontAlgn="b"/>
                      <a:r>
                        <a:rPr lang="hr-HR" sz="700" b="1" u="none" strike="noStrike" kern="1200" dirty="0">
                          <a:solidFill>
                            <a:schemeClr val="lt1"/>
                          </a:solidFill>
                          <a:effectLst/>
                          <a:latin typeface="+mn-lt"/>
                          <a:ea typeface="+mn-ea"/>
                          <a:cs typeface="+mn-cs"/>
                        </a:rPr>
                        <a:t>Drugi zaposlenici ovog suda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73920">
                <a:tc>
                  <a:txBody>
                    <a:bodyPr/>
                    <a:lstStyle/>
                    <a:p>
                      <a:pPr algn="l" fontAlgn="b"/>
                      <a:r>
                        <a:rPr lang="hr-HR" sz="700" b="1" u="none" strike="noStrike" kern="1200" dirty="0" smtClean="0">
                          <a:solidFill>
                            <a:schemeClr val="lt1"/>
                          </a:solidFill>
                          <a:effectLst/>
                          <a:latin typeface="+mn-lt"/>
                          <a:ea typeface="+mn-ea"/>
                          <a:cs typeface="+mn-cs"/>
                        </a:rPr>
                        <a:t>Službenik u državnom</a:t>
                      </a:r>
                      <a:r>
                        <a:rPr lang="hr-HR" sz="700" b="1" u="none" strike="noStrike" kern="1200" baseline="0" dirty="0" smtClean="0">
                          <a:solidFill>
                            <a:schemeClr val="lt1"/>
                          </a:solidFill>
                          <a:effectLst/>
                          <a:latin typeface="+mn-lt"/>
                          <a:ea typeface="+mn-ea"/>
                          <a:cs typeface="+mn-cs"/>
                        </a:rPr>
                        <a:t> odvjetništvu</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 </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73920">
                <a:tc>
                  <a:txBody>
                    <a:bodyPr/>
                    <a:lstStyle/>
                    <a:p>
                      <a:pPr algn="l" fontAlgn="b"/>
                      <a:r>
                        <a:rPr lang="hr-HR" sz="700" b="1" u="none" strike="noStrike" kern="1200" dirty="0">
                          <a:solidFill>
                            <a:schemeClr val="lt1"/>
                          </a:solidFill>
                          <a:effectLst/>
                          <a:latin typeface="+mn-lt"/>
                          <a:ea typeface="+mn-ea"/>
                          <a:cs typeface="+mn-cs"/>
                        </a:rPr>
                        <a:t>Državni dužnosnici i drugi političari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173920">
                <a:tc>
                  <a:txBody>
                    <a:bodyPr/>
                    <a:lstStyle/>
                    <a:p>
                      <a:pPr algn="l" fontAlgn="b"/>
                      <a:r>
                        <a:rPr lang="hr-HR" sz="700" b="1" u="none" strike="noStrike" kern="1200" dirty="0">
                          <a:solidFill>
                            <a:schemeClr val="lt1"/>
                          </a:solidFill>
                          <a:effectLst/>
                          <a:latin typeface="+mn-lt"/>
                          <a:ea typeface="+mn-ea"/>
                          <a:cs typeface="+mn-cs"/>
                        </a:rPr>
                        <a:t>Netko drugi</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173920">
                <a:tc>
                  <a:txBody>
                    <a:bodyPr/>
                    <a:lstStyle/>
                    <a:p>
                      <a:pPr algn="l" fontAlgn="b"/>
                      <a:r>
                        <a:rPr lang="hr-HR" sz="700" b="1" u="none" strike="noStrike" kern="1200" dirty="0">
                          <a:solidFill>
                            <a:schemeClr val="lt1"/>
                          </a:solidFill>
                          <a:effectLst/>
                          <a:latin typeface="+mn-lt"/>
                          <a:ea typeface="+mn-ea"/>
                          <a:cs typeface="+mn-cs"/>
                        </a:rPr>
                        <a:t>NZ\BO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1</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bl>
          </a:graphicData>
        </a:graphic>
      </p:graphicFrame>
      <p:sp>
        <p:nvSpPr>
          <p:cNvPr id="15" name="Pravokutnik 14"/>
          <p:cNvSpPr/>
          <p:nvPr/>
        </p:nvSpPr>
        <p:spPr>
          <a:xfrm>
            <a:off x="152797" y="458243"/>
            <a:ext cx="8733453" cy="244682"/>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100" b="0" i="0" u="none" strike="noStrike" kern="1200" cap="none" spc="0" normalizeH="0" baseline="0" noProof="0" dirty="0">
                <a:ln>
                  <a:noFill/>
                </a:ln>
                <a:solidFill>
                  <a:srgbClr val="222223"/>
                </a:solidFill>
                <a:effectLst/>
                <a:uLnTx/>
                <a:uFillTx/>
                <a:latin typeface="Calibri"/>
                <a:ea typeface="+mn-ea"/>
                <a:cs typeface="+mn-cs"/>
              </a:rPr>
              <a:t>„Neformalni put” predlagan je </a:t>
            </a: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malom udjelu ispitanika i </a:t>
            </a:r>
            <a:r>
              <a:rPr kumimoji="0" lang="hr-HR" sz="1100" b="0" i="0" u="none" strike="noStrike" kern="1200" cap="none" spc="0" normalizeH="0" baseline="0" noProof="0" dirty="0">
                <a:ln>
                  <a:noFill/>
                </a:ln>
                <a:solidFill>
                  <a:srgbClr val="222223"/>
                </a:solidFill>
                <a:effectLst/>
                <a:uLnTx/>
                <a:uFillTx/>
                <a:latin typeface="Calibri"/>
                <a:ea typeface="+mn-ea"/>
                <a:cs typeface="+mn-cs"/>
              </a:rPr>
              <a:t>taj </a:t>
            </a:r>
            <a:r>
              <a:rPr kumimoji="0" lang="hr-HR" sz="1100" b="0" i="0" u="none" strike="noStrike" kern="1200" cap="none" spc="0" normalizeH="0" baseline="0" noProof="0" smtClean="0">
                <a:ln>
                  <a:noFill/>
                </a:ln>
                <a:solidFill>
                  <a:srgbClr val="222223"/>
                </a:solidFill>
                <a:effectLst/>
                <a:uLnTx/>
                <a:uFillTx/>
                <a:latin typeface="Calibri"/>
                <a:ea typeface="+mn-ea"/>
                <a:cs typeface="+mn-cs"/>
              </a:rPr>
              <a:t>udio se </a:t>
            </a: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u </a:t>
            </a:r>
            <a:r>
              <a:rPr kumimoji="0" lang="hr-HR" sz="1100" b="0" i="0" u="none" strike="noStrike" kern="1200" cap="none" spc="0" normalizeH="0" baseline="0" noProof="0" dirty="0">
                <a:ln>
                  <a:noFill/>
                </a:ln>
                <a:solidFill>
                  <a:srgbClr val="222223"/>
                </a:solidFill>
                <a:effectLst/>
                <a:uLnTx/>
                <a:uFillTx/>
                <a:latin typeface="Calibri"/>
                <a:ea typeface="+mn-ea"/>
                <a:cs typeface="+mn-cs"/>
              </a:rPr>
              <a:t>odnosu na 2010. </a:t>
            </a: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smanjio </a:t>
            </a:r>
            <a:r>
              <a:rPr kumimoji="0" lang="hr-HR" sz="1100" b="0" i="0" u="none" strike="noStrike" kern="1200" cap="none" spc="0" normalizeH="0" baseline="0" noProof="0" dirty="0">
                <a:ln>
                  <a:noFill/>
                </a:ln>
                <a:solidFill>
                  <a:srgbClr val="222223"/>
                </a:solidFill>
                <a:effectLst/>
                <a:uLnTx/>
                <a:uFillTx/>
                <a:latin typeface="Calibri"/>
                <a:ea typeface="+mn-ea"/>
                <a:cs typeface="+mn-cs"/>
              </a:rPr>
              <a:t>s </a:t>
            </a: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4% </a:t>
            </a:r>
            <a:r>
              <a:rPr kumimoji="0" lang="hr-HR" sz="1100" b="0" i="0" u="none" strike="noStrike" kern="1200" cap="none" spc="0" normalizeH="0" baseline="0" noProof="0" dirty="0">
                <a:ln>
                  <a:noFill/>
                </a:ln>
                <a:solidFill>
                  <a:srgbClr val="222223"/>
                </a:solidFill>
                <a:effectLst/>
                <a:uLnTx/>
                <a:uFillTx/>
                <a:latin typeface="Calibri"/>
                <a:ea typeface="+mn-ea"/>
                <a:cs typeface="+mn-cs"/>
              </a:rPr>
              <a:t>na </a:t>
            </a:r>
            <a:r>
              <a:rPr kumimoji="0" lang="hr-HR" sz="1100" b="0" i="0" u="none" strike="noStrike" kern="1200" cap="none" spc="0" normalizeH="0" baseline="0" noProof="0" dirty="0" smtClean="0">
                <a:ln>
                  <a:noFill/>
                </a:ln>
                <a:solidFill>
                  <a:srgbClr val="222223"/>
                </a:solidFill>
                <a:effectLst/>
                <a:uLnTx/>
                <a:uFillTx/>
                <a:latin typeface="Calibri"/>
                <a:ea typeface="+mn-ea"/>
                <a:cs typeface="+mn-cs"/>
              </a:rPr>
              <a:t>2%.</a:t>
            </a:r>
            <a:endParaRPr kumimoji="0" lang="hr-HR" sz="11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7" name="TextBox 10"/>
          <p:cNvSpPr txBox="1"/>
          <p:nvPr/>
        </p:nvSpPr>
        <p:spPr>
          <a:xfrm>
            <a:off x="276449" y="3059002"/>
            <a:ext cx="2763611" cy="113335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rPr>
              <a:t>2</a:t>
            </a: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a:t>
            </a:r>
            <a:r>
              <a:rPr kumimoji="0" lang="hr-HR" sz="1400" b="1" i="0" u="none" strike="noStrike" kern="1200" cap="none" spc="0" normalizeH="0" baseline="0" noProof="0" dirty="0" smtClean="0">
                <a:ln>
                  <a:noFill/>
                </a:ln>
                <a:solidFill>
                  <a:srgbClr val="F1BE48"/>
                </a:solidFill>
                <a:effectLst/>
                <a:uLnTx/>
                <a:uFillTx/>
                <a:latin typeface="Calibri"/>
                <a:ea typeface="+mn-ea"/>
                <a:cs typeface="Arial" panose="020B0604020202020204" pitchFamily="34" charset="0"/>
              </a:rPr>
              <a:t> </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Ispitanika imalo je iskustvo s predlaganjem korištenja „neformalnog puta”2016. uspoređeno s </a:t>
            </a:r>
            <a:r>
              <a:rPr kumimoji="0" lang="hr-HR" sz="1400" b="1" i="0" u="none" strike="noStrike" kern="1200" cap="none" spc="0" normalizeH="0" baseline="0" noProof="0" dirty="0">
                <a:ln>
                  <a:noFill/>
                </a:ln>
                <a:solidFill>
                  <a:srgbClr val="F1BE48"/>
                </a:solidFill>
                <a:effectLst/>
                <a:uLnTx/>
                <a:uFillTx/>
                <a:latin typeface="Calibri"/>
                <a:ea typeface="+mn-ea"/>
                <a:cs typeface="Arial" panose="020B0604020202020204" pitchFamily="34" charset="0"/>
              </a:rPr>
              <a:t>4</a:t>
            </a:r>
            <a:r>
              <a:rPr kumimoji="0" lang="hr-HR" sz="1400" b="1" i="0" u="none" strike="noStrike" kern="1200" cap="none" spc="0" normalizeH="0" baseline="0" noProof="0" dirty="0" smtClean="0">
                <a:ln>
                  <a:noFill/>
                </a:ln>
                <a:solidFill>
                  <a:srgbClr val="F1BE48"/>
                </a:solidFill>
                <a:effectLst/>
                <a:uLnTx/>
                <a:uFillTx/>
                <a:latin typeface="Calibri"/>
                <a:ea typeface="+mn-ea"/>
                <a:cs typeface="Arial" panose="020B0604020202020204" pitchFamily="34" charset="0"/>
              </a:rPr>
              <a:t>%</a:t>
            </a:r>
            <a:r>
              <a:rPr kumimoji="0" lang="hr-HR" sz="1400" b="0" i="0" u="none" strike="noStrike" kern="1200" cap="none" spc="0" normalizeH="0" baseline="0" noProof="0" dirty="0" smtClean="0">
                <a:ln>
                  <a:noFill/>
                </a:ln>
                <a:solidFill>
                  <a:srgbClr val="222223">
                    <a:lumMod val="75000"/>
                    <a:lumOff val="25000"/>
                  </a:srgbClr>
                </a:solidFill>
                <a:effectLst/>
                <a:uLnTx/>
                <a:uFillTx/>
                <a:latin typeface="Calibri"/>
                <a:ea typeface="+mn-ea"/>
                <a:cs typeface="Arial" panose="020B0604020202020204" pitchFamily="34" charset="0"/>
              </a:rPr>
              <a:t> u 2010. </a:t>
            </a:r>
            <a:endParaRPr kumimoji="0" lang="en-GB" sz="1400" b="0" i="0" u="none" strike="noStrike" kern="1200" cap="none" spc="0" normalizeH="0" baseline="0" noProof="0" dirty="0">
              <a:ln>
                <a:noFill/>
              </a:ln>
              <a:solidFill>
                <a:srgbClr val="222223">
                  <a:lumMod val="75000"/>
                  <a:lumOff val="25000"/>
                </a:srgbClr>
              </a:solidFill>
              <a:effectLst/>
              <a:uLnTx/>
              <a:uFillTx/>
              <a:latin typeface="Calibri"/>
              <a:ea typeface="+mn-ea"/>
              <a:cs typeface="Arial" panose="020B0604020202020204" pitchFamily="34" charset="0"/>
            </a:endParaRPr>
          </a:p>
        </p:txBody>
      </p:sp>
      <p:sp>
        <p:nvSpPr>
          <p:cNvPr id="21" name="TextBox 10"/>
          <p:cNvSpPr txBox="1"/>
          <p:nvPr/>
        </p:nvSpPr>
        <p:spPr>
          <a:xfrm>
            <a:off x="5202755" y="1070970"/>
            <a:ext cx="2711450" cy="185193"/>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Gdje je to najčešći slučaj?</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67346130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46601"/>
            <a:ext cx="8393622" cy="255950"/>
          </a:xfrm>
        </p:spPr>
        <p:txBody>
          <a:bodyPr>
            <a:normAutofit fontScale="77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P15. </a:t>
            </a:r>
            <a:r>
              <a:rPr lang="hr-HR" sz="800" dirty="0">
                <a:solidFill>
                  <a:srgbClr val="58595B"/>
                </a:solidFill>
                <a:latin typeface="Calibri" pitchFamily="34" charset="0"/>
              </a:rPr>
              <a:t>Jeste li prije dolaska na sud danas imali zakazan točan termin (u pozivu ili na drugi način) ili ste došli bez unaprijed zakazanog termina? Uzorak </a:t>
            </a:r>
            <a:r>
              <a:rPr lang="hr-HR" sz="800" dirty="0" smtClean="0">
                <a:solidFill>
                  <a:srgbClr val="58595B"/>
                </a:solidFill>
                <a:latin typeface="Calibri" pitchFamily="34" charset="0"/>
              </a:rPr>
              <a:t>N(2010</a:t>
            </a:r>
            <a:r>
              <a:rPr lang="hr-HR" sz="800" dirty="0">
                <a:solidFill>
                  <a:srgbClr val="58595B"/>
                </a:solidFill>
                <a:latin typeface="Calibri" pitchFamily="34" charset="0"/>
              </a:rPr>
              <a:t>)=140; N(2016)=124</a:t>
            </a:r>
            <a:endParaRPr lang="hr-HR" sz="800" dirty="0" smtClean="0">
              <a:solidFill>
                <a:srgbClr val="58595B"/>
              </a:solidFill>
              <a:latin typeface="Calibri" pitchFamily="34" charset="0"/>
            </a:endParaRPr>
          </a:p>
          <a:p>
            <a:pPr defTabSz="914400" fontAlgn="base">
              <a:lnSpc>
                <a:spcPct val="100000"/>
              </a:lnSpc>
              <a:spcBef>
                <a:spcPct val="0"/>
              </a:spcBef>
              <a:spcAft>
                <a:spcPct val="0"/>
              </a:spcAft>
            </a:pPr>
            <a:r>
              <a:rPr lang="hr-HR" sz="800" dirty="0" smtClean="0">
                <a:solidFill>
                  <a:srgbClr val="58595B"/>
                </a:solidFill>
                <a:latin typeface="Calibri" pitchFamily="34" charset="0"/>
              </a:rPr>
              <a:t>P16</a:t>
            </a:r>
            <a:r>
              <a:rPr lang="hr-HR" sz="800" dirty="0">
                <a:solidFill>
                  <a:srgbClr val="58595B"/>
                </a:solidFill>
                <a:latin typeface="Calibri" pitchFamily="34" charset="0"/>
              </a:rPr>
              <a:t>. Jeste li bili pozvani na Vašem današnjem terminu točno u vrijeme kada je termin bio zakazan ili ste morali čekati? Ako ste morali čekati, s kolikim zakašnjenjem u odnosu na zakazani termin ste bili pozvani</a:t>
            </a:r>
            <a:r>
              <a:rPr lang="hr-HR" sz="800" dirty="0" smtClean="0">
                <a:solidFill>
                  <a:srgbClr val="58595B"/>
                </a:solidFill>
                <a:latin typeface="Calibri" pitchFamily="34" charset="0"/>
              </a:rPr>
              <a:t>? </a:t>
            </a:r>
            <a:r>
              <a:rPr lang="hr-HR" sz="800" dirty="0">
                <a:solidFill>
                  <a:srgbClr val="58595B"/>
                </a:solidFill>
                <a:latin typeface="Calibri" pitchFamily="34" charset="0"/>
              </a:rPr>
              <a:t>Uzorak </a:t>
            </a:r>
            <a:r>
              <a:rPr lang="hr-HR" sz="800" dirty="0" smtClean="0">
                <a:solidFill>
                  <a:srgbClr val="58595B"/>
                </a:solidFill>
                <a:latin typeface="Calibri" pitchFamily="34" charset="0"/>
              </a:rPr>
              <a:t>N(2010</a:t>
            </a:r>
            <a:r>
              <a:rPr lang="hr-HR" sz="800" dirty="0">
                <a:solidFill>
                  <a:srgbClr val="58595B"/>
                </a:solidFill>
                <a:latin typeface="Calibri" pitchFamily="34" charset="0"/>
              </a:rPr>
              <a:t>)=</a:t>
            </a:r>
            <a:r>
              <a:rPr lang="hr-HR" sz="800" dirty="0" smtClean="0">
                <a:solidFill>
                  <a:srgbClr val="58595B"/>
                </a:solidFill>
                <a:latin typeface="Calibri" pitchFamily="34" charset="0"/>
              </a:rPr>
              <a:t>115; </a:t>
            </a:r>
            <a:r>
              <a:rPr lang="hr-HR" sz="800" dirty="0">
                <a:solidFill>
                  <a:srgbClr val="58595B"/>
                </a:solidFill>
                <a:latin typeface="Calibri" pitchFamily="34" charset="0"/>
              </a:rPr>
              <a:t>N(2016)=</a:t>
            </a:r>
            <a:r>
              <a:rPr lang="hr-HR" sz="800" dirty="0" smtClean="0">
                <a:solidFill>
                  <a:srgbClr val="58595B"/>
                </a:solidFill>
                <a:latin typeface="Calibri" pitchFamily="34" charset="0"/>
              </a:rPr>
              <a:t>104</a:t>
            </a:r>
            <a:endParaRPr lang="hr-HR" sz="800" dirty="0">
              <a:solidFill>
                <a:srgbClr val="58595B"/>
              </a:solidFill>
              <a:latin typeface="Calibri" pitchFamily="34" charset="0"/>
            </a:endParaRPr>
          </a:p>
        </p:txBody>
      </p:sp>
      <p:sp>
        <p:nvSpPr>
          <p:cNvPr id="9" name="Pravokutnik 8"/>
          <p:cNvSpPr/>
          <p:nvPr/>
        </p:nvSpPr>
        <p:spPr>
          <a:xfrm>
            <a:off x="152797" y="56269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Unaprijed zakazani termini su ustaljena praksa na svim sudovima te, u prosjeku, 84% ispitanika na taj način dolazi na sudove. Većina ispitanika koja ima unaprijed zakazani termin pozvani su točno na vrijeme (76%), ili s kašnjenjem kraćim od 15 min (17%), što je (iako ne statistički značajan) pozitivan pomak u odnosu na 2010. godinu (65% i 24%).</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pl-PL" sz="1600" b="0" i="0" u="none" strike="noStrike" kern="1200" cap="none" spc="0" normalizeH="0" baseline="0" noProof="0" dirty="0" smtClean="0">
                <a:ln>
                  <a:noFill/>
                </a:ln>
                <a:solidFill>
                  <a:srgbClr val="007681"/>
                </a:solidFill>
                <a:effectLst/>
                <a:uLnTx/>
                <a:uFillTx/>
                <a:latin typeface="Calibri"/>
                <a:ea typeface="+mj-ea"/>
                <a:cs typeface="+mj-cs"/>
              </a:rPr>
              <a:t>Zakazani termini i čekanje </a:t>
            </a:r>
            <a:r>
              <a:rPr kumimoji="0" lang="hr-HR" sz="1600" b="0" i="0" u="none" strike="noStrike" kern="1200" cap="none" spc="0" normalizeH="0" baseline="0" noProof="0" dirty="0">
                <a:ln>
                  <a:noFill/>
                </a:ln>
                <a:solidFill>
                  <a:srgbClr val="007681"/>
                </a:solidFill>
                <a:effectLst/>
                <a:uLnTx/>
                <a:uFillTx/>
                <a:latin typeface="Calibri"/>
                <a:ea typeface="+mj-ea"/>
                <a:cs typeface="+mj-cs"/>
              </a:rPr>
              <a:t>– 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p:txBody>
      </p:sp>
      <p:sp>
        <p:nvSpPr>
          <p:cNvPr id="362" name="TextBox 10"/>
          <p:cNvSpPr txBox="1"/>
          <p:nvPr/>
        </p:nvSpPr>
        <p:spPr>
          <a:xfrm>
            <a:off x="824125" y="1440995"/>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Zakazan termin</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3" name="Chart 4"/>
          <p:cNvGraphicFramePr/>
          <p:nvPr>
            <p:extLst/>
          </p:nvPr>
        </p:nvGraphicFramePr>
        <p:xfrm>
          <a:off x="94461" y="1703755"/>
          <a:ext cx="3944139" cy="1126574"/>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10"/>
          <p:cNvSpPr txBox="1"/>
          <p:nvPr/>
        </p:nvSpPr>
        <p:spPr>
          <a:xfrm>
            <a:off x="882461" y="2878241"/>
            <a:ext cx="2242135" cy="232818"/>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6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Čekanje</a:t>
            </a:r>
            <a:endParaRPr kumimoji="0" lang="en-GB" sz="16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2" name="Chart 4"/>
          <p:cNvGraphicFramePr/>
          <p:nvPr>
            <p:extLst/>
          </p:nvPr>
        </p:nvGraphicFramePr>
        <p:xfrm>
          <a:off x="217458" y="3082289"/>
          <a:ext cx="3944139" cy="15176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Tablica 14"/>
          <p:cNvGraphicFramePr>
            <a:graphicFrameLocks noGrp="1"/>
          </p:cNvGraphicFramePr>
          <p:nvPr>
            <p:extLst/>
          </p:nvPr>
        </p:nvGraphicFramePr>
        <p:xfrm>
          <a:off x="4286249" y="1321572"/>
          <a:ext cx="4456024" cy="1122386"/>
        </p:xfrm>
        <a:graphic>
          <a:graphicData uri="http://schemas.openxmlformats.org/drawingml/2006/table">
            <a:tbl>
              <a:tblPr>
                <a:tableStyleId>{638B1855-1B75-4FBE-930C-398BA8C253C6}</a:tableStyleId>
              </a:tblPr>
              <a:tblGrid>
                <a:gridCol w="1253054">
                  <a:extLst>
                    <a:ext uri="{9D8B030D-6E8A-4147-A177-3AD203B41FA5}">
                      <a16:colId xmlns:a16="http://schemas.microsoft.com/office/drawing/2014/main" xmlns="" val="20000"/>
                    </a:ext>
                  </a:extLst>
                </a:gridCol>
                <a:gridCol w="640594">
                  <a:extLst>
                    <a:ext uri="{9D8B030D-6E8A-4147-A177-3AD203B41FA5}">
                      <a16:colId xmlns:a16="http://schemas.microsoft.com/office/drawing/2014/main" xmlns="" val="20001"/>
                    </a:ext>
                  </a:extLst>
                </a:gridCol>
                <a:gridCol w="640594">
                  <a:extLst>
                    <a:ext uri="{9D8B030D-6E8A-4147-A177-3AD203B41FA5}">
                      <a16:colId xmlns:a16="http://schemas.microsoft.com/office/drawing/2014/main" xmlns="" val="20002"/>
                    </a:ext>
                  </a:extLst>
                </a:gridCol>
                <a:gridCol w="640594">
                  <a:extLst>
                    <a:ext uri="{9D8B030D-6E8A-4147-A177-3AD203B41FA5}">
                      <a16:colId xmlns:a16="http://schemas.microsoft.com/office/drawing/2014/main" xmlns="" val="20003"/>
                    </a:ext>
                  </a:extLst>
                </a:gridCol>
                <a:gridCol w="640594">
                  <a:extLst>
                    <a:ext uri="{9D8B030D-6E8A-4147-A177-3AD203B41FA5}">
                      <a16:colId xmlns:a16="http://schemas.microsoft.com/office/drawing/2014/main" xmlns="" val="20004"/>
                    </a:ext>
                  </a:extLst>
                </a:gridCol>
                <a:gridCol w="640594">
                  <a:extLst>
                    <a:ext uri="{9D8B030D-6E8A-4147-A177-3AD203B41FA5}">
                      <a16:colId xmlns:a16="http://schemas.microsoft.com/office/drawing/2014/main" xmlns="" val="20005"/>
                    </a:ext>
                  </a:extLst>
                </a:gridCol>
              </a:tblGrid>
              <a:tr h="176839">
                <a:tc>
                  <a:txBody>
                    <a:bodyPr/>
                    <a:lstStyle/>
                    <a:p>
                      <a:pPr algn="ctr" fontAlgn="ct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Puli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800" b="1" u="none" strike="noStrike" kern="120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800" b="1" u="none" strike="noStrike" kern="1200" dirty="0" smtClean="0">
                          <a:solidFill>
                            <a:schemeClr val="lt1"/>
                          </a:solidFill>
                          <a:effectLst/>
                          <a:latin typeface="+mn-lt"/>
                          <a:ea typeface="+mn-ea"/>
                          <a:cs typeface="+mn-cs"/>
                        </a:rPr>
                        <a:t>N</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68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28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31</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pl-PL" sz="800" b="1" u="none" strike="noStrike" kern="1200" dirty="0" smtClean="0">
                          <a:solidFill>
                            <a:schemeClr val="lt1"/>
                          </a:solidFill>
                          <a:effectLst/>
                          <a:latin typeface="+mn-lt"/>
                          <a:ea typeface="+mn-ea"/>
                          <a:cs typeface="+mn-cs"/>
                        </a:rPr>
                        <a:t>Unaprijed zakazani termin</a:t>
                      </a:r>
                      <a:endParaRPr lang="pl-PL"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86%</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82%</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79%</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89%</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77%</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800" b="1" u="none" strike="noStrike" kern="1200" dirty="0" smtClean="0">
                          <a:solidFill>
                            <a:schemeClr val="lt1"/>
                          </a:solidFill>
                          <a:effectLst/>
                          <a:latin typeface="+mn-lt"/>
                          <a:ea typeface="+mn-ea"/>
                          <a:cs typeface="+mn-cs"/>
                        </a:rPr>
                        <a:t>Bez</a:t>
                      </a:r>
                      <a:r>
                        <a:rPr lang="hr-HR" sz="800" b="1" u="none" strike="noStrike" kern="1200" baseline="0" dirty="0" smtClean="0">
                          <a:solidFill>
                            <a:schemeClr val="lt1"/>
                          </a:solidFill>
                          <a:effectLst/>
                          <a:latin typeface="+mn-lt"/>
                          <a:ea typeface="+mn-ea"/>
                          <a:cs typeface="+mn-cs"/>
                        </a:rPr>
                        <a:t> unaprijed zakazanog termina</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7%</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16%</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21%</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7%</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23%</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bl>
          </a:graphicData>
        </a:graphic>
      </p:graphicFrame>
      <p:graphicFrame>
        <p:nvGraphicFramePr>
          <p:cNvPr id="16" name="Tablica 15"/>
          <p:cNvGraphicFramePr>
            <a:graphicFrameLocks noGrp="1"/>
          </p:cNvGraphicFramePr>
          <p:nvPr>
            <p:extLst/>
          </p:nvPr>
        </p:nvGraphicFramePr>
        <p:xfrm>
          <a:off x="4286249" y="2767391"/>
          <a:ext cx="4456024" cy="1779210"/>
        </p:xfrm>
        <a:graphic>
          <a:graphicData uri="http://schemas.openxmlformats.org/drawingml/2006/table">
            <a:tbl>
              <a:tblPr>
                <a:tableStyleId>{638B1855-1B75-4FBE-930C-398BA8C253C6}</a:tableStyleId>
              </a:tblPr>
              <a:tblGrid>
                <a:gridCol w="1253054">
                  <a:extLst>
                    <a:ext uri="{9D8B030D-6E8A-4147-A177-3AD203B41FA5}">
                      <a16:colId xmlns:a16="http://schemas.microsoft.com/office/drawing/2014/main" xmlns="" val="20000"/>
                    </a:ext>
                  </a:extLst>
                </a:gridCol>
                <a:gridCol w="640594">
                  <a:extLst>
                    <a:ext uri="{9D8B030D-6E8A-4147-A177-3AD203B41FA5}">
                      <a16:colId xmlns:a16="http://schemas.microsoft.com/office/drawing/2014/main" xmlns="" val="20001"/>
                    </a:ext>
                  </a:extLst>
                </a:gridCol>
                <a:gridCol w="640594">
                  <a:extLst>
                    <a:ext uri="{9D8B030D-6E8A-4147-A177-3AD203B41FA5}">
                      <a16:colId xmlns:a16="http://schemas.microsoft.com/office/drawing/2014/main" xmlns="" val="20002"/>
                    </a:ext>
                  </a:extLst>
                </a:gridCol>
                <a:gridCol w="640594">
                  <a:extLst>
                    <a:ext uri="{9D8B030D-6E8A-4147-A177-3AD203B41FA5}">
                      <a16:colId xmlns:a16="http://schemas.microsoft.com/office/drawing/2014/main" xmlns="" val="20003"/>
                    </a:ext>
                  </a:extLst>
                </a:gridCol>
                <a:gridCol w="640594">
                  <a:extLst>
                    <a:ext uri="{9D8B030D-6E8A-4147-A177-3AD203B41FA5}">
                      <a16:colId xmlns:a16="http://schemas.microsoft.com/office/drawing/2014/main" xmlns="" val="20004"/>
                    </a:ext>
                  </a:extLst>
                </a:gridCol>
                <a:gridCol w="640594">
                  <a:extLst>
                    <a:ext uri="{9D8B030D-6E8A-4147-A177-3AD203B41FA5}">
                      <a16:colId xmlns:a16="http://schemas.microsoft.com/office/drawing/2014/main" xmlns="" val="20005"/>
                    </a:ext>
                  </a:extLst>
                </a:gridCol>
              </a:tblGrid>
              <a:tr h="239548">
                <a:tc>
                  <a:txBody>
                    <a:bodyPr/>
                    <a:lstStyle/>
                    <a:p>
                      <a:pPr algn="ctr" fontAlgn="ctr"/>
                      <a:endParaRPr lang="hr-HR" sz="8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Puli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Splitu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a:solidFill>
                            <a:schemeClr val="lt1"/>
                          </a:solidFill>
                          <a:effectLst/>
                          <a:latin typeface="+mn-lt"/>
                          <a:ea typeface="+mn-ea"/>
                          <a:cs typeface="+mn-cs"/>
                        </a:rPr>
                        <a:t>Općinski sud u Karlovcu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a:solidFill>
                            <a:schemeClr val="lt1"/>
                          </a:solidFill>
                          <a:effectLst/>
                          <a:latin typeface="+mn-lt"/>
                          <a:ea typeface="+mn-ea"/>
                          <a:cs typeface="+mn-cs"/>
                        </a:rPr>
                        <a:t>Općinski sud u Zadru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pl-PL" sz="800" b="1" u="none" strike="noStrike" kern="1200">
                          <a:solidFill>
                            <a:schemeClr val="lt1"/>
                          </a:solidFill>
                          <a:effectLst/>
                          <a:latin typeface="+mn-lt"/>
                          <a:ea typeface="+mn-ea"/>
                          <a:cs typeface="+mn-cs"/>
                        </a:rPr>
                        <a:t>Općinski građanski sud u Zagrebu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179439">
                <a:tc>
                  <a:txBody>
                    <a:bodyPr/>
                    <a:lstStyle/>
                    <a:p>
                      <a:pPr algn="l" fontAlgn="b"/>
                      <a:r>
                        <a:rPr lang="hr-HR" sz="800" b="1" u="none" strike="noStrike" kern="1200" dirty="0" smtClean="0">
                          <a:solidFill>
                            <a:schemeClr val="lt1"/>
                          </a:solidFill>
                          <a:effectLst/>
                          <a:latin typeface="+mn-lt"/>
                          <a:ea typeface="+mn-ea"/>
                          <a:cs typeface="+mn-cs"/>
                        </a:rPr>
                        <a:t>N</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12</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56</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11</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25</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24</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179439">
                <a:tc>
                  <a:txBody>
                    <a:bodyPr/>
                    <a:lstStyle/>
                    <a:p>
                      <a:pPr algn="l" fontAlgn="b"/>
                      <a:r>
                        <a:rPr lang="hr-HR" sz="800" b="1" u="none" strike="noStrike" kern="1200" dirty="0">
                          <a:solidFill>
                            <a:schemeClr val="lt1"/>
                          </a:solidFill>
                          <a:effectLst/>
                          <a:latin typeface="+mn-lt"/>
                          <a:ea typeface="+mn-ea"/>
                          <a:cs typeface="+mn-cs"/>
                        </a:rPr>
                        <a:t>Točno na vrijeme</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58%</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80%</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73%</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76%</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88%</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179439">
                <a:tc>
                  <a:txBody>
                    <a:bodyPr/>
                    <a:lstStyle/>
                    <a:p>
                      <a:pPr algn="l" fontAlgn="b"/>
                      <a:r>
                        <a:rPr lang="pl-PL" sz="800" b="1" u="none" strike="noStrike" kern="1200" dirty="0">
                          <a:solidFill>
                            <a:schemeClr val="lt1"/>
                          </a:solidFill>
                          <a:effectLst/>
                          <a:latin typeface="+mn-lt"/>
                          <a:ea typeface="+mn-ea"/>
                          <a:cs typeface="+mn-cs"/>
                        </a:rPr>
                        <a:t>Kašnjenje kraće od 15 minuta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17%</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16%</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18%</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20%</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13%</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179439">
                <a:tc>
                  <a:txBody>
                    <a:bodyPr/>
                    <a:lstStyle/>
                    <a:p>
                      <a:pPr algn="l" fontAlgn="b"/>
                      <a:r>
                        <a:rPr lang="hr-HR" sz="800" b="1" u="none" strike="noStrike" kern="1200" dirty="0">
                          <a:solidFill>
                            <a:schemeClr val="lt1"/>
                          </a:solidFill>
                          <a:effectLst/>
                          <a:latin typeface="+mn-lt"/>
                          <a:ea typeface="+mn-ea"/>
                          <a:cs typeface="+mn-cs"/>
                        </a:rPr>
                        <a:t>Kašnjenje od 15-30 minuta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2%</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4%</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179439">
                <a:tc>
                  <a:txBody>
                    <a:bodyPr/>
                    <a:lstStyle/>
                    <a:p>
                      <a:pPr algn="l" fontAlgn="b"/>
                      <a:r>
                        <a:rPr lang="hr-HR" sz="800" b="1" u="none" strike="noStrike" kern="1200" dirty="0">
                          <a:solidFill>
                            <a:schemeClr val="lt1"/>
                          </a:solidFill>
                          <a:effectLst/>
                          <a:latin typeface="+mn-lt"/>
                          <a:ea typeface="+mn-ea"/>
                          <a:cs typeface="+mn-cs"/>
                        </a:rPr>
                        <a:t>Kašnjenje od 30-60 minuta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179439">
                <a:tc>
                  <a:txBody>
                    <a:bodyPr/>
                    <a:lstStyle/>
                    <a:p>
                      <a:pPr algn="l" fontAlgn="b"/>
                      <a:r>
                        <a:rPr lang="hr-HR" sz="800" b="1" u="none" strike="noStrike" kern="1200" dirty="0">
                          <a:solidFill>
                            <a:schemeClr val="lt1"/>
                          </a:solidFill>
                          <a:effectLst/>
                          <a:latin typeface="+mn-lt"/>
                          <a:ea typeface="+mn-ea"/>
                          <a:cs typeface="+mn-cs"/>
                        </a:rPr>
                        <a:t>Kašnjenje duže od sat vremena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8%</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800" b="1" u="none" strike="noStrike" kern="1200" dirty="0" smtClean="0">
                          <a:solidFill>
                            <a:schemeClr val="lt1"/>
                          </a:solidFill>
                          <a:effectLst/>
                          <a:latin typeface="+mn-lt"/>
                          <a:ea typeface="+mn-ea"/>
                          <a:cs typeface="+mn-cs"/>
                        </a:rPr>
                        <a:t>9%</a:t>
                      </a:r>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8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179439">
                <a:tc>
                  <a:txBody>
                    <a:bodyPr/>
                    <a:lstStyle/>
                    <a:p>
                      <a:pPr algn="l" fontAlgn="b"/>
                      <a:r>
                        <a:rPr lang="hr-HR" sz="700" b="1" u="none" strike="noStrike" kern="1200" dirty="0">
                          <a:solidFill>
                            <a:schemeClr val="lt1"/>
                          </a:solidFill>
                          <a:effectLst/>
                          <a:latin typeface="+mn-lt"/>
                          <a:ea typeface="+mn-ea"/>
                          <a:cs typeface="+mn-cs"/>
                        </a:rPr>
                        <a:t>NZ\BO</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smtClean="0">
                          <a:solidFill>
                            <a:schemeClr val="lt1"/>
                          </a:solidFill>
                          <a:effectLst/>
                          <a:latin typeface="+mn-lt"/>
                          <a:ea typeface="+mn-ea"/>
                          <a:cs typeface="+mn-cs"/>
                        </a:rPr>
                        <a:t>8%</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700" b="1" u="none" strike="noStrike" kern="1200" dirty="0">
                          <a:solidFill>
                            <a:schemeClr val="lt1"/>
                          </a:solidFill>
                          <a:effectLst/>
                          <a:latin typeface="+mn-lt"/>
                          <a:ea typeface="+mn-ea"/>
                          <a:cs typeface="+mn-cs"/>
                        </a:rPr>
                        <a:t>2</a:t>
                      </a:r>
                      <a:r>
                        <a:rPr lang="hr-HR" sz="700" b="1" u="none" strike="noStrike" kern="1200" dirty="0" smtClean="0">
                          <a:solidFill>
                            <a:schemeClr val="lt1"/>
                          </a:solidFill>
                          <a:effectLst/>
                          <a:latin typeface="+mn-lt"/>
                          <a:ea typeface="+mn-ea"/>
                          <a:cs typeface="+mn-cs"/>
                        </a:rPr>
                        <a:t>%</a:t>
                      </a:r>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hr-HR" sz="7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3503189442"/>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731952"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P14. </a:t>
            </a:r>
            <a:r>
              <a:rPr lang="hr-HR" sz="800" dirty="0">
                <a:solidFill>
                  <a:srgbClr val="58595B"/>
                </a:solidFill>
                <a:latin typeface="Calibri" pitchFamily="34" charset="0"/>
              </a:rPr>
              <a:t>Molim Vas da ocijenite ocjenama od 1 do 5 Vaše ukupno iskustvo na o ovom sudu u predmetu zbog kojeg ste danas (posljednji put) došli, uzevši u obzir odnos sudaca i sudskih službenika, prostor i komunikaciju s Vama?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09359"/>
            <a:ext cx="8733453" cy="590931"/>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Uspoređeno s rezultatima 2010. godine, ovogodišnje istraživanje pokazuje kako su ispitanici nešto zadovoljniji ukupnim iskustvom na sudu, iako to nije statistički značajno. Razlike zadovoljstva po sudovima, iako postoje, nisu statistički značajne (uslijed malog broja ispitanika po sudovima).</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221599"/>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Ukupno zadovoljstvo, generalna perspektiva – profesionalni korisnici  </a:t>
            </a: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0"/>
          <p:cNvSpPr txBox="1"/>
          <p:nvPr/>
        </p:nvSpPr>
        <p:spPr>
          <a:xfrm>
            <a:off x="1355231" y="1399178"/>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Ukupno zadovoljstvo</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graphicFrame>
        <p:nvGraphicFramePr>
          <p:cNvPr id="15" name="Content Placeholder 11"/>
          <p:cNvGraphicFramePr>
            <a:graphicFrameLocks/>
          </p:cNvGraphicFramePr>
          <p:nvPr>
            <p:extLst/>
          </p:nvPr>
        </p:nvGraphicFramePr>
        <p:xfrm>
          <a:off x="224597" y="1568114"/>
          <a:ext cx="5412197" cy="273830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Tablica 9"/>
          <p:cNvGraphicFramePr>
            <a:graphicFrameLocks noGrp="1"/>
          </p:cNvGraphicFramePr>
          <p:nvPr>
            <p:extLst/>
          </p:nvPr>
        </p:nvGraphicFramePr>
        <p:xfrm>
          <a:off x="6257926" y="1948682"/>
          <a:ext cx="2606688" cy="1941892"/>
        </p:xfrm>
        <a:graphic>
          <a:graphicData uri="http://schemas.openxmlformats.org/drawingml/2006/table">
            <a:tbl>
              <a:tblPr>
                <a:tableStyleId>{638B1855-1B75-4FBE-930C-398BA8C253C6}</a:tableStyleId>
              </a:tblPr>
              <a:tblGrid>
                <a:gridCol w="1277938">
                  <a:extLst>
                    <a:ext uri="{9D8B030D-6E8A-4147-A177-3AD203B41FA5}">
                      <a16:colId xmlns:a16="http://schemas.microsoft.com/office/drawing/2014/main" xmlns="" val="20000"/>
                    </a:ext>
                  </a:extLst>
                </a:gridCol>
                <a:gridCol w="664375">
                  <a:extLst>
                    <a:ext uri="{9D8B030D-6E8A-4147-A177-3AD203B41FA5}">
                      <a16:colId xmlns:a16="http://schemas.microsoft.com/office/drawing/2014/main" xmlns="" val="20001"/>
                    </a:ext>
                  </a:extLst>
                </a:gridCol>
                <a:gridCol w="664375">
                  <a:extLst>
                    <a:ext uri="{9D8B030D-6E8A-4147-A177-3AD203B41FA5}">
                      <a16:colId xmlns:a16="http://schemas.microsoft.com/office/drawing/2014/main" xmlns="" val="20002"/>
                    </a:ext>
                  </a:extLst>
                </a:gridCol>
              </a:tblGrid>
              <a:tr h="176839">
                <a:tc>
                  <a:txBody>
                    <a:bodyPr/>
                    <a:lstStyle/>
                    <a:p>
                      <a:pPr algn="ctr" fontAlgn="ctr"/>
                      <a:endParaRPr lang="hr-HR" sz="900" b="1" i="0" u="none" strike="noStrike" dirty="0">
                        <a:solidFill>
                          <a:srgbClr val="004483"/>
                        </a:solidFill>
                        <a:effectLst/>
                        <a:latin typeface="Arial CE"/>
                      </a:endParaRPr>
                    </a:p>
                  </a:txBody>
                  <a:tcPr marL="5349" marR="5349" marT="5349"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N</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Prosjek</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0"/>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Puli-Pola</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Splitu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68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3,5</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Karlovcu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4,2</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sud u Zadru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28</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4,1</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46868">
                <a:tc>
                  <a:txBody>
                    <a:bodyPr/>
                    <a:lstStyle/>
                    <a:p>
                      <a:pPr algn="l" fontAlgn="b"/>
                      <a:r>
                        <a:rPr lang="hr-HR" sz="900" b="1" u="none" strike="noStrike" kern="1200" dirty="0" smtClean="0">
                          <a:solidFill>
                            <a:schemeClr val="lt1"/>
                          </a:solidFill>
                          <a:effectLst/>
                          <a:latin typeface="+mn-lt"/>
                          <a:ea typeface="+mn-ea"/>
                          <a:cs typeface="+mn-cs"/>
                        </a:rPr>
                        <a:t>Općinski </a:t>
                      </a:r>
                      <a:r>
                        <a:rPr lang="hr-HR" sz="900" b="1" u="none" strike="noStrike" kern="1200" dirty="0">
                          <a:solidFill>
                            <a:schemeClr val="lt1"/>
                          </a:solidFill>
                          <a:effectLst/>
                          <a:latin typeface="+mn-lt"/>
                          <a:ea typeface="+mn-ea"/>
                          <a:cs typeface="+mn-cs"/>
                        </a:rPr>
                        <a:t>građanski sud u Zagrebu</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31</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3,5</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246868">
                <a:tc>
                  <a:txBody>
                    <a:bodyPr/>
                    <a:lstStyle/>
                    <a:p>
                      <a:pPr algn="l" fontAlgn="b"/>
                      <a:r>
                        <a:rPr lang="hr-HR" sz="900" b="1" u="none" strike="noStrike" kern="1200" dirty="0" smtClean="0">
                          <a:solidFill>
                            <a:schemeClr val="lt1"/>
                          </a:solidFill>
                          <a:effectLst/>
                          <a:latin typeface="+mn-lt"/>
                          <a:ea typeface="+mn-ea"/>
                          <a:cs typeface="+mn-cs"/>
                        </a:rPr>
                        <a:t>Prosjek</a:t>
                      </a:r>
                      <a:r>
                        <a:rPr lang="hr-HR" sz="900" b="1" u="none" strike="noStrike" kern="1200" baseline="0" dirty="0" smtClean="0">
                          <a:solidFill>
                            <a:schemeClr val="lt1"/>
                          </a:solidFill>
                          <a:effectLst/>
                          <a:latin typeface="+mn-lt"/>
                          <a:ea typeface="+mn-ea"/>
                          <a:cs typeface="+mn-cs"/>
                        </a:rPr>
                        <a:t> 2010.</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124</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3,7</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46868">
                <a:tc>
                  <a:txBody>
                    <a:bodyPr/>
                    <a:lstStyle/>
                    <a:p>
                      <a:pPr algn="l" fontAlgn="b"/>
                      <a:r>
                        <a:rPr lang="hr-HR" sz="900" b="1" u="none" strike="noStrike" kern="1200" dirty="0" smtClean="0">
                          <a:solidFill>
                            <a:schemeClr val="lt1"/>
                          </a:solidFill>
                          <a:effectLst/>
                          <a:latin typeface="+mn-lt"/>
                          <a:ea typeface="+mn-ea"/>
                          <a:cs typeface="+mn-cs"/>
                        </a:rPr>
                        <a:t>Prosjek 2016.</a:t>
                      </a:r>
                      <a:endParaRPr lang="hr-HR" sz="900" b="1" u="none" strike="noStrike" kern="1200" dirty="0">
                        <a:solidFill>
                          <a:schemeClr val="lt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140</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hr-HR" sz="900" b="1" u="none" strike="noStrike" kern="1200" dirty="0" smtClean="0">
                          <a:solidFill>
                            <a:schemeClr val="lt1"/>
                          </a:solidFill>
                          <a:effectLst/>
                          <a:latin typeface="+mn-lt"/>
                          <a:ea typeface="+mn-ea"/>
                          <a:cs typeface="+mn-cs"/>
                        </a:rPr>
                        <a:t>3,7</a:t>
                      </a:r>
                      <a:endParaRPr lang="hr-HR" sz="900" b="1" u="none" strike="noStrike" kern="1200" dirty="0">
                        <a:solidFill>
                          <a:schemeClr val="lt1"/>
                        </a:solidFill>
                        <a:effectLst/>
                        <a:latin typeface="+mn-lt"/>
                        <a:ea typeface="+mn-ea"/>
                        <a:cs typeface="+mn-cs"/>
                      </a:endParaRPr>
                    </a:p>
                  </a:txBody>
                  <a:tcPr marL="36000" marR="36000" marT="18000" marB="1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val="1742418789"/>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8" name="Text Placeholder 7"/>
          <p:cNvSpPr>
            <a:spLocks noGrp="1"/>
          </p:cNvSpPr>
          <p:nvPr>
            <p:ph type="body" sz="quarter" idx="16"/>
          </p:nvPr>
        </p:nvSpPr>
        <p:spPr>
          <a:xfrm>
            <a:off x="224598" y="4539609"/>
            <a:ext cx="7731952" cy="183315"/>
          </a:xfrm>
        </p:spPr>
        <p:txBody>
          <a:bodyPr>
            <a:normAutofit fontScale="92500" lnSpcReduction="20000"/>
          </a:bodyPr>
          <a:lstStyle/>
          <a:p>
            <a:pPr defTabSz="914400" fontAlgn="base">
              <a:lnSpc>
                <a:spcPct val="100000"/>
              </a:lnSpc>
              <a:spcBef>
                <a:spcPct val="0"/>
              </a:spcBef>
              <a:spcAft>
                <a:spcPct val="0"/>
              </a:spcAft>
            </a:pPr>
            <a:r>
              <a:rPr lang="hr-HR" sz="800" dirty="0" smtClean="0">
                <a:solidFill>
                  <a:srgbClr val="58595B"/>
                </a:solidFill>
                <a:latin typeface="Calibri" pitchFamily="34" charset="0"/>
              </a:rPr>
              <a:t>P7. </a:t>
            </a:r>
            <a:r>
              <a:rPr lang="pl-PL" sz="800" dirty="0">
                <a:solidFill>
                  <a:srgbClr val="58595B"/>
                </a:solidFill>
                <a:latin typeface="Calibri" pitchFamily="34" charset="0"/>
              </a:rPr>
              <a:t>Što bi na ovom sudu ocijenili dobrim? </a:t>
            </a:r>
            <a:r>
              <a:rPr lang="hr-HR" sz="800" dirty="0">
                <a:solidFill>
                  <a:srgbClr val="58595B"/>
                </a:solidFill>
                <a:latin typeface="Calibri" pitchFamily="34" charset="0"/>
              </a:rPr>
              <a:t>Uzorak N(2010)=140; N(2016)=</a:t>
            </a:r>
            <a:r>
              <a:rPr lang="hr-HR" sz="800" dirty="0" smtClean="0">
                <a:solidFill>
                  <a:srgbClr val="58595B"/>
                </a:solidFill>
                <a:latin typeface="Calibri" pitchFamily="34" charset="0"/>
              </a:rPr>
              <a:t>124</a:t>
            </a:r>
          </a:p>
          <a:p>
            <a:pPr defTabSz="914400" fontAlgn="base">
              <a:lnSpc>
                <a:spcPct val="100000"/>
              </a:lnSpc>
              <a:spcBef>
                <a:spcPct val="0"/>
              </a:spcBef>
              <a:spcAft>
                <a:spcPct val="0"/>
              </a:spcAft>
            </a:pPr>
            <a:r>
              <a:rPr lang="hr-HR" sz="800" dirty="0">
                <a:solidFill>
                  <a:srgbClr val="58595B"/>
                </a:solidFill>
                <a:latin typeface="Calibri" pitchFamily="34" charset="0"/>
              </a:rPr>
              <a:t>P8. Što bi na ovom sudu, prema Vašem mišljenju trebalo najprije promijeniti i unaprijediti? Uzorak N(2010)=140; N(2016)=</a:t>
            </a:r>
            <a:r>
              <a:rPr lang="hr-HR" sz="800" dirty="0" smtClean="0">
                <a:solidFill>
                  <a:srgbClr val="58595B"/>
                </a:solidFill>
                <a:latin typeface="Calibri" pitchFamily="34" charset="0"/>
              </a:rPr>
              <a:t>124</a:t>
            </a:r>
            <a:endParaRPr lang="hr-HR" sz="800" dirty="0">
              <a:solidFill>
                <a:srgbClr val="58595B"/>
              </a:solidFill>
              <a:latin typeface="Calibri" pitchFamily="34" charset="0"/>
            </a:endParaRPr>
          </a:p>
        </p:txBody>
      </p:sp>
      <p:sp>
        <p:nvSpPr>
          <p:cNvPr id="9" name="Pravokutnik 8"/>
          <p:cNvSpPr/>
          <p:nvPr/>
        </p:nvSpPr>
        <p:spPr>
          <a:xfrm>
            <a:off x="152797" y="509359"/>
            <a:ext cx="8733453" cy="757130"/>
          </a:xfrm>
          <a:prstGeom prst="rect">
            <a:avLst/>
          </a:prstGeom>
        </p:spPr>
        <p:txBody>
          <a:bodyPr wrap="square">
            <a:spAutoFit/>
          </a:bodyPr>
          <a:lstStyle/>
          <a:p>
            <a:pPr marL="0" marR="0" lvl="0" indent="0" algn="just" defTabSz="924282" rtl="0" eaLnBrk="1" fontAlgn="auto" latinLnBrk="0" hangingPunct="1">
              <a:lnSpc>
                <a:spcPct val="90000"/>
              </a:lnSpc>
              <a:spcBef>
                <a:spcPts val="0"/>
              </a:spcBef>
              <a:spcAft>
                <a:spcPts val="0"/>
              </a:spcAft>
              <a:buClrTx/>
              <a:buSzTx/>
              <a:buFontTx/>
              <a:buNone/>
              <a:tabLst/>
              <a:defRPr/>
            </a:pP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Uspoređeno s 2010. godinom, 2016. pozitivni komentari na sudove značajno su češće vezani uz kvalitetan kadar i njihovu stručnost (13%;26%), te pozitivne komentare na sudce. Brzina rješavanja predmeta (14%) te korektan odnos od strane osoblja (4%) značajno su gore uspoređeno s 2010. godinom (30% i 16%). Prostor za unaprjeđenje kvalitete, slično kao i 2010. godine, ispitanici najčešće nalaze u brzini rješavanja predmeta, ali i u uvjetima rada (statistički </a:t>
            </a:r>
            <a:r>
              <a:rPr kumimoji="0" lang="hr-HR" sz="1200" b="0" i="0" u="none" strike="noStrike" kern="1200" cap="none" spc="0" normalizeH="0" baseline="0" noProof="0" dirty="0">
                <a:ln>
                  <a:noFill/>
                </a:ln>
                <a:solidFill>
                  <a:srgbClr val="222223"/>
                </a:solidFill>
                <a:effectLst/>
                <a:uLnTx/>
                <a:uFillTx/>
                <a:latin typeface="Calibri"/>
                <a:ea typeface="+mn-ea"/>
                <a:cs typeface="+mn-cs"/>
              </a:rPr>
              <a:t>značajno različito od 2010. </a:t>
            </a:r>
            <a:r>
              <a:rPr kumimoji="0" lang="hr-HR" sz="1200" b="0" i="0" u="none" strike="noStrike" kern="1200" cap="none" spc="0" normalizeH="0" baseline="0" noProof="0" dirty="0" smtClean="0">
                <a:ln>
                  <a:noFill/>
                </a:ln>
                <a:solidFill>
                  <a:srgbClr val="222223"/>
                </a:solidFill>
                <a:effectLst/>
                <a:uLnTx/>
                <a:uFillTx/>
                <a:latin typeface="Calibri"/>
                <a:ea typeface="+mn-ea"/>
                <a:cs typeface="+mn-cs"/>
              </a:rPr>
              <a:t>godine).</a:t>
            </a:r>
            <a:endParaRPr kumimoji="0" lang="hr-HR" sz="1200" b="0" i="0" u="none" strike="noStrike" kern="1200" cap="none" spc="0" normalizeH="0" baseline="0" noProof="0" dirty="0">
              <a:ln>
                <a:noFill/>
              </a:ln>
              <a:solidFill>
                <a:srgbClr val="222223"/>
              </a:solidFill>
              <a:effectLst/>
              <a:uLnTx/>
              <a:uFillTx/>
              <a:latin typeface="Calibri"/>
              <a:ea typeface="+mn-ea"/>
              <a:cs typeface="+mn-cs"/>
            </a:endParaRPr>
          </a:p>
        </p:txBody>
      </p:sp>
      <p:sp>
        <p:nvSpPr>
          <p:cNvPr id="11" name="Title 1"/>
          <p:cNvSpPr txBox="1">
            <a:spLocks/>
          </p:cNvSpPr>
          <p:nvPr/>
        </p:nvSpPr>
        <p:spPr>
          <a:xfrm>
            <a:off x="234000" y="104380"/>
            <a:ext cx="7092775" cy="494494"/>
          </a:xfrm>
          <a:prstGeom prst="rect">
            <a:avLst/>
          </a:prstGeom>
        </p:spPr>
        <p:txBody>
          <a:bodyPr vert="horz" wrap="square" lIns="0" tIns="0" rIns="0" bIns="0" rtlCol="0" anchor="t">
            <a:spAutoFit/>
          </a:bodyPr>
          <a:lstStyle>
            <a:lvl1pPr algn="l" defTabSz="924282" rtl="0" eaLnBrk="1" latinLnBrk="0" hangingPunct="1">
              <a:lnSpc>
                <a:spcPct val="90000"/>
              </a:lnSpc>
              <a:spcBef>
                <a:spcPts val="408"/>
              </a:spcBef>
              <a:buNone/>
              <a:tabLst/>
              <a:defRPr sz="3300" b="1" kern="1200" baseline="0">
                <a:solidFill>
                  <a:schemeClr val="tx1"/>
                </a:solidFill>
                <a:latin typeface="+mj-lt"/>
                <a:ea typeface="+mj-ea"/>
                <a:cs typeface="+mj-cs"/>
              </a:defRPr>
            </a:lvl1pPr>
          </a:lstStyle>
          <a:p>
            <a:pPr marL="0" marR="0" lvl="0" indent="0" algn="l" defTabSz="924282" rtl="0" eaLnBrk="1" fontAlgn="auto" latinLnBrk="0" hangingPunct="1">
              <a:lnSpc>
                <a:spcPct val="90000"/>
              </a:lnSpc>
              <a:spcBef>
                <a:spcPts val="408"/>
              </a:spcBef>
              <a:spcAft>
                <a:spcPts val="0"/>
              </a:spcAft>
              <a:buClrTx/>
              <a:buSzTx/>
              <a:buFontTx/>
              <a:buNone/>
              <a:tabLst/>
              <a:defRPr/>
            </a:pPr>
            <a:r>
              <a:rPr kumimoji="0" lang="hr-HR" sz="1600" b="0" i="0" u="none" strike="noStrike" kern="1200" cap="none" spc="0" normalizeH="0" baseline="0" noProof="0" dirty="0" smtClean="0">
                <a:ln>
                  <a:noFill/>
                </a:ln>
                <a:solidFill>
                  <a:srgbClr val="007681"/>
                </a:solidFill>
                <a:effectLst/>
                <a:uLnTx/>
                <a:uFillTx/>
                <a:latin typeface="Calibri"/>
                <a:ea typeface="+mj-ea"/>
                <a:cs typeface="+mj-cs"/>
              </a:rPr>
              <a:t>Pozitivne i negativne karakteristike suda – </a:t>
            </a:r>
            <a:r>
              <a:rPr kumimoji="0" lang="hr-HR" sz="1600" b="0" i="0" u="none" strike="noStrike" kern="1200" cap="none" spc="0" normalizeH="0" baseline="0" noProof="0" dirty="0">
                <a:ln>
                  <a:noFill/>
                </a:ln>
                <a:solidFill>
                  <a:srgbClr val="007681"/>
                </a:solidFill>
                <a:effectLst/>
                <a:uLnTx/>
                <a:uFillTx/>
                <a:latin typeface="Calibri"/>
                <a:ea typeface="+mj-ea"/>
                <a:cs typeface="+mj-cs"/>
              </a:rPr>
              <a:t>profesionalni korisnici</a:t>
            </a:r>
            <a:endParaRPr kumimoji="0" lang="en-GB" sz="1600" b="0" i="0" u="none" strike="noStrike" kern="1200" cap="none" spc="0" normalizeH="0" baseline="0" noProof="0" dirty="0">
              <a:ln>
                <a:noFill/>
              </a:ln>
              <a:solidFill>
                <a:srgbClr val="007681"/>
              </a:solidFill>
              <a:effectLst/>
              <a:uLnTx/>
              <a:uFillTx/>
              <a:latin typeface="Calibri"/>
              <a:ea typeface="+mj-ea"/>
              <a:cs typeface="+mj-cs"/>
            </a:endParaRPr>
          </a:p>
          <a:p>
            <a:pPr marL="0" marR="0" lvl="0" indent="0" algn="l" defTabSz="924282" rtl="0" eaLnBrk="1" fontAlgn="auto" latinLnBrk="0" hangingPunct="1">
              <a:lnSpc>
                <a:spcPct val="90000"/>
              </a:lnSpc>
              <a:spcBef>
                <a:spcPts val="408"/>
              </a:spcBef>
              <a:spcAft>
                <a:spcPts val="0"/>
              </a:spcAft>
              <a:buClrTx/>
              <a:buSzTx/>
              <a:buFontTx/>
              <a:buNone/>
              <a:tabLst/>
              <a:defRPr/>
            </a:pPr>
            <a:endParaRPr kumimoji="0" lang="hr-HR" sz="1600" b="0" i="0" u="none" strike="noStrike" kern="1200" cap="none" spc="0" normalizeH="0" baseline="0" noProof="0" dirty="0">
              <a:ln>
                <a:noFill/>
              </a:ln>
              <a:solidFill>
                <a:srgbClr val="007681"/>
              </a:solidFill>
              <a:effectLst/>
              <a:uLnTx/>
              <a:uFillTx/>
              <a:latin typeface="Calibri"/>
              <a:ea typeface="+mj-ea"/>
              <a:cs typeface="+mj-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2185" y="4827161"/>
            <a:ext cx="856665" cy="155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Chart 4"/>
          <p:cNvGraphicFramePr/>
          <p:nvPr>
            <p:extLst/>
          </p:nvPr>
        </p:nvGraphicFramePr>
        <p:xfrm>
          <a:off x="-561125" y="1582923"/>
          <a:ext cx="5448375" cy="29566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6" name="Chart 4"/>
          <p:cNvGraphicFramePr/>
          <p:nvPr>
            <p:extLst/>
          </p:nvPr>
        </p:nvGraphicFramePr>
        <p:xfrm>
          <a:off x="4090574" y="1635042"/>
          <a:ext cx="6187847" cy="2956686"/>
        </p:xfrm>
        <a:graphic>
          <a:graphicData uri="http://schemas.openxmlformats.org/drawingml/2006/chart">
            <c:chart xmlns:c="http://schemas.openxmlformats.org/drawingml/2006/chart" xmlns:r="http://schemas.openxmlformats.org/officeDocument/2006/relationships" r:id="rId5"/>
          </a:graphicData>
        </a:graphic>
      </p:graphicFrame>
      <p:sp>
        <p:nvSpPr>
          <p:cNvPr id="17" name="TextBox 10"/>
          <p:cNvSpPr txBox="1"/>
          <p:nvPr/>
        </p:nvSpPr>
        <p:spPr>
          <a:xfrm>
            <a:off x="575440" y="1399178"/>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Dobre strane suda</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
        <p:nvSpPr>
          <p:cNvPr id="18" name="TextBox 10"/>
          <p:cNvSpPr txBox="1"/>
          <p:nvPr/>
        </p:nvSpPr>
        <p:spPr>
          <a:xfrm>
            <a:off x="5221460" y="1399178"/>
            <a:ext cx="3164292" cy="246639"/>
          </a:xfrm>
          <a:prstGeom prst="rect">
            <a:avLst/>
          </a:prstGeom>
        </p:spPr>
        <p:txBody>
          <a:bodyPr vert="horz" lIns="0" tIns="0" rIns="0" bIns="0" rtlCol="0">
            <a:noAutofit/>
          </a:bodyPr>
          <a:lstStyle>
            <a:lvl1pPr indent="0" algn="ctr">
              <a:lnSpc>
                <a:spcPct val="90000"/>
              </a:lnSpc>
              <a:spcBef>
                <a:spcPts val="0"/>
              </a:spcBef>
              <a:buFont typeface="Arial" pitchFamily="34" charset="0"/>
              <a:buNone/>
              <a:defRPr sz="2000" b="1">
                <a:solidFill>
                  <a:schemeClr val="tx2"/>
                </a:solidFill>
                <a:latin typeface="+mj-lt"/>
                <a:cs typeface="Arial" panose="020B0604020202020204" pitchFamily="34" charset="0"/>
              </a:defRPr>
            </a:lvl1pPr>
            <a:lvl2pPr marL="180975" indent="-180975">
              <a:lnSpc>
                <a:spcPct val="90000"/>
              </a:lnSpc>
              <a:spcBef>
                <a:spcPts val="0"/>
              </a:spcBef>
              <a:buFont typeface="Arial" pitchFamily="34" charset="0"/>
              <a:buChar char="•"/>
              <a:defRPr sz="1200">
                <a:solidFill>
                  <a:schemeClr val="tx2"/>
                </a:solidFill>
              </a:defRPr>
            </a:lvl2pPr>
            <a:lvl3pPr marL="361950" indent="-171450">
              <a:lnSpc>
                <a:spcPct val="90000"/>
              </a:lnSpc>
              <a:spcBef>
                <a:spcPts val="0"/>
              </a:spcBef>
              <a:buFont typeface="Calibri" pitchFamily="34" charset="0"/>
              <a:buChar char="–"/>
              <a:defRPr sz="1200">
                <a:solidFill>
                  <a:schemeClr val="tx2"/>
                </a:solidFill>
              </a:defRPr>
            </a:lvl3pPr>
            <a:lvl4pPr marL="1825348" indent="-260764">
              <a:lnSpc>
                <a:spcPct val="90000"/>
              </a:lnSpc>
              <a:spcBef>
                <a:spcPts val="0"/>
              </a:spcBef>
              <a:buFont typeface="Arial" pitchFamily="34" charset="0"/>
              <a:buChar char="–"/>
              <a:defRPr sz="1200">
                <a:solidFill>
                  <a:schemeClr val="tx2"/>
                </a:solidFill>
              </a:defRPr>
            </a:lvl4pPr>
            <a:lvl5pPr marL="2346876" indent="-260764">
              <a:lnSpc>
                <a:spcPct val="90000"/>
              </a:lnSpc>
              <a:spcBef>
                <a:spcPts val="0"/>
              </a:spcBef>
              <a:buFont typeface="Arial" pitchFamily="34" charset="0"/>
              <a:buChar char="»"/>
              <a:defRPr sz="1200">
                <a:solidFill>
                  <a:schemeClr val="tx2"/>
                </a:solidFill>
              </a:defRPr>
            </a:lvl5pPr>
            <a:lvl6pPr marL="2868404" indent="-260764">
              <a:spcBef>
                <a:spcPct val="20000"/>
              </a:spcBef>
              <a:buFont typeface="Arial" pitchFamily="34" charset="0"/>
              <a:buChar char="•"/>
              <a:defRPr sz="2300"/>
            </a:lvl6pPr>
            <a:lvl7pPr marL="3389932" indent="-260764">
              <a:spcBef>
                <a:spcPct val="20000"/>
              </a:spcBef>
              <a:buFont typeface="Arial" pitchFamily="34" charset="0"/>
              <a:buChar char="•"/>
              <a:defRPr sz="2300"/>
            </a:lvl7pPr>
            <a:lvl8pPr marL="3911460" indent="-260764">
              <a:spcBef>
                <a:spcPct val="20000"/>
              </a:spcBef>
              <a:buFont typeface="Arial" pitchFamily="34" charset="0"/>
              <a:buChar char="•"/>
              <a:defRPr sz="2300"/>
            </a:lvl8pPr>
            <a:lvl9pPr marL="4432988" indent="-260764">
              <a:spcBef>
                <a:spcPct val="20000"/>
              </a:spcBef>
              <a:buFont typeface="Arial" pitchFamily="34" charset="0"/>
              <a:buChar char="•"/>
              <a:defRPr sz="2300"/>
            </a:lvl9pPr>
          </a:lstStyle>
          <a:p>
            <a:pPr marL="0" marR="0" lvl="0" indent="0" algn="ctr" defTabSz="924282" rtl="0" eaLnBrk="1" fontAlgn="auto" latinLnBrk="0" hangingPunct="1">
              <a:lnSpc>
                <a:spcPct val="90000"/>
              </a:lnSpc>
              <a:spcBef>
                <a:spcPts val="0"/>
              </a:spcBef>
              <a:spcAft>
                <a:spcPts val="0"/>
              </a:spcAft>
              <a:buClrTx/>
              <a:buSzTx/>
              <a:buFont typeface="Arial" pitchFamily="34" charset="0"/>
              <a:buNone/>
              <a:tabLst/>
              <a:defRPr/>
            </a:pPr>
            <a:r>
              <a:rPr kumimoji="0" lang="hr-HR" sz="1400" b="1" i="0" u="none" strike="noStrike" kern="1200" cap="none" spc="0" normalizeH="0" baseline="0" noProof="0" dirty="0" smtClean="0">
                <a:ln>
                  <a:noFill/>
                </a:ln>
                <a:solidFill>
                  <a:srgbClr val="007681"/>
                </a:solidFill>
                <a:effectLst/>
                <a:uLnTx/>
                <a:uFillTx/>
                <a:latin typeface="Calibri"/>
                <a:ea typeface="+mn-ea"/>
                <a:cs typeface="Arial" panose="020B0604020202020204" pitchFamily="34" charset="0"/>
              </a:rPr>
              <a:t>Prostor za unaprjeđenje</a:t>
            </a:r>
            <a:endParaRPr kumimoji="0" lang="en-GB" sz="1400" b="1" i="0" u="none" strike="noStrike" kern="1200" cap="none" spc="0" normalizeH="0" baseline="0" noProof="0" dirty="0">
              <a:ln>
                <a:noFill/>
              </a:ln>
              <a:solidFill>
                <a:srgbClr val="007681"/>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827071400"/>
      </p:ext>
    </p:extLst>
  </p:cSld>
  <p:clrMapOvr>
    <a:masterClrMapping/>
  </p:clrMapOvr>
  <p:timing>
    <p:tnLst>
      <p:par>
        <p:cTn id="1" dur="indefinite" restart="never" nodeType="tmRoot"/>
      </p:par>
    </p:tnLst>
  </p:timing>
</p:sld>
</file>

<file path=ppt/theme/theme1.xml><?xml version="1.0" encoding="utf-8"?>
<a:theme xmlns:a="http://schemas.openxmlformats.org/drawingml/2006/main" name="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0.xml><?xml version="1.0" encoding="utf-8"?>
<a:theme xmlns:a="http://schemas.openxmlformats.org/drawingml/2006/main" name="9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1.xml><?xml version="1.0" encoding="utf-8"?>
<a:theme xmlns:a="http://schemas.openxmlformats.org/drawingml/2006/main" name="10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2.xml><?xml version="1.0" encoding="utf-8"?>
<a:theme xmlns:a="http://schemas.openxmlformats.org/drawingml/2006/main" name="11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3.xml><?xml version="1.0" encoding="utf-8"?>
<a:theme xmlns:a="http://schemas.openxmlformats.org/drawingml/2006/main" name="12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4.xml><?xml version="1.0" encoding="utf-8"?>
<a:theme xmlns:a="http://schemas.openxmlformats.org/drawingml/2006/main" name="13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5.xml><?xml version="1.0" encoding="utf-8"?>
<a:theme xmlns:a="http://schemas.openxmlformats.org/drawingml/2006/main" name="14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6.xml><?xml version="1.0" encoding="utf-8"?>
<a:theme xmlns:a="http://schemas.openxmlformats.org/drawingml/2006/main" name="15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7.xml><?xml version="1.0" encoding="utf-8"?>
<a:theme xmlns:a="http://schemas.openxmlformats.org/drawingml/2006/main" name="16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8.xml><?xml version="1.0" encoding="utf-8"?>
<a:theme xmlns:a="http://schemas.openxmlformats.org/drawingml/2006/main" name="17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19.xml><?xml version="1.0" encoding="utf-8"?>
<a:theme xmlns:a="http://schemas.openxmlformats.org/drawingml/2006/main" name="19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xml><?xml version="1.0" encoding="utf-8"?>
<a:theme xmlns:a="http://schemas.openxmlformats.org/drawingml/2006/main" name="1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0.xml><?xml version="1.0" encoding="utf-8"?>
<a:theme xmlns:a="http://schemas.openxmlformats.org/drawingml/2006/main" name="18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1.xml><?xml version="1.0" encoding="utf-8"?>
<a:theme xmlns:a="http://schemas.openxmlformats.org/drawingml/2006/main" name="20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2.xml><?xml version="1.0" encoding="utf-8"?>
<a:theme xmlns:a="http://schemas.openxmlformats.org/drawingml/2006/main" name="21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3.xml><?xml version="1.0" encoding="utf-8"?>
<a:theme xmlns:a="http://schemas.openxmlformats.org/drawingml/2006/main" name="23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4.xml><?xml version="1.0" encoding="utf-8"?>
<a:theme xmlns:a="http://schemas.openxmlformats.org/drawingml/2006/main" name="22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5.xml><?xml version="1.0" encoding="utf-8"?>
<a:theme xmlns:a="http://schemas.openxmlformats.org/drawingml/2006/main" name="24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6.xml><?xml version="1.0" encoding="utf-8"?>
<a:theme xmlns:a="http://schemas.openxmlformats.org/drawingml/2006/main" name="25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7.xml><?xml version="1.0" encoding="utf-8"?>
<a:theme xmlns:a="http://schemas.openxmlformats.org/drawingml/2006/main" name="26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8.xml><?xml version="1.0" encoding="utf-8"?>
<a:theme xmlns:a="http://schemas.openxmlformats.org/drawingml/2006/main" name="27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9.xml><?xml version="1.0" encoding="utf-8"?>
<a:theme xmlns:a="http://schemas.openxmlformats.org/drawingml/2006/main" name="28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3.xml><?xml version="1.0" encoding="utf-8"?>
<a:theme xmlns:a="http://schemas.openxmlformats.org/drawingml/2006/main" name="2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30.xml><?xml version="1.0" encoding="utf-8"?>
<a:theme xmlns:a="http://schemas.openxmlformats.org/drawingml/2006/main" name="29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31.xml><?xml version="1.0" encoding="utf-8"?>
<a:theme xmlns:a="http://schemas.openxmlformats.org/drawingml/2006/main" name="30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32.xml><?xml version="1.0" encoding="utf-8"?>
<a:theme xmlns:a="http://schemas.openxmlformats.org/drawingml/2006/main" name="31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33.xml><?xml version="1.0" encoding="utf-8"?>
<a:theme xmlns:a="http://schemas.openxmlformats.org/drawingml/2006/main" name="32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3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5.xml><?xml version="1.0" encoding="utf-8"?>
<a:theme xmlns:a="http://schemas.openxmlformats.org/drawingml/2006/main" name="4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6.xml><?xml version="1.0" encoding="utf-8"?>
<a:theme xmlns:a="http://schemas.openxmlformats.org/drawingml/2006/main" name="5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7.xml><?xml version="1.0" encoding="utf-8"?>
<a:theme xmlns:a="http://schemas.openxmlformats.org/drawingml/2006/main" name="6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8.xml><?xml version="1.0" encoding="utf-8"?>
<a:theme xmlns:a="http://schemas.openxmlformats.org/drawingml/2006/main" name="7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9.xml><?xml version="1.0" encoding="utf-8"?>
<a:theme xmlns:a="http://schemas.openxmlformats.org/drawingml/2006/main" name="8_PPT Template - Ipsos Public Affairs">
  <a:themeElements>
    <a:clrScheme name="IpsosCURRENT">
      <a:dk1>
        <a:srgbClr val="222223"/>
      </a:dk1>
      <a:lt1>
        <a:sysClr val="window" lastClr="FFFFFF"/>
      </a:lt1>
      <a:dk2>
        <a:srgbClr val="1B365D"/>
      </a:dk2>
      <a:lt2>
        <a:srgbClr val="888B8D"/>
      </a:lt2>
      <a:accent1>
        <a:srgbClr val="E87722"/>
      </a:accent1>
      <a:accent2>
        <a:srgbClr val="F1BE48"/>
      </a:accent2>
      <a:accent3>
        <a:srgbClr val="B7BF12"/>
      </a:accent3>
      <a:accent4>
        <a:srgbClr val="C8C9C7"/>
      </a:accent4>
      <a:accent5>
        <a:srgbClr val="71B2C9"/>
      </a:accent5>
      <a:accent6>
        <a:srgbClr val="007681"/>
      </a:accent6>
      <a:hlink>
        <a:srgbClr val="485CC7"/>
      </a:hlink>
      <a:folHlink>
        <a:srgbClr val="00B2A9"/>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3B75AD9DC4239A47AB6FDC49FCFB618A" ma:contentTypeVersion="4" ma:contentTypeDescription="Create a new document." ma:contentTypeScope="" ma:versionID="69aeba2f3a8f0d49e26a660b2f0c621c">
  <xsd:schema xmlns:xsd="http://www.w3.org/2001/XMLSchema" xmlns:xs="http://www.w3.org/2001/XMLSchema" xmlns:p="http://schemas.microsoft.com/office/2006/metadata/properties" xmlns:ns2="85c76272-7e4d-4f8f-89d1-3b227e52ef43" targetNamespace="http://schemas.microsoft.com/office/2006/metadata/properties" ma:root="true" ma:fieldsID="60422ddc67bd77b235c83972511a9145" ns2:_="">
    <xsd:import namespace="85c76272-7e4d-4f8f-89d1-3b227e52ef43"/>
    <xsd:element name="properties">
      <xsd:complexType>
        <xsd:sequence>
          <xsd:element name="documentManagement">
            <xsd:complexType>
              <xsd:all>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5c76272-7e4d-4f8f-89d1-3b227e52ef43"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235291C4-A289-4761-8347-AA70EF2D5097}">
  <ds:schemaRefs>
    <ds:schemaRef ds:uri="http://schemas.microsoft.com/sharepoint/v3/contenttype/forms"/>
  </ds:schemaRefs>
</ds:datastoreItem>
</file>

<file path=customXml/itemProps2.xml><?xml version="1.0" encoding="utf-8"?>
<ds:datastoreItem xmlns:ds="http://schemas.openxmlformats.org/officeDocument/2006/customXml" ds:itemID="{8201C839-E844-4546-8ACC-0C91B2EDC93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5c76272-7e4d-4f8f-89d1-3b227e52ef4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3525137D-E3CA-4F99-AB53-F8DE724C3DB1}">
  <ds:schemaRefs>
    <ds:schemaRef ds:uri="http://schemas.microsoft.com/office/infopath/2007/PartnerControls"/>
    <ds:schemaRef ds:uri="http://purl.org/dc/dcmitype/"/>
    <ds:schemaRef ds:uri="http://www.w3.org/XML/1998/namespace"/>
    <ds:schemaRef ds:uri="http://purl.org/dc/elements/1.1/"/>
    <ds:schemaRef ds:uri="85c76272-7e4d-4f8f-89d1-3b227e52ef43"/>
    <ds:schemaRef ds:uri="http://schemas.microsoft.com/office/2006/documentManagement/types"/>
    <ds:schemaRef ds:uri="http://purl.org/dc/terms/"/>
    <ds:schemaRef ds:uri="http://schemas.microsoft.com/office/2006/metadata/properties"/>
    <ds:schemaRef ds:uri="http://schemas.openxmlformats.org/package/2006/metadata/core-properties"/>
  </ds:schemaRefs>
</ds:datastoreItem>
</file>

<file path=docProps/app.xml><?xml version="1.0" encoding="utf-8"?>
<Properties xmlns="http://schemas.openxmlformats.org/officeDocument/2006/extended-properties" xmlns:vt="http://schemas.openxmlformats.org/officeDocument/2006/docPropsVTypes">
  <Template>PPT Template - Ipsos Public Affairs</Template>
  <TotalTime>12696</TotalTime>
  <Words>19394</Words>
  <Application>Microsoft Office PowerPoint</Application>
  <PresentationFormat>On-screen Show (16:9)</PresentationFormat>
  <Paragraphs>3325</Paragraphs>
  <Slides>139</Slides>
  <Notes>139</Notes>
  <HiddenSlides>0</HiddenSlides>
  <MMClips>0</MMClips>
  <ScaleCrop>false</ScaleCrop>
  <HeadingPairs>
    <vt:vector size="4" baseType="variant">
      <vt:variant>
        <vt:lpstr>Theme</vt:lpstr>
      </vt:variant>
      <vt:variant>
        <vt:i4>33</vt:i4>
      </vt:variant>
      <vt:variant>
        <vt:lpstr>Slide Titles</vt:lpstr>
      </vt:variant>
      <vt:variant>
        <vt:i4>139</vt:i4>
      </vt:variant>
    </vt:vector>
  </HeadingPairs>
  <TitlesOfParts>
    <vt:vector size="172" baseType="lpstr">
      <vt:lpstr>PPT Template - Ipsos Public Affairs</vt:lpstr>
      <vt:lpstr>1_PPT Template - Ipsos Public Affairs</vt:lpstr>
      <vt:lpstr>2_PPT Template - Ipsos Public Affairs</vt:lpstr>
      <vt:lpstr>3_PPT Template - Ipsos Public Affairs</vt:lpstr>
      <vt:lpstr>4_PPT Template - Ipsos Public Affairs</vt:lpstr>
      <vt:lpstr>5_PPT Template - Ipsos Public Affairs</vt:lpstr>
      <vt:lpstr>6_PPT Template - Ipsos Public Affairs</vt:lpstr>
      <vt:lpstr>7_PPT Template - Ipsos Public Affairs</vt:lpstr>
      <vt:lpstr>8_PPT Template - Ipsos Public Affairs</vt:lpstr>
      <vt:lpstr>9_PPT Template - Ipsos Public Affairs</vt:lpstr>
      <vt:lpstr>10_PPT Template - Ipsos Public Affairs</vt:lpstr>
      <vt:lpstr>11_PPT Template - Ipsos Public Affairs</vt:lpstr>
      <vt:lpstr>12_PPT Template - Ipsos Public Affairs</vt:lpstr>
      <vt:lpstr>13_PPT Template - Ipsos Public Affairs</vt:lpstr>
      <vt:lpstr>14_PPT Template - Ipsos Public Affairs</vt:lpstr>
      <vt:lpstr>15_PPT Template - Ipsos Public Affairs</vt:lpstr>
      <vt:lpstr>16_PPT Template - Ipsos Public Affairs</vt:lpstr>
      <vt:lpstr>17_PPT Template - Ipsos Public Affairs</vt:lpstr>
      <vt:lpstr>19_PPT Template - Ipsos Public Affairs</vt:lpstr>
      <vt:lpstr>18_PPT Template - Ipsos Public Affairs</vt:lpstr>
      <vt:lpstr>20_PPT Template - Ipsos Public Affairs</vt:lpstr>
      <vt:lpstr>21_PPT Template - Ipsos Public Affairs</vt:lpstr>
      <vt:lpstr>23_PPT Template - Ipsos Public Affairs</vt:lpstr>
      <vt:lpstr>22_PPT Template - Ipsos Public Affairs</vt:lpstr>
      <vt:lpstr>24_PPT Template - Ipsos Public Affairs</vt:lpstr>
      <vt:lpstr>25_PPT Template - Ipsos Public Affairs</vt:lpstr>
      <vt:lpstr>26_PPT Template - Ipsos Public Affairs</vt:lpstr>
      <vt:lpstr>27_PPT Template - Ipsos Public Affairs</vt:lpstr>
      <vt:lpstr>28_PPT Template - Ipsos Public Affairs</vt:lpstr>
      <vt:lpstr>29_PPT Template - Ipsos Public Affairs</vt:lpstr>
      <vt:lpstr>30_PPT Template - Ipsos Public Affairs</vt:lpstr>
      <vt:lpstr>31_PPT Template - Ipsos Public Affairs</vt:lpstr>
      <vt:lpstr>32_PPT Template - Ipsos Public Affairs</vt:lpstr>
      <vt:lpstr>Evaluacija kvalitete usluga pravosudnog sustava u Republici Hrvatskoj 2016. </vt:lpstr>
      <vt:lpstr>Sadržaj</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METODOLOGIJA</vt:lpstr>
      <vt:lpstr>Metoda, uzorak i ciljevi</vt:lpstr>
      <vt:lpstr>Legenda za čitanje </vt:lpstr>
      <vt:lpstr>povjerenje u pravosudni sustav RH</vt:lpstr>
      <vt:lpstr>PowerPoint Presentation</vt:lpstr>
      <vt:lpstr>PowerPoint Presentation</vt:lpstr>
      <vt:lpstr>PowerPoint Presentation</vt:lpstr>
      <vt:lpstr>Percepcija slabosti pravosudnog sustava u rh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Iskustva i stavovi o koruptivnim djelima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Reforme u pravosudnom sustavu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Zadovoljstvo i iskustva korisnika</vt:lpstr>
      <vt:lpstr>OSNOVNI POKAZATELJI – FAZE, TRAJANJE I VRSTE POSTUPAKA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TROŠKOVI PROCESA </vt:lpstr>
      <vt:lpstr>PowerPoint Presentation</vt:lpstr>
      <vt:lpstr>PowerPoint Presentation</vt:lpstr>
      <vt:lpstr>PowerPoint Presentation</vt:lpstr>
      <vt:lpstr>Zadovoljstvo radom sudaca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Zadovoljstvo radom sudskih službenika </vt:lpstr>
      <vt:lpstr>PowerPoint Presentation</vt:lpstr>
      <vt:lpstr>PowerPoint Presentation</vt:lpstr>
      <vt:lpstr>PowerPoint Presentation</vt:lpstr>
      <vt:lpstr>PowerPoint Presentation</vt:lpstr>
      <vt:lpstr>PowerPoint Presentation</vt:lpstr>
      <vt:lpstr>PowerPoint Presentation</vt:lpstr>
      <vt:lpstr>Zadovoljstvo zgradom i drugim aspektima funkcioniranja suda</vt:lpstr>
      <vt:lpstr>PowerPoint Presentation</vt:lpstr>
      <vt:lpstr>PowerPoint Presentation</vt:lpstr>
      <vt:lpstr>PowerPoint Presentation</vt:lpstr>
      <vt:lpstr>Ukupno iskustvo sa sudom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Zadovoljstvo i iskustva korisnika - Trgovački sudovi</vt:lpstr>
      <vt:lpstr>PowerPoint Presentation</vt:lpstr>
      <vt:lpstr>TRAJANJE POSTUPKA – trgovački sudovi</vt:lpstr>
      <vt:lpstr>PowerPoint Presentation</vt:lpstr>
      <vt:lpstr>PowerPoint Presentation</vt:lpstr>
      <vt:lpstr>PowerPoint Presentation</vt:lpstr>
      <vt:lpstr>PowerPoint Presentation</vt:lpstr>
      <vt:lpstr>Zadovoljstvo radom sudaca – trgovački sudovi </vt:lpstr>
      <vt:lpstr>PowerPoint Presentation</vt:lpstr>
      <vt:lpstr>Zadovoljstvo radom sudskih službenika – trgovački sudovi</vt:lpstr>
      <vt:lpstr>PowerPoint Presentation</vt:lpstr>
      <vt:lpstr>Ukupno iskustvo sa sudom – trgovački sud</vt:lpstr>
      <vt:lpstr>PowerPoint Presentation</vt:lpstr>
      <vt:lpstr>Zadovoljstvo radnim uvjetima i radnom okolinom</vt:lpstr>
      <vt:lpstr>PowerPoint Presentation</vt:lpstr>
      <vt:lpstr>PowerPoint Presentation</vt:lpstr>
      <vt:lpstr>PowerPoint Presentation</vt:lpstr>
      <vt:lpstr>PowerPoint Presentation</vt:lpstr>
      <vt:lpstr>Percepcija opterećenosti poslom</vt:lpstr>
      <vt:lpstr>PowerPoint Presentation</vt:lpstr>
      <vt:lpstr>PowerPoint Presentation</vt:lpstr>
      <vt:lpstr>PowerPoint Presentation</vt:lpstr>
      <vt:lpstr>PowerPoint Presentation</vt:lpstr>
      <vt:lpstr>PowerPoint Presentation</vt:lpstr>
      <vt:lpstr>PowerPoint Presentation</vt:lpstr>
      <vt:lpstr>Percepcija prednosti i nedostataka pravosudnih institucija</vt:lpstr>
      <vt:lpstr>PowerPoint Presentation</vt:lpstr>
      <vt:lpstr>ISKUSTVA I STAVOVI VEZANI ZA NOVE INFORMACIJE</vt:lpstr>
      <vt:lpstr>PowerPoint Presentation</vt:lpstr>
      <vt:lpstr>PowerPoint Presentation</vt:lpstr>
      <vt:lpstr>PowerPoint Presentation</vt:lpstr>
      <vt:lpstr>Appendix</vt:lpstr>
      <vt:lpstr>Struktura uzorka – Opća populacija</vt:lpstr>
      <vt:lpstr>Struktura uzorka – Korisnici suda (fizičke osobe) </vt:lpstr>
      <vt:lpstr>Struktura uzorka – Korisnici suda (pravne osobe) </vt:lpstr>
      <vt:lpstr>Korisnici suda (pravne osobe) koje su imale iskustvo sa općinskim sudovima </vt:lpstr>
      <vt:lpstr>Struktura uzorka – profesionalni  korisnici</vt:lpstr>
      <vt:lpstr>Struktura uzorka – Zaposlenici suda</vt:lpstr>
      <vt:lpstr>Kontakti</vt:lpstr>
      <vt:lpstr>PowerPoint Presentation</vt:lpstr>
    </vt:vector>
  </TitlesOfParts>
  <Company>Ipsos Puls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MJERENJE FINANCIJSKE PISMENOSTI I FINANCIJSKE UKLJUČENOSTI</dc:title>
  <dc:creator>Luka Bulian</dc:creator>
  <cp:lastModifiedBy>Nenad Vukadinović</cp:lastModifiedBy>
  <cp:revision>939</cp:revision>
  <cp:lastPrinted>2015-12-08T10:18:56Z</cp:lastPrinted>
  <dcterms:created xsi:type="dcterms:W3CDTF">2015-11-16T11:57:14Z</dcterms:created>
  <dcterms:modified xsi:type="dcterms:W3CDTF">2016-05-31T09:29:10Z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0x0101003B75AD9DC4239A47AB6FDC49FCFB618A</vt:lpwstr>
  </property>
</Properties>
</file>